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4" r:id="rId7"/>
    <p:sldMasterId id="2147483698" r:id="rId8"/>
  </p:sldMasterIdLst>
  <p:notesMasterIdLst>
    <p:notesMasterId r:id="rId72"/>
  </p:notesMasterIdLst>
  <p:handoutMasterIdLst>
    <p:handoutMasterId r:id="rId73"/>
  </p:handoutMasterIdLst>
  <p:sldIdLst>
    <p:sldId id="294" r:id="rId9"/>
    <p:sldId id="405" r:id="rId10"/>
    <p:sldId id="578" r:id="rId11"/>
    <p:sldId id="570" r:id="rId12"/>
    <p:sldId id="407" r:id="rId13"/>
    <p:sldId id="577" r:id="rId14"/>
    <p:sldId id="261" r:id="rId15"/>
    <p:sldId id="585" r:id="rId16"/>
    <p:sldId id="586" r:id="rId17"/>
    <p:sldId id="1732" r:id="rId18"/>
    <p:sldId id="265" r:id="rId19"/>
    <p:sldId id="283" r:id="rId20"/>
    <p:sldId id="295" r:id="rId21"/>
    <p:sldId id="571" r:id="rId22"/>
    <p:sldId id="336" r:id="rId23"/>
    <p:sldId id="1746" r:id="rId24"/>
    <p:sldId id="1747" r:id="rId25"/>
    <p:sldId id="1748" r:id="rId26"/>
    <p:sldId id="1749" r:id="rId27"/>
    <p:sldId id="573" r:id="rId28"/>
    <p:sldId id="572" r:id="rId29"/>
    <p:sldId id="531" r:id="rId30"/>
    <p:sldId id="579" r:id="rId31"/>
    <p:sldId id="533" r:id="rId32"/>
    <p:sldId id="580" r:id="rId33"/>
    <p:sldId id="535" r:id="rId34"/>
    <p:sldId id="536" r:id="rId35"/>
    <p:sldId id="537" r:id="rId36"/>
    <p:sldId id="489" r:id="rId37"/>
    <p:sldId id="296" r:id="rId38"/>
    <p:sldId id="543" r:id="rId39"/>
    <p:sldId id="544" r:id="rId40"/>
    <p:sldId id="582" r:id="rId41"/>
    <p:sldId id="583" r:id="rId42"/>
    <p:sldId id="299" r:id="rId43"/>
    <p:sldId id="307" r:id="rId44"/>
    <p:sldId id="300" r:id="rId45"/>
    <p:sldId id="305" r:id="rId46"/>
    <p:sldId id="308" r:id="rId47"/>
    <p:sldId id="309" r:id="rId48"/>
    <p:sldId id="425" r:id="rId49"/>
    <p:sldId id="1737" r:id="rId50"/>
    <p:sldId id="576" r:id="rId51"/>
    <p:sldId id="1738" r:id="rId52"/>
    <p:sldId id="433" r:id="rId53"/>
    <p:sldId id="359" r:id="rId54"/>
    <p:sldId id="434" r:id="rId55"/>
    <p:sldId id="430" r:id="rId56"/>
    <p:sldId id="436" r:id="rId57"/>
    <p:sldId id="435" r:id="rId58"/>
    <p:sldId id="539" r:id="rId59"/>
    <p:sldId id="540" r:id="rId60"/>
    <p:sldId id="412" r:id="rId61"/>
    <p:sldId id="351" r:id="rId62"/>
    <p:sldId id="420" r:id="rId63"/>
    <p:sldId id="354" r:id="rId64"/>
    <p:sldId id="353" r:id="rId65"/>
    <p:sldId id="492" r:id="rId66"/>
    <p:sldId id="542" r:id="rId67"/>
    <p:sldId id="574" r:id="rId68"/>
    <p:sldId id="575" r:id="rId69"/>
    <p:sldId id="347" r:id="rId70"/>
    <p:sldId id="297"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BEF418AE-772C-408D-B4CB-773C9B4486A8}">
          <p14:sldIdLst>
            <p14:sldId id="294"/>
          </p14:sldIdLst>
        </p14:section>
        <p14:section name="Overview" id="{1F5622A9-A296-468C-A001-2FC9DD9DAD9D}">
          <p14:sldIdLst>
            <p14:sldId id="405"/>
            <p14:sldId id="578"/>
            <p14:sldId id="570"/>
          </p14:sldIdLst>
        </p14:section>
        <p14:section name="App Patterns &amp; Use Cases" id="{6F89EE6A-69AC-AF4C-BAE1-ED1FA0934FD3}">
          <p14:sldIdLst>
            <p14:sldId id="407"/>
            <p14:sldId id="577"/>
            <p14:sldId id="261"/>
            <p14:sldId id="585"/>
            <p14:sldId id="586"/>
            <p14:sldId id="1732"/>
            <p14:sldId id="265"/>
            <p14:sldId id="283"/>
            <p14:sldId id="295"/>
          </p14:sldIdLst>
        </p14:section>
        <p14:section name="Global Distribution" id="{2FD1B983-8BA5-5C45-96B0-3AF4298F49FB}">
          <p14:sldIdLst>
            <p14:sldId id="571"/>
            <p14:sldId id="336"/>
            <p14:sldId id="1746"/>
            <p14:sldId id="1747"/>
            <p14:sldId id="1748"/>
            <p14:sldId id="1749"/>
            <p14:sldId id="573"/>
          </p14:sldIdLst>
        </p14:section>
        <p14:section name="Elastic Scale" id="{5386944C-EB35-4558-AB45-C90BF34B83DC}">
          <p14:sldIdLst>
            <p14:sldId id="572"/>
          </p14:sldIdLst>
        </p14:section>
        <p14:section name="Partitioning" id="{BB4173EA-6E7D-43F6-95F1-06E7368D8788}">
          <p14:sldIdLst>
            <p14:sldId id="531"/>
            <p14:sldId id="579"/>
            <p14:sldId id="533"/>
            <p14:sldId id="580"/>
            <p14:sldId id="535"/>
            <p14:sldId id="536"/>
            <p14:sldId id="537"/>
            <p14:sldId id="489"/>
            <p14:sldId id="296"/>
            <p14:sldId id="543"/>
            <p14:sldId id="544"/>
            <p14:sldId id="582"/>
            <p14:sldId id="583"/>
            <p14:sldId id="299"/>
            <p14:sldId id="307"/>
            <p14:sldId id="300"/>
            <p14:sldId id="305"/>
            <p14:sldId id="308"/>
            <p14:sldId id="309"/>
            <p14:sldId id="425"/>
            <p14:sldId id="1737"/>
          </p14:sldIdLst>
        </p14:section>
        <p14:section name="Automatic Indexing" id="{06B34D2F-37BE-4489-A111-C7F08F4FAA73}">
          <p14:sldIdLst>
            <p14:sldId id="576"/>
            <p14:sldId id="1738"/>
            <p14:sldId id="433"/>
            <p14:sldId id="359"/>
            <p14:sldId id="434"/>
            <p14:sldId id="430"/>
            <p14:sldId id="436"/>
            <p14:sldId id="435"/>
          </p14:sldIdLst>
        </p14:section>
        <p14:section name="RU Model" id="{00A55596-5786-4CB8-9BD9-01B6A4F5F81E}">
          <p14:sldIdLst>
            <p14:sldId id="539"/>
            <p14:sldId id="540"/>
            <p14:sldId id="412"/>
            <p14:sldId id="351"/>
            <p14:sldId id="420"/>
            <p14:sldId id="354"/>
            <p14:sldId id="353"/>
            <p14:sldId id="492"/>
            <p14:sldId id="542"/>
          </p14:sldIdLst>
        </p14:section>
        <p14:section name="SLAs and Security" id="{B9DDF04B-F135-467E-85D2-9486975EDE72}">
          <p14:sldIdLst>
            <p14:sldId id="574"/>
            <p14:sldId id="575"/>
            <p14:sldId id="347"/>
          </p14:sldIdLst>
        </p14:section>
        <p14:section name="Closing" id="{91DCE3D9-2CA4-4CAE-AC42-295554943B01}">
          <p14:sldIdLst>
            <p14:sldId id="297"/>
          </p14:sldIdLst>
        </p14:section>
      </p14:sectionLst>
    </p:ext>
    <p:ext uri="{EFAFB233-063F-42B5-8137-9DF3F51BA10A}">
      <p15:sldGuideLst xmlns:p15="http://schemas.microsoft.com/office/powerpoint/2012/main">
        <p15:guide id="1" pos="264" userDrawn="1">
          <p15:clr>
            <a:srgbClr val="A4A3A4"/>
          </p15:clr>
        </p15:guide>
        <p15:guide id="2" pos="3840" userDrawn="1">
          <p15:clr>
            <a:srgbClr val="A4A3A4"/>
          </p15:clr>
        </p15:guide>
        <p15:guide id="3" orient="horz" pos="672" userDrawn="1">
          <p15:clr>
            <a:srgbClr val="A4A3A4"/>
          </p15:clr>
        </p15:guide>
        <p15:guide id="4" orient="horz" pos="432" userDrawn="1">
          <p15:clr>
            <a:srgbClr val="A4A3A4"/>
          </p15:clr>
        </p15:guide>
        <p15:guide id="5" orient="horz" pos="1344" userDrawn="1">
          <p15:clr>
            <a:srgbClr val="A4A3A4"/>
          </p15:clr>
        </p15:guide>
        <p15:guide id="6" orient="horz" pos="1872" userDrawn="1">
          <p15:clr>
            <a:srgbClr val="A4A3A4"/>
          </p15:clr>
        </p15:guide>
        <p15:guide id="7" orient="horz" pos="201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9" name="Author" initials="A" lastIdx="78" clrIdx="1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7B6D"/>
    <a:srgbClr val="505050"/>
    <a:srgbClr val="C7C7C7"/>
    <a:srgbClr val="F3F3F3"/>
    <a:srgbClr val="D83B01"/>
    <a:srgbClr val="0078D7"/>
    <a:srgbClr val="7F7F7F"/>
    <a:srgbClr val="F97407"/>
    <a:srgbClr val="92C2E8"/>
    <a:srgbClr val="0078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BE4AB0-A72C-4FF1-B591-D00C14A8C5B1}" v="50" dt="2018-08-10T20:59:44.4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33" autoAdjust="0"/>
    <p:restoredTop sz="86419"/>
  </p:normalViewPr>
  <p:slideViewPr>
    <p:cSldViewPr snapToGrid="0">
      <p:cViewPr varScale="1">
        <p:scale>
          <a:sx n="97" d="100"/>
          <a:sy n="97" d="100"/>
        </p:scale>
        <p:origin x="824" y="200"/>
      </p:cViewPr>
      <p:guideLst>
        <p:guide pos="264"/>
        <p:guide pos="3840"/>
        <p:guide orient="horz" pos="672"/>
        <p:guide orient="horz" pos="432"/>
        <p:guide orient="horz" pos="1344"/>
        <p:guide orient="horz" pos="1872"/>
        <p:guide orient="horz" pos="2016"/>
      </p:guideLst>
    </p:cSldViewPr>
  </p:slideViewPr>
  <p:outlineViewPr>
    <p:cViewPr>
      <p:scale>
        <a:sx n="33" d="100"/>
        <a:sy n="33" d="100"/>
      </p:scale>
      <p:origin x="0" y="-3072"/>
    </p:cViewPr>
  </p:outlineViewPr>
  <p:notesTextViewPr>
    <p:cViewPr>
      <p:scale>
        <a:sx n="1" d="1"/>
        <a:sy n="1" d="1"/>
      </p:scale>
      <p:origin x="0" y="0"/>
    </p:cViewPr>
  </p:notesTextViewPr>
  <p:sorterViewPr>
    <p:cViewPr varScale="1">
      <p:scale>
        <a:sx n="1" d="1"/>
        <a:sy n="1" d="1"/>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16" Type="http://schemas.openxmlformats.org/officeDocument/2006/relationships/slide" Target="slides/slide8.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commentAuthors" Target="commentAuthors.xml"/><Relationship Id="rId79" Type="http://schemas.microsoft.com/office/2015/10/relationships/revisionInfo" Target="revisionInfo.xml"/><Relationship Id="rId5" Type="http://schemas.openxmlformats.org/officeDocument/2006/relationships/customXml" Target="../customXml/item5.xml"/><Relationship Id="rId61" Type="http://schemas.openxmlformats.org/officeDocument/2006/relationships/slide" Target="slides/slide53.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theme" Target="theme/theme1.xml"/><Relationship Id="rId8" Type="http://schemas.openxmlformats.org/officeDocument/2006/relationships/slideMaster" Target="slideMasters/slideMaster2.xml"/><Relationship Id="rId51" Type="http://schemas.openxmlformats.org/officeDocument/2006/relationships/slide" Target="slides/slide43.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viewProps" Target="viewProps.xml"/><Relationship Id="rId7" Type="http://schemas.openxmlformats.org/officeDocument/2006/relationships/slideMaster" Target="slideMasters/slideMaster1.xml"/><Relationship Id="rId71" Type="http://schemas.openxmlformats.org/officeDocument/2006/relationships/slide" Target="slides/slide63.xml"/><Relationship Id="rId2" Type="http://schemas.openxmlformats.org/officeDocument/2006/relationships/customXml" Target="../customXml/item2.xml"/><Relationship Id="rId29" Type="http://schemas.openxmlformats.org/officeDocument/2006/relationships/slide" Target="slides/slide2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76279B2-FEAB-4EA6-8627-AAC7230ACF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2B9B0DE-9347-4026-A1E1-817D2CEA56B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4E25DC4-CFE3-4EAF-95D2-AC092812AC9F}" type="datetimeFigureOut">
              <a:rPr lang="en-US" smtClean="0"/>
              <a:t>2/24/20</a:t>
            </a:fld>
            <a:endParaRPr lang="en-US"/>
          </a:p>
        </p:txBody>
      </p:sp>
      <p:sp>
        <p:nvSpPr>
          <p:cNvPr id="4" name="Footer Placeholder 3">
            <a:extLst>
              <a:ext uri="{FF2B5EF4-FFF2-40B4-BE49-F238E27FC236}">
                <a16:creationId xmlns:a16="http://schemas.microsoft.com/office/drawing/2014/main" id="{F3E7D66E-801D-42E3-9395-690217CA745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639271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06340F-A3E4-9041-ADD0-12BC00EA7419}" type="datetimeFigureOut">
              <a:rPr lang="en-US" smtClean="0"/>
              <a:t>2/24/20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49A09B-4A39-974B-9594-129A7470D52A}" type="slidenum">
              <a:rPr lang="en-US" smtClean="0"/>
              <a:t>‹#›</a:t>
            </a:fld>
            <a:endParaRPr lang="en-US"/>
          </a:p>
        </p:txBody>
      </p:sp>
    </p:spTree>
    <p:extLst>
      <p:ext uri="{BB962C8B-B14F-4D97-AF65-F5344CB8AC3E}">
        <p14:creationId xmlns:p14="http://schemas.microsoft.com/office/powerpoint/2010/main" val="1367266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a:t>
            </a:fld>
            <a:endParaRPr lang="en-US"/>
          </a:p>
        </p:txBody>
      </p:sp>
    </p:spTree>
    <p:extLst>
      <p:ext uri="{BB962C8B-B14F-4D97-AF65-F5344CB8AC3E}">
        <p14:creationId xmlns:p14="http://schemas.microsoft.com/office/powerpoint/2010/main" val="29046429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57442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11</a:t>
            </a:fld>
            <a:endParaRPr lang="en-US"/>
          </a:p>
        </p:txBody>
      </p:sp>
    </p:spTree>
    <p:extLst>
      <p:ext uri="{BB962C8B-B14F-4D97-AF65-F5344CB8AC3E}">
        <p14:creationId xmlns:p14="http://schemas.microsoft.com/office/powerpoint/2010/main" val="39140575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12</a:t>
            </a:fld>
            <a:endParaRPr lang="en-US"/>
          </a:p>
        </p:txBody>
      </p:sp>
    </p:spTree>
    <p:extLst>
      <p:ext uri="{BB962C8B-B14F-4D97-AF65-F5344CB8AC3E}">
        <p14:creationId xmlns:p14="http://schemas.microsoft.com/office/powerpoint/2010/main" val="1051740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13</a:t>
            </a:fld>
            <a:endParaRPr lang="en-US"/>
          </a:p>
        </p:txBody>
      </p:sp>
    </p:spTree>
    <p:extLst>
      <p:ext uri="{BB962C8B-B14F-4D97-AF65-F5344CB8AC3E}">
        <p14:creationId xmlns:p14="http://schemas.microsoft.com/office/powerpoint/2010/main" val="3244519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Elastic Scale out -&gt; Tunable Consistency</a:t>
            </a:r>
          </a:p>
          <a:p>
            <a:endParaRPr lang="en-US"/>
          </a:p>
          <a:p>
            <a:r>
              <a:rPr lang="en-US"/>
              <a:t>Small storage – large  throughput  (e.g. notification broadcast/poll)</a:t>
            </a:r>
          </a:p>
          <a:p>
            <a:r>
              <a:rPr lang="en-US"/>
              <a:t>Large storage – small throughput (e.g. classic data/log store)</a:t>
            </a:r>
          </a:p>
        </p:txBody>
      </p:sp>
      <p:sp>
        <p:nvSpPr>
          <p:cNvPr id="4" name="Slide Number Placeholder 3"/>
          <p:cNvSpPr>
            <a:spLocks noGrp="1"/>
          </p:cNvSpPr>
          <p:nvPr>
            <p:ph type="sldNum" sz="quarter" idx="10"/>
          </p:nvPr>
        </p:nvSpPr>
        <p:spPr/>
        <p:txBody>
          <a:bodyPr/>
          <a:lstStyle/>
          <a:p>
            <a:fld id="{5996BA33-6360-40A1-9606-58E0047CF44A}" type="slidenum">
              <a:rPr lang="en-US" smtClean="0"/>
              <a:t>14</a:t>
            </a:fld>
            <a:endParaRPr lang="en-US"/>
          </a:p>
        </p:txBody>
      </p:sp>
    </p:spTree>
    <p:extLst>
      <p:ext uri="{BB962C8B-B14F-4D97-AF65-F5344CB8AC3E}">
        <p14:creationId xmlns:p14="http://schemas.microsoft.com/office/powerpoint/2010/main" val="42697275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Single digit latency -&gt; SLA</a:t>
            </a:r>
          </a:p>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15</a:t>
            </a:fld>
            <a:endParaRPr lang="en-US"/>
          </a:p>
        </p:txBody>
      </p:sp>
    </p:spTree>
    <p:extLst>
      <p:ext uri="{BB962C8B-B14F-4D97-AF65-F5344CB8AC3E}">
        <p14:creationId xmlns:p14="http://schemas.microsoft.com/office/powerpoint/2010/main" val="532690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16</a:t>
            </a:fld>
            <a:endParaRPr lang="en-US"/>
          </a:p>
        </p:txBody>
      </p:sp>
    </p:spTree>
    <p:extLst>
      <p:ext uri="{BB962C8B-B14F-4D97-AF65-F5344CB8AC3E}">
        <p14:creationId xmlns:p14="http://schemas.microsoft.com/office/powerpoint/2010/main" val="38288124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17</a:t>
            </a:fld>
            <a:endParaRPr lang="en-US"/>
          </a:p>
        </p:txBody>
      </p:sp>
    </p:spTree>
    <p:extLst>
      <p:ext uri="{BB962C8B-B14F-4D97-AF65-F5344CB8AC3E}">
        <p14:creationId xmlns:p14="http://schemas.microsoft.com/office/powerpoint/2010/main" val="2933248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18</a:t>
            </a:fld>
            <a:endParaRPr lang="en-US"/>
          </a:p>
        </p:txBody>
      </p:sp>
    </p:spTree>
    <p:extLst>
      <p:ext uri="{BB962C8B-B14F-4D97-AF65-F5344CB8AC3E}">
        <p14:creationId xmlns:p14="http://schemas.microsoft.com/office/powerpoint/2010/main" val="4159429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19</a:t>
            </a:fld>
            <a:endParaRPr lang="en-US"/>
          </a:p>
        </p:txBody>
      </p:sp>
    </p:spTree>
    <p:extLst>
      <p:ext uri="{BB962C8B-B14F-4D97-AF65-F5344CB8AC3E}">
        <p14:creationId xmlns:p14="http://schemas.microsoft.com/office/powerpoint/2010/main" val="3753264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2</a:t>
            </a:fld>
            <a:endParaRPr lang="en-US"/>
          </a:p>
        </p:txBody>
      </p:sp>
    </p:spTree>
    <p:extLst>
      <p:ext uri="{BB962C8B-B14F-4D97-AF65-F5344CB8AC3E}">
        <p14:creationId xmlns:p14="http://schemas.microsoft.com/office/powerpoint/2010/main" val="4027604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Tunable Consistency -&gt; Single digit latency</a:t>
            </a:r>
          </a:p>
          <a:p>
            <a:endParaRPr lang="en-US"/>
          </a:p>
          <a:p>
            <a:r>
              <a:rPr lang="en-US">
                <a:effectLst/>
              </a:rPr>
              <a:t>Bounded Staleness - Consistent Prefix. Reads lag behind writes by k prefixes or t interval</a:t>
            </a:r>
          </a:p>
          <a:p>
            <a:r>
              <a:rPr lang="en-US">
                <a:effectLst/>
              </a:rPr>
              <a:t>Session - Consistent Prefix. Monotonic reads, monotonic writes, read-your-writes, write-follows-reads</a:t>
            </a:r>
          </a:p>
          <a:p>
            <a:r>
              <a:rPr lang="en-US">
                <a:effectLst/>
              </a:rPr>
              <a:t>Consistent Prefix - </a:t>
            </a:r>
            <a:r>
              <a:rPr lang="en-US" sz="1200" b="0" i="0" kern="1200">
                <a:solidFill>
                  <a:schemeClr val="tx1"/>
                </a:solidFill>
                <a:effectLst/>
                <a:latin typeface="+mn-lt"/>
                <a:ea typeface="+mn-ea"/>
                <a:cs typeface="+mn-cs"/>
              </a:rPr>
              <a:t>Updates returned are some prefix of all the updates, with no gaps</a:t>
            </a:r>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20</a:t>
            </a:fld>
            <a:endParaRPr lang="en-US"/>
          </a:p>
        </p:txBody>
      </p:sp>
    </p:spTree>
    <p:extLst>
      <p:ext uri="{BB962C8B-B14F-4D97-AF65-F5344CB8AC3E}">
        <p14:creationId xmlns:p14="http://schemas.microsoft.com/office/powerpoint/2010/main" val="936444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Elastic Scale out -&gt; Tunable Consistency</a:t>
            </a:r>
          </a:p>
          <a:p>
            <a:endParaRPr lang="en-US"/>
          </a:p>
          <a:p>
            <a:r>
              <a:rPr lang="en-US"/>
              <a:t>Small storage – large  throughput  (e.g. notification broadcast/poll)</a:t>
            </a:r>
          </a:p>
          <a:p>
            <a:r>
              <a:rPr lang="en-US"/>
              <a:t>Large storage – small throughput (e.g. classic data/log store)</a:t>
            </a:r>
          </a:p>
        </p:txBody>
      </p:sp>
      <p:sp>
        <p:nvSpPr>
          <p:cNvPr id="4" name="Slide Number Placeholder 3"/>
          <p:cNvSpPr>
            <a:spLocks noGrp="1"/>
          </p:cNvSpPr>
          <p:nvPr>
            <p:ph type="sldNum" sz="quarter" idx="10"/>
          </p:nvPr>
        </p:nvSpPr>
        <p:spPr/>
        <p:txBody>
          <a:bodyPr/>
          <a:lstStyle/>
          <a:p>
            <a:fld id="{5996BA33-6360-40A1-9606-58E0047CF44A}" type="slidenum">
              <a:rPr lang="en-US" smtClean="0"/>
              <a:t>21</a:t>
            </a:fld>
            <a:endParaRPr lang="en-US"/>
          </a:p>
        </p:txBody>
      </p:sp>
    </p:spTree>
    <p:extLst>
      <p:ext uri="{BB962C8B-B14F-4D97-AF65-F5344CB8AC3E}">
        <p14:creationId xmlns:p14="http://schemas.microsoft.com/office/powerpoint/2010/main" val="21988188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tenant of the Cosmos DB service starts by provisioning a database account. A database account manages one or more databases. A Cosmos DB database manages users, permissions and containers. A Cosmos DB resource container is a schema-agnostic container of arbitrary user-generated JSON items and JavaScript based stored procedures, triggers and user-defined-functions (UDFs). Entities under the tenant’s database account – databases, users, permissions, containers etc. are referred to as resources. </a:t>
            </a:r>
          </a:p>
          <a:p>
            <a:endParaRPr lang="en-US"/>
          </a:p>
          <a:p>
            <a:r>
              <a:rPr lang="en-US"/>
              <a:t>Each resource is uniquely identified by a stable and logical URI and represented as a JSON document. The overall resource model of an application using Cosmos DB is a hierarchical overlay of the resources rooted under the database account, and can be navigated using hyperlinks. Except for the item resource, which is used to represent arbitrary user defined JSON content, all other resources have a system-defined schema.</a:t>
            </a:r>
          </a:p>
          <a:p>
            <a:endParaRPr lang="en-US"/>
          </a:p>
          <a:p>
            <a:r>
              <a:rPr lang="en-US"/>
              <a:t>Container and item resources are further projected as reified resource types for a specific type of API interface. For example, while using document-oriented APIs, container and item resources are projected as collection (container) and document (item) resources, respectively; likewise, for graph-oriented API access, the underlying container and item resources are projected as graph (container), node (item) and edge (item) resources respectively; while accessing using a key-value API table (container) and item/row (item) are projected. </a:t>
            </a:r>
          </a:p>
          <a:p>
            <a:endParaRPr lang="en-US"/>
          </a:p>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22</a:t>
            </a:fld>
            <a:endParaRPr lang="en-US"/>
          </a:p>
        </p:txBody>
      </p:sp>
    </p:spTree>
    <p:extLst>
      <p:ext uri="{BB962C8B-B14F-4D97-AF65-F5344CB8AC3E}">
        <p14:creationId xmlns:p14="http://schemas.microsoft.com/office/powerpoint/2010/main" val="38357193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23</a:t>
            </a:fld>
            <a:endParaRPr lang="en-US"/>
          </a:p>
        </p:txBody>
      </p:sp>
    </p:spTree>
    <p:extLst>
      <p:ext uri="{BB962C8B-B14F-4D97-AF65-F5344CB8AC3E}">
        <p14:creationId xmlns:p14="http://schemas.microsoft.com/office/powerpoint/2010/main" val="24245863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24</a:t>
            </a:fld>
            <a:endParaRPr lang="en-US"/>
          </a:p>
        </p:txBody>
      </p:sp>
    </p:spTree>
    <p:extLst>
      <p:ext uri="{BB962C8B-B14F-4D97-AF65-F5344CB8AC3E}">
        <p14:creationId xmlns:p14="http://schemas.microsoft.com/office/powerpoint/2010/main" val="3626347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25</a:t>
            </a:fld>
            <a:endParaRPr lang="en-US"/>
          </a:p>
        </p:txBody>
      </p:sp>
    </p:spTree>
    <p:extLst>
      <p:ext uri="{BB962C8B-B14F-4D97-AF65-F5344CB8AC3E}">
        <p14:creationId xmlns:p14="http://schemas.microsoft.com/office/powerpoint/2010/main" val="69431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26</a:t>
            </a:fld>
            <a:endParaRPr lang="en-US"/>
          </a:p>
        </p:txBody>
      </p:sp>
    </p:spTree>
    <p:extLst>
      <p:ext uri="{BB962C8B-B14F-4D97-AF65-F5344CB8AC3E}">
        <p14:creationId xmlns:p14="http://schemas.microsoft.com/office/powerpoint/2010/main" val="7853969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27</a:t>
            </a:fld>
            <a:endParaRPr lang="en-US"/>
          </a:p>
        </p:txBody>
      </p:sp>
    </p:spTree>
    <p:extLst>
      <p:ext uri="{BB962C8B-B14F-4D97-AF65-F5344CB8AC3E}">
        <p14:creationId xmlns:p14="http://schemas.microsoft.com/office/powerpoint/2010/main" val="19526072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28</a:t>
            </a:fld>
            <a:endParaRPr lang="en-US"/>
          </a:p>
        </p:txBody>
      </p:sp>
    </p:spTree>
    <p:extLst>
      <p:ext uri="{BB962C8B-B14F-4D97-AF65-F5344CB8AC3E}">
        <p14:creationId xmlns:p14="http://schemas.microsoft.com/office/powerpoint/2010/main" val="2547151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030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2207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30</a:t>
            </a:fld>
            <a:endParaRPr lang="en-US"/>
          </a:p>
        </p:txBody>
      </p:sp>
    </p:spTree>
    <p:extLst>
      <p:ext uri="{BB962C8B-B14F-4D97-AF65-F5344CB8AC3E}">
        <p14:creationId xmlns:p14="http://schemas.microsoft.com/office/powerpoint/2010/main" val="36446674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31</a:t>
            </a:fld>
            <a:endParaRPr lang="en-US"/>
          </a:p>
        </p:txBody>
      </p:sp>
    </p:spTree>
    <p:extLst>
      <p:ext uri="{BB962C8B-B14F-4D97-AF65-F5344CB8AC3E}">
        <p14:creationId xmlns:p14="http://schemas.microsoft.com/office/powerpoint/2010/main" val="10083612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32</a:t>
            </a:fld>
            <a:endParaRPr lang="en-US"/>
          </a:p>
        </p:txBody>
      </p:sp>
    </p:spTree>
    <p:extLst>
      <p:ext uri="{BB962C8B-B14F-4D97-AF65-F5344CB8AC3E}">
        <p14:creationId xmlns:p14="http://schemas.microsoft.com/office/powerpoint/2010/main" val="9869796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33</a:t>
            </a:fld>
            <a:endParaRPr lang="en-US"/>
          </a:p>
        </p:txBody>
      </p:sp>
    </p:spTree>
    <p:extLst>
      <p:ext uri="{BB962C8B-B14F-4D97-AF65-F5344CB8AC3E}">
        <p14:creationId xmlns:p14="http://schemas.microsoft.com/office/powerpoint/2010/main" val="1751946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34</a:t>
            </a:fld>
            <a:endParaRPr lang="en-US"/>
          </a:p>
        </p:txBody>
      </p:sp>
    </p:spTree>
    <p:extLst>
      <p:ext uri="{BB962C8B-B14F-4D97-AF65-F5344CB8AC3E}">
        <p14:creationId xmlns:p14="http://schemas.microsoft.com/office/powerpoint/2010/main" val="34928991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35</a:t>
            </a:fld>
            <a:endParaRPr lang="en-US"/>
          </a:p>
        </p:txBody>
      </p:sp>
    </p:spTree>
    <p:extLst>
      <p:ext uri="{BB962C8B-B14F-4D97-AF65-F5344CB8AC3E}">
        <p14:creationId xmlns:p14="http://schemas.microsoft.com/office/powerpoint/2010/main" val="37747607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Design Goals for Choosing a Good Partition Key</a:t>
            </a:r>
          </a:p>
          <a:p>
            <a:pPr marL="171450" indent="-171450">
              <a:buFont typeface="Arial" panose="020B0604020202020204" pitchFamily="34" charset="0"/>
              <a:buChar char="•"/>
            </a:pPr>
            <a:r>
              <a:rPr lang="en-US"/>
              <a:t>Distribute the overall request + storage volume</a:t>
            </a:r>
          </a:p>
          <a:p>
            <a:pPr marL="628650" lvl="1" indent="-171450">
              <a:buFont typeface="Arial" panose="020B0604020202020204" pitchFamily="34" charset="0"/>
              <a:buChar char="•"/>
            </a:pPr>
            <a:r>
              <a:rPr lang="en-US"/>
              <a:t>Avoid “hot” partition keys</a:t>
            </a:r>
          </a:p>
          <a:p>
            <a:pPr marL="171450" indent="-171450">
              <a:buFont typeface="Arial" panose="020B0604020202020204" pitchFamily="34" charset="0"/>
              <a:buChar char="•"/>
            </a:pPr>
            <a:r>
              <a:rPr lang="en-US"/>
              <a:t>Partition Key is scope for [efficient] queries and transactions</a:t>
            </a:r>
          </a:p>
          <a:p>
            <a:pPr marL="628650" lvl="1" indent="-171450">
              <a:buFont typeface="Arial" panose="020B0604020202020204" pitchFamily="34" charset="0"/>
              <a:buChar char="•"/>
            </a:pPr>
            <a:r>
              <a:rPr lang="en-US"/>
              <a:t>Queries can be intelligently routed via partition key</a:t>
            </a:r>
          </a:p>
          <a:p>
            <a:pPr marL="628650" lvl="1" indent="-171450">
              <a:buFont typeface="Arial" panose="020B0604020202020204" pitchFamily="34" charset="0"/>
              <a:buChar char="•"/>
            </a:pPr>
            <a:r>
              <a:rPr lang="en-US"/>
              <a:t>Omitting partition key on query requires fan-out</a:t>
            </a:r>
          </a:p>
          <a:p>
            <a:endParaRPr lang="en-US"/>
          </a:p>
          <a:p>
            <a:r>
              <a:rPr lang="en-US"/>
              <a:t>Steps for Success</a:t>
            </a:r>
          </a:p>
          <a:p>
            <a:pPr marL="171450" indent="-171450">
              <a:buFont typeface="Arial" panose="020B0604020202020204" pitchFamily="34" charset="0"/>
              <a:buChar char="•"/>
            </a:pPr>
            <a:r>
              <a:rPr lang="en-US"/>
              <a:t>Ballpark scale needs (size/throughput)</a:t>
            </a:r>
          </a:p>
          <a:p>
            <a:pPr marL="171450" indent="-171450">
              <a:buFont typeface="Arial" panose="020B0604020202020204" pitchFamily="34" charset="0"/>
              <a:buChar char="•"/>
            </a:pPr>
            <a:r>
              <a:rPr lang="en-US"/>
              <a:t>Understand the workload</a:t>
            </a:r>
          </a:p>
          <a:p>
            <a:pPr marL="171450" indent="-171450">
              <a:buFont typeface="Arial" panose="020B0604020202020204" pitchFamily="34" charset="0"/>
              <a:buChar char="•"/>
            </a:pPr>
            <a:r>
              <a:rPr lang="en-US"/>
              <a:t># of reads/sec vs writes per sec</a:t>
            </a:r>
          </a:p>
          <a:p>
            <a:pPr marL="628650" lvl="1" indent="-171450">
              <a:buFont typeface="Arial" panose="020B0604020202020204" pitchFamily="34" charset="0"/>
              <a:buChar char="•"/>
            </a:pPr>
            <a:r>
              <a:rPr lang="en-US"/>
              <a:t>Use 80/20 rule to help optimize bulk of workload</a:t>
            </a:r>
          </a:p>
          <a:p>
            <a:pPr marL="628650" lvl="1" indent="-171450">
              <a:buFont typeface="Arial" panose="020B0604020202020204" pitchFamily="34" charset="0"/>
              <a:buChar char="•"/>
            </a:pPr>
            <a:r>
              <a:rPr lang="en-US"/>
              <a:t>For reads – understand top X queries (look for common filters)</a:t>
            </a:r>
          </a:p>
          <a:p>
            <a:pPr marL="628650" lvl="1" indent="-171450">
              <a:buFont typeface="Arial" panose="020B0604020202020204" pitchFamily="34" charset="0"/>
              <a:buChar char="•"/>
            </a:pPr>
            <a:r>
              <a:rPr lang="en-US"/>
              <a:t>For writes – understand transactional needs</a:t>
            </a:r>
            <a:br>
              <a:rPr lang="en-US"/>
            </a:br>
            <a:r>
              <a:rPr lang="en-US"/>
              <a:t>                      understand ratio of inserts vs updates</a:t>
            </a:r>
          </a:p>
          <a:p>
            <a:endParaRPr lang="en-US"/>
          </a:p>
          <a:p>
            <a:r>
              <a:rPr lang="en-US"/>
              <a:t>General Tips</a:t>
            </a:r>
          </a:p>
          <a:p>
            <a:pPr marL="171450" indent="-171450">
              <a:buFont typeface="Arial" panose="020B0604020202020204" pitchFamily="34" charset="0"/>
              <a:buChar char="•"/>
            </a:pPr>
            <a:r>
              <a:rPr lang="en-US"/>
              <a:t>Don’t be afraid of having too many partition keys</a:t>
            </a:r>
          </a:p>
          <a:p>
            <a:pPr marL="628650" lvl="1" indent="-171450">
              <a:buFont typeface="Arial" panose="020B0604020202020204" pitchFamily="34" charset="0"/>
              <a:buChar char="•"/>
            </a:pPr>
            <a:r>
              <a:rPr lang="en-US"/>
              <a:t>Partitions keys are logical</a:t>
            </a:r>
          </a:p>
          <a:p>
            <a:pPr marL="628650" lvl="1" indent="-171450">
              <a:buFont typeface="Arial" panose="020B0604020202020204" pitchFamily="34" charset="0"/>
              <a:buChar char="•"/>
            </a:pPr>
            <a:r>
              <a:rPr lang="en-US"/>
              <a:t>More partition keys =&gt; more scalability</a:t>
            </a:r>
          </a:p>
          <a:p>
            <a:endParaRPr lang="en-US"/>
          </a:p>
          <a:p>
            <a:endParaRPr lang="en-US"/>
          </a:p>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36</a:t>
            </a:fld>
            <a:endParaRPr lang="en-US"/>
          </a:p>
        </p:txBody>
      </p:sp>
    </p:spTree>
    <p:extLst>
      <p:ext uri="{BB962C8B-B14F-4D97-AF65-F5344CB8AC3E}">
        <p14:creationId xmlns:p14="http://schemas.microsoft.com/office/powerpoint/2010/main" val="27521999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Date of flight</a:t>
            </a:r>
          </a:p>
          <a:p>
            <a:pPr marL="171450" indent="-171450">
              <a:buFont typeface="Arial" panose="020B0604020202020204" pitchFamily="34" charset="0"/>
              <a:buChar char="•"/>
            </a:pPr>
            <a:r>
              <a:rPr lang="en-US" dirty="0"/>
              <a:t>Use the example of a user searching for a flight. The user typically enters a date and the search is focused on that specific date</a:t>
            </a:r>
          </a:p>
          <a:p>
            <a:pPr marL="628650" lvl="1" indent="-171450">
              <a:buFont typeface="Arial" panose="020B0604020202020204" pitchFamily="34" charset="0"/>
              <a:buChar char="•"/>
            </a:pPr>
            <a:r>
              <a:rPr lang="en-US" dirty="0"/>
              <a:t>Search requests will target a predictable partition</a:t>
            </a:r>
          </a:p>
          <a:p>
            <a:pPr marL="628650" lvl="1" indent="-171450">
              <a:buFont typeface="Arial" panose="020B0604020202020204" pitchFamily="34" charset="0"/>
              <a:buChar char="•"/>
            </a:pPr>
            <a:r>
              <a:rPr lang="en-US" dirty="0"/>
              <a:t>Searching for a different date requires a new query</a:t>
            </a:r>
          </a:p>
          <a:p>
            <a:pPr marL="171450" lvl="0" indent="-171450">
              <a:buFont typeface="Arial" panose="020B0604020202020204" pitchFamily="34" charset="0"/>
              <a:buChar char="•"/>
            </a:pPr>
            <a:r>
              <a:rPr lang="en-US" dirty="0"/>
              <a:t>Searching across multiple dates (functionality not available with every airline) will create cross-partition queries</a:t>
            </a:r>
          </a:p>
        </p:txBody>
      </p:sp>
      <p:sp>
        <p:nvSpPr>
          <p:cNvPr id="4" name="Slide Number Placeholder 3"/>
          <p:cNvSpPr>
            <a:spLocks noGrp="1"/>
          </p:cNvSpPr>
          <p:nvPr>
            <p:ph type="sldNum" sz="quarter" idx="10"/>
          </p:nvPr>
        </p:nvSpPr>
        <p:spPr/>
        <p:txBody>
          <a:bodyPr/>
          <a:lstStyle/>
          <a:p>
            <a:fld id="{4249A09B-4A39-974B-9594-129A7470D52A}" type="slidenum">
              <a:rPr lang="en-US" smtClean="0"/>
              <a:t>37</a:t>
            </a:fld>
            <a:endParaRPr lang="en-US"/>
          </a:p>
        </p:txBody>
      </p:sp>
    </p:spTree>
    <p:extLst>
      <p:ext uri="{BB962C8B-B14F-4D97-AF65-F5344CB8AC3E}">
        <p14:creationId xmlns:p14="http://schemas.microsoft.com/office/powerpoint/2010/main" val="25777976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Aircraft Type</a:t>
            </a:r>
          </a:p>
          <a:p>
            <a:pPr marL="171450" indent="-171450">
              <a:buFont typeface="Arial" panose="020B0604020202020204" pitchFamily="34" charset="0"/>
              <a:buChar char="•"/>
            </a:pPr>
            <a:r>
              <a:rPr lang="en-US"/>
              <a:t>Imbalance of aircraft types when comparing smaller vs. bigger routes</a:t>
            </a:r>
          </a:p>
        </p:txBody>
      </p:sp>
      <p:sp>
        <p:nvSpPr>
          <p:cNvPr id="4" name="Slide Number Placeholder 3"/>
          <p:cNvSpPr>
            <a:spLocks noGrp="1"/>
          </p:cNvSpPr>
          <p:nvPr>
            <p:ph type="sldNum" sz="quarter" idx="10"/>
          </p:nvPr>
        </p:nvSpPr>
        <p:spPr/>
        <p:txBody>
          <a:bodyPr/>
          <a:lstStyle/>
          <a:p>
            <a:fld id="{4249A09B-4A39-974B-9594-129A7470D52A}" type="slidenum">
              <a:rPr lang="en-US" smtClean="0"/>
              <a:t>38</a:t>
            </a:fld>
            <a:endParaRPr lang="en-US"/>
          </a:p>
        </p:txBody>
      </p:sp>
    </p:spTree>
    <p:extLst>
      <p:ext uri="{BB962C8B-B14F-4D97-AF65-F5344CB8AC3E}">
        <p14:creationId xmlns:p14="http://schemas.microsoft.com/office/powerpoint/2010/main" val="8019936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39</a:t>
            </a:fld>
            <a:endParaRPr lang="en-US"/>
          </a:p>
        </p:txBody>
      </p:sp>
    </p:spTree>
    <p:extLst>
      <p:ext uri="{BB962C8B-B14F-4D97-AF65-F5344CB8AC3E}">
        <p14:creationId xmlns:p14="http://schemas.microsoft.com/office/powerpoint/2010/main" val="542503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4</a:t>
            </a:fld>
            <a:endParaRPr lang="en-US"/>
          </a:p>
        </p:txBody>
      </p:sp>
    </p:spTree>
    <p:extLst>
      <p:ext uri="{BB962C8B-B14F-4D97-AF65-F5344CB8AC3E}">
        <p14:creationId xmlns:p14="http://schemas.microsoft.com/office/powerpoint/2010/main" val="31914663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40</a:t>
            </a:fld>
            <a:endParaRPr lang="en-US"/>
          </a:p>
        </p:txBody>
      </p:sp>
    </p:spTree>
    <p:extLst>
      <p:ext uri="{BB962C8B-B14F-4D97-AF65-F5344CB8AC3E}">
        <p14:creationId xmlns:p14="http://schemas.microsoft.com/office/powerpoint/2010/main" val="39523181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Cross-Partition query != Blind Fan Out</a:t>
            </a:r>
          </a:p>
          <a:p>
            <a:endParaRPr lang="en-US" sz="1200" kern="1200">
              <a:solidFill>
                <a:schemeClr val="tx1"/>
              </a:solidFill>
              <a:effectLst/>
              <a:latin typeface="+mn-lt"/>
              <a:ea typeface="+mn-ea"/>
              <a:cs typeface="+mn-cs"/>
            </a:endParaRPr>
          </a:p>
          <a:p>
            <a:r>
              <a:rPr lang="en-US" kern="1200">
                <a:effectLst/>
                <a:latin typeface="+mn-lt"/>
                <a:ea typeface="+mn-ea"/>
                <a:cs typeface="+mn-cs"/>
              </a:rPr>
              <a:t>A query that has SELECT * FROM c WHERE </a:t>
            </a:r>
            <a:r>
              <a:rPr lang="en-US" kern="1200" err="1">
                <a:effectLst/>
                <a:latin typeface="+mn-lt"/>
                <a:ea typeface="+mn-ea"/>
                <a:cs typeface="+mn-cs"/>
              </a:rPr>
              <a:t>partitionKey</a:t>
            </a:r>
            <a:r>
              <a:rPr lang="en-US" kern="1200">
                <a:effectLst/>
                <a:latin typeface="+mn-lt"/>
                <a:ea typeface="+mn-ea"/>
                <a:cs typeface="+mn-cs"/>
              </a:rPr>
              <a:t> IN (A, B, C) can be run across the minimum number of partitions; where as a query that omits the partition key must blindly fan out. </a:t>
            </a:r>
            <a:r>
              <a:rPr lang="en-US"/>
              <a:t> </a:t>
            </a:r>
            <a:endParaRPr lang="en-US" kern="1200">
              <a:latin typeface="+mn-lt"/>
              <a:cs typeface="Calibri"/>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Cross-partition queries aren’t inherently a bad thing. The reason why you’ll want to minimize fan-out is we don’t want to add the wasted effort for checking partitions that don’t have any relevant data</a:t>
            </a:r>
            <a:endParaRPr lang="en-US"/>
          </a:p>
        </p:txBody>
      </p:sp>
      <p:sp>
        <p:nvSpPr>
          <p:cNvPr id="4" name="Slide Number Placeholder 3"/>
          <p:cNvSpPr>
            <a:spLocks noGrp="1"/>
          </p:cNvSpPr>
          <p:nvPr>
            <p:ph type="sldNum" sz="quarter" idx="10"/>
          </p:nvPr>
        </p:nvSpPr>
        <p:spPr/>
        <p:txBody>
          <a:bodyPr/>
          <a:lstStyle/>
          <a:p>
            <a:fld id="{0B944045-718D-4950-B0BA-CCBA78BD276D}" type="slidenum">
              <a:rPr lang="en-US" smtClean="0"/>
              <a:t>41</a:t>
            </a:fld>
            <a:endParaRPr lang="en-US"/>
          </a:p>
        </p:txBody>
      </p:sp>
    </p:spTree>
    <p:extLst>
      <p:ext uri="{BB962C8B-B14F-4D97-AF65-F5344CB8AC3E}">
        <p14:creationId xmlns:p14="http://schemas.microsoft.com/office/powerpoint/2010/main" val="73694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42</a:t>
            </a:fld>
            <a:endParaRPr lang="en-US"/>
          </a:p>
        </p:txBody>
      </p:sp>
    </p:spTree>
    <p:extLst>
      <p:ext uri="{BB962C8B-B14F-4D97-AF65-F5344CB8AC3E}">
        <p14:creationId xmlns:p14="http://schemas.microsoft.com/office/powerpoint/2010/main" val="31245986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Look at Andrew’s “variety” slide </a:t>
            </a:r>
          </a:p>
          <a:p>
            <a:endParaRPr lang="en-US"/>
          </a:p>
          <a:p>
            <a:pPr marL="0" indent="0">
              <a:lnSpc>
                <a:spcPct val="100000"/>
              </a:lnSpc>
              <a:buNone/>
            </a:pPr>
            <a:r>
              <a:rPr lang="en-US" sz="1200" spc="160">
                <a:latin typeface="Segoe UI Semilight" panose="020B0402040204020203" pitchFamily="34" charset="0"/>
                <a:cs typeface="Segoe UI Semilight" panose="020B0402040204020203" pitchFamily="34" charset="0"/>
              </a:rPr>
              <a:t>Automatic and synchronous indexing of all ingested content - hash, range, geo-spatial, and columnar</a:t>
            </a:r>
          </a:p>
          <a:p>
            <a:pPr marL="285750" indent="-285750">
              <a:lnSpc>
                <a:spcPct val="100000"/>
              </a:lnSpc>
              <a:spcBef>
                <a:spcPts val="400"/>
              </a:spcBef>
              <a:buClr>
                <a:schemeClr val="tx2"/>
              </a:buClr>
              <a:buFont typeface="Arial" charset="0"/>
              <a:buChar char="•"/>
            </a:pPr>
            <a:r>
              <a:rPr lang="en-US" sz="1100" spc="100">
                <a:latin typeface="Segoe UI Semilight" panose="020B0402040204020203" pitchFamily="34" charset="0"/>
                <a:cs typeface="Segoe UI Semilight" panose="020B0402040204020203" pitchFamily="34" charset="0"/>
              </a:rPr>
              <a:t>No schemas or secondary indices ever needed</a:t>
            </a:r>
          </a:p>
          <a:p>
            <a:pPr marL="0" indent="0">
              <a:lnSpc>
                <a:spcPct val="100000"/>
              </a:lnSpc>
              <a:buNone/>
            </a:pPr>
            <a:r>
              <a:rPr lang="en-US" sz="1200" spc="160">
                <a:latin typeface="Segoe UI Semilight" panose="020B0402040204020203" pitchFamily="34" charset="0"/>
                <a:cs typeface="Segoe UI Semilight" panose="020B0402040204020203" pitchFamily="34" charset="0"/>
              </a:rPr>
              <a:t>Resource governed, write optimized database engine with latch free and log structured techniques</a:t>
            </a:r>
          </a:p>
          <a:p>
            <a:pPr marL="0" indent="0">
              <a:lnSpc>
                <a:spcPct val="100000"/>
              </a:lnSpc>
              <a:buNone/>
            </a:pPr>
            <a:r>
              <a:rPr lang="en-US" sz="1200" spc="160">
                <a:latin typeface="Segoe UI Semilight" panose="020B0402040204020203" pitchFamily="34" charset="0"/>
                <a:cs typeface="Segoe UI Semilight" panose="020B0402040204020203" pitchFamily="34" charset="0"/>
              </a:rPr>
              <a:t>Online and in-situ index transformations</a:t>
            </a:r>
          </a:p>
          <a:p>
            <a:pPr marL="0" indent="0">
              <a:lnSpc>
                <a:spcPct val="100000"/>
              </a:lnSpc>
              <a:buNone/>
            </a:pPr>
            <a:r>
              <a:rPr lang="en-US" sz="1200" spc="160">
                <a:latin typeface="Segoe UI Semilight" panose="020B0402040204020203" pitchFamily="34" charset="0"/>
                <a:cs typeface="Segoe UI Semilight" panose="020B0402040204020203" pitchFamily="34" charset="0"/>
              </a:rPr>
              <a:t>While the database is fully schema-agnostic, schema-extraction is built in</a:t>
            </a:r>
          </a:p>
          <a:p>
            <a:pPr marL="285750" indent="-285750">
              <a:lnSpc>
                <a:spcPct val="100000"/>
              </a:lnSpc>
              <a:spcBef>
                <a:spcPts val="400"/>
              </a:spcBef>
              <a:buClr>
                <a:schemeClr val="tx2"/>
              </a:buClr>
              <a:buFont typeface="Arial" charset="0"/>
              <a:buChar char="•"/>
            </a:pPr>
            <a:r>
              <a:rPr lang="en-US" sz="1100" spc="100">
                <a:latin typeface="Segoe UI Semilight" panose="020B0402040204020203" pitchFamily="34" charset="0"/>
                <a:cs typeface="Segoe UI Semilight" panose="020B0402040204020203" pitchFamily="34" charset="0"/>
              </a:rPr>
              <a:t>Customers can get Avro schemas from the database </a:t>
            </a:r>
          </a:p>
          <a:p>
            <a:endParaRPr lang="en-US"/>
          </a:p>
        </p:txBody>
      </p:sp>
      <p:sp>
        <p:nvSpPr>
          <p:cNvPr id="4" name="Slide Number Placeholder 3"/>
          <p:cNvSpPr>
            <a:spLocks noGrp="1"/>
          </p:cNvSpPr>
          <p:nvPr>
            <p:ph type="sldNum" sz="quarter" idx="10"/>
          </p:nvPr>
        </p:nvSpPr>
        <p:spPr/>
        <p:txBody>
          <a:bodyPr/>
          <a:lstStyle/>
          <a:p>
            <a:fld id="{49F67C77-7EFA-4CAA-A410-E92D82C8E6E1}" type="slidenum">
              <a:rPr lang="en-US" smtClean="0"/>
              <a:pPr/>
              <a:t>43</a:t>
            </a:fld>
            <a:endParaRPr lang="en-US"/>
          </a:p>
        </p:txBody>
      </p:sp>
    </p:spTree>
    <p:extLst>
      <p:ext uri="{BB962C8B-B14F-4D97-AF65-F5344CB8AC3E}">
        <p14:creationId xmlns:p14="http://schemas.microsoft.com/office/powerpoint/2010/main" val="40462341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44</a:t>
            </a:fld>
            <a:endParaRPr lang="en-US"/>
          </a:p>
        </p:txBody>
      </p:sp>
    </p:spTree>
    <p:extLst>
      <p:ext uri="{BB962C8B-B14F-4D97-AF65-F5344CB8AC3E}">
        <p14:creationId xmlns:p14="http://schemas.microsoft.com/office/powerpoint/2010/main" val="13648069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45</a:t>
            </a:fld>
            <a:endParaRPr lang="en-US"/>
          </a:p>
        </p:txBody>
      </p:sp>
    </p:spTree>
    <p:extLst>
      <p:ext uri="{BB962C8B-B14F-4D97-AF65-F5344CB8AC3E}">
        <p14:creationId xmlns:p14="http://schemas.microsoft.com/office/powerpoint/2010/main" val="26881256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a:solidFill>
                  <a:schemeClr val="tx1"/>
                </a:solidFill>
                <a:latin typeface="Consolas" panose="020B0609020204030204" pitchFamily="49" charset="0"/>
              </a:rPr>
              <a:t>{</a:t>
            </a:r>
          </a:p>
          <a:p>
            <a:r>
              <a:rPr lang="en-US" sz="1200" b="0">
                <a:solidFill>
                  <a:schemeClr val="tx1"/>
                </a:solidFill>
                <a:latin typeface="Consolas" panose="020B0609020204030204" pitchFamily="49" charset="0"/>
              </a:rPr>
              <a:t>    "locations": [</a:t>
            </a:r>
          </a:p>
          <a:p>
            <a:r>
              <a:rPr lang="en-US" sz="1200" b="0">
                <a:solidFill>
                  <a:schemeClr val="tx1"/>
                </a:solidFill>
                <a:latin typeface="Consolas" panose="020B0609020204030204" pitchFamily="49" charset="0"/>
              </a:rPr>
              <a:t>        { </a:t>
            </a:r>
          </a:p>
          <a:p>
            <a:r>
              <a:rPr lang="en-US" sz="1200" b="0">
                <a:solidFill>
                  <a:schemeClr val="tx1"/>
                </a:solidFill>
                <a:latin typeface="Consolas" panose="020B0609020204030204" pitchFamily="49" charset="0"/>
              </a:rPr>
              <a:t>            "country": "Germany", </a:t>
            </a:r>
          </a:p>
          <a:p>
            <a:r>
              <a:rPr lang="en-US" sz="1200" b="0">
                <a:solidFill>
                  <a:schemeClr val="tx1"/>
                </a:solidFill>
                <a:latin typeface="Consolas" panose="020B0609020204030204" pitchFamily="49" charset="0"/>
              </a:rPr>
              <a:t>            "city": "Berlin" </a:t>
            </a:r>
          </a:p>
          <a:p>
            <a:r>
              <a:rPr lang="en-US" sz="1200" b="0">
                <a:solidFill>
                  <a:schemeClr val="tx1"/>
                </a:solidFill>
                <a:latin typeface="Consolas" panose="020B0609020204030204" pitchFamily="49" charset="0"/>
              </a:rPr>
              <a:t>        },</a:t>
            </a:r>
          </a:p>
          <a:p>
            <a:r>
              <a:rPr lang="en-US" sz="1200" b="0">
                <a:solidFill>
                  <a:schemeClr val="tx1"/>
                </a:solidFill>
                <a:latin typeface="Consolas" panose="020B0609020204030204" pitchFamily="49" charset="0"/>
              </a:rPr>
              <a:t>        { </a:t>
            </a:r>
          </a:p>
          <a:p>
            <a:r>
              <a:rPr lang="en-US" sz="1200" b="0">
                <a:solidFill>
                  <a:schemeClr val="tx1"/>
                </a:solidFill>
                <a:latin typeface="Consolas" panose="020B0609020204030204" pitchFamily="49" charset="0"/>
              </a:rPr>
              <a:t>            "country": "France", </a:t>
            </a:r>
          </a:p>
          <a:p>
            <a:r>
              <a:rPr lang="en-US" sz="1200" b="0">
                <a:solidFill>
                  <a:schemeClr val="tx1"/>
                </a:solidFill>
                <a:latin typeface="Consolas" panose="020B0609020204030204" pitchFamily="49" charset="0"/>
              </a:rPr>
              <a:t>            "city": "Paris" </a:t>
            </a:r>
          </a:p>
          <a:p>
            <a:r>
              <a:rPr lang="en-US" sz="1200" b="0">
                <a:solidFill>
                  <a:schemeClr val="tx1"/>
                </a:solidFill>
                <a:latin typeface="Consolas" panose="020B0609020204030204" pitchFamily="49" charset="0"/>
              </a:rPr>
              <a:t>        }</a:t>
            </a:r>
          </a:p>
          <a:p>
            <a:r>
              <a:rPr lang="en-US" sz="1200" b="0">
                <a:solidFill>
                  <a:schemeClr val="tx1"/>
                </a:solidFill>
                <a:latin typeface="Consolas" panose="020B0609020204030204" pitchFamily="49" charset="0"/>
              </a:rPr>
              <a:t>    ],</a:t>
            </a:r>
          </a:p>
          <a:p>
            <a:r>
              <a:rPr lang="en-US" sz="1200" b="0">
                <a:solidFill>
                  <a:schemeClr val="tx1"/>
                </a:solidFill>
                <a:latin typeface="Consolas" panose="020B0609020204030204" pitchFamily="49" charset="0"/>
              </a:rPr>
              <a:t>    "headquarter": "Belgium",</a:t>
            </a:r>
          </a:p>
          <a:p>
            <a:r>
              <a:rPr lang="en-US" sz="1200" b="0">
                <a:solidFill>
                  <a:schemeClr val="tx1"/>
                </a:solidFill>
                <a:latin typeface="Consolas" panose="020B0609020204030204" pitchFamily="49" charset="0"/>
              </a:rPr>
              <a:t>    "exports": [ </a:t>
            </a:r>
          </a:p>
          <a:p>
            <a:r>
              <a:rPr lang="en-US" sz="1200" b="0">
                <a:solidFill>
                  <a:schemeClr val="tx1"/>
                </a:solidFill>
                <a:latin typeface="Consolas" panose="020B0609020204030204" pitchFamily="49" charset="0"/>
              </a:rPr>
              <a:t>        { "city": "Moscow" },</a:t>
            </a:r>
          </a:p>
          <a:p>
            <a:r>
              <a:rPr lang="en-US" sz="1200" b="0">
                <a:solidFill>
                  <a:schemeClr val="tx1"/>
                </a:solidFill>
                <a:latin typeface="Consolas" panose="020B0609020204030204" pitchFamily="49" charset="0"/>
              </a:rPr>
              <a:t>        { "city": "Athens" }</a:t>
            </a:r>
          </a:p>
          <a:p>
            <a:r>
              <a:rPr lang="en-US" sz="1200" b="0">
                <a:solidFill>
                  <a:schemeClr val="tx1"/>
                </a:solidFill>
                <a:latin typeface="Consolas" panose="020B0609020204030204" pitchFamily="49" charset="0"/>
              </a:rPr>
              <a:t>     ]</a:t>
            </a:r>
          </a:p>
          <a:p>
            <a:r>
              <a:rPr lang="en-US" sz="1200" b="0">
                <a:solidFill>
                  <a:schemeClr val="tx1"/>
                </a:solidFill>
                <a:latin typeface="Consolas" panose="020B0609020204030204" pitchFamily="49" charset="0"/>
              </a:rPr>
              <a:t>}</a:t>
            </a:r>
          </a:p>
          <a:p>
            <a:endParaRPr lang="en-US"/>
          </a:p>
          <a:p>
            <a:endParaRPr lang="en-US"/>
          </a:p>
          <a:p>
            <a:r>
              <a:rPr lang="en-US" sz="1200" b="0">
                <a:solidFill>
                  <a:schemeClr val="tx1"/>
                </a:solidFill>
                <a:latin typeface="Consolas" panose="020B0609020204030204" pitchFamily="49" charset="0"/>
              </a:rPr>
              <a:t>{</a:t>
            </a:r>
          </a:p>
          <a:p>
            <a:r>
              <a:rPr lang="en-US" sz="1200" b="0">
                <a:solidFill>
                  <a:schemeClr val="tx1"/>
                </a:solidFill>
                <a:latin typeface="Consolas" panose="020B0609020204030204" pitchFamily="49" charset="0"/>
              </a:rPr>
              <a:t>    "locations": [</a:t>
            </a:r>
          </a:p>
          <a:p>
            <a:r>
              <a:rPr lang="en-US" sz="1200" b="0">
                <a:solidFill>
                  <a:schemeClr val="tx1"/>
                </a:solidFill>
                <a:latin typeface="Consolas" panose="020B0609020204030204" pitchFamily="49" charset="0"/>
              </a:rPr>
              <a:t>        { </a:t>
            </a:r>
          </a:p>
          <a:p>
            <a:r>
              <a:rPr lang="en-US" sz="1200" b="0">
                <a:solidFill>
                  <a:schemeClr val="tx1"/>
                </a:solidFill>
                <a:latin typeface="Consolas" panose="020B0609020204030204" pitchFamily="49" charset="0"/>
              </a:rPr>
              <a:t>            "country": "Germany", </a:t>
            </a:r>
          </a:p>
          <a:p>
            <a:r>
              <a:rPr lang="en-US" sz="1200" b="0">
                <a:solidFill>
                  <a:schemeClr val="tx1"/>
                </a:solidFill>
                <a:latin typeface="Consolas" panose="020B0609020204030204" pitchFamily="49" charset="0"/>
              </a:rPr>
              <a:t>            "city": "Bonn", </a:t>
            </a:r>
          </a:p>
          <a:p>
            <a:r>
              <a:rPr lang="en-US" sz="1200" b="0">
                <a:solidFill>
                  <a:schemeClr val="tx1"/>
                </a:solidFill>
                <a:latin typeface="Consolas" panose="020B0609020204030204" pitchFamily="49" charset="0"/>
              </a:rPr>
              <a:t>            "revenue": 200 </a:t>
            </a:r>
          </a:p>
          <a:p>
            <a:r>
              <a:rPr lang="en-US" sz="1200" b="0">
                <a:solidFill>
                  <a:schemeClr val="tx1"/>
                </a:solidFill>
                <a:latin typeface="Consolas" panose="020B0609020204030204" pitchFamily="49" charset="0"/>
              </a:rPr>
              <a:t>        }</a:t>
            </a:r>
          </a:p>
          <a:p>
            <a:r>
              <a:rPr lang="en-US" sz="1200" b="0">
                <a:solidFill>
                  <a:schemeClr val="tx1"/>
                </a:solidFill>
                <a:latin typeface="Consolas" panose="020B0609020204030204" pitchFamily="49" charset="0"/>
              </a:rPr>
              <a:t>    ],</a:t>
            </a:r>
          </a:p>
          <a:p>
            <a:r>
              <a:rPr lang="en-US" sz="1200" b="0">
                <a:solidFill>
                  <a:schemeClr val="tx1"/>
                </a:solidFill>
                <a:latin typeface="Consolas" panose="020B0609020204030204" pitchFamily="49" charset="0"/>
              </a:rPr>
              <a:t>    "headquarter": "Italy",</a:t>
            </a:r>
          </a:p>
          <a:p>
            <a:r>
              <a:rPr lang="en-US" sz="1200" b="0">
                <a:solidFill>
                  <a:schemeClr val="tx1"/>
                </a:solidFill>
                <a:latin typeface="Consolas" panose="020B0609020204030204" pitchFamily="49" charset="0"/>
              </a:rPr>
              <a:t>    "exports": [ </a:t>
            </a:r>
          </a:p>
          <a:p>
            <a:r>
              <a:rPr lang="en-US" sz="1200" b="0">
                <a:solidFill>
                  <a:schemeClr val="tx1"/>
                </a:solidFill>
                <a:latin typeface="Consolas" panose="020B0609020204030204" pitchFamily="49" charset="0"/>
              </a:rPr>
              <a:t>        { </a:t>
            </a:r>
          </a:p>
          <a:p>
            <a:r>
              <a:rPr lang="en-US" sz="1200" b="0">
                <a:solidFill>
                  <a:schemeClr val="tx1"/>
                </a:solidFill>
                <a:latin typeface="Consolas" panose="020B0609020204030204" pitchFamily="49" charset="0"/>
              </a:rPr>
              <a:t>            "city": "Berlin", </a:t>
            </a:r>
          </a:p>
          <a:p>
            <a:r>
              <a:rPr lang="en-US" sz="1200" b="0">
                <a:solidFill>
                  <a:schemeClr val="tx1"/>
                </a:solidFill>
                <a:latin typeface="Consolas" panose="020B0609020204030204" pitchFamily="49" charset="0"/>
              </a:rPr>
              <a:t>            "dealers": [ </a:t>
            </a:r>
          </a:p>
          <a:p>
            <a:r>
              <a:rPr lang="en-US" sz="1200" b="0">
                <a:solidFill>
                  <a:schemeClr val="tx1"/>
                </a:solidFill>
                <a:latin typeface="Consolas" panose="020B0609020204030204" pitchFamily="49" charset="0"/>
              </a:rPr>
              <a:t>                { "name": "Hans" } </a:t>
            </a:r>
          </a:p>
          <a:p>
            <a:r>
              <a:rPr lang="en-US" sz="1200" b="0">
                <a:solidFill>
                  <a:schemeClr val="tx1"/>
                </a:solidFill>
                <a:latin typeface="Consolas" panose="020B0609020204030204" pitchFamily="49" charset="0"/>
              </a:rPr>
              <a:t>            ] </a:t>
            </a:r>
          </a:p>
          <a:p>
            <a:r>
              <a:rPr lang="en-US" sz="1200" b="0">
                <a:solidFill>
                  <a:schemeClr val="tx1"/>
                </a:solidFill>
                <a:latin typeface="Consolas" panose="020B0609020204030204" pitchFamily="49" charset="0"/>
              </a:rPr>
              <a:t>        },</a:t>
            </a:r>
          </a:p>
          <a:p>
            <a:r>
              <a:rPr lang="en-US" sz="1200" b="0">
                <a:solidFill>
                  <a:schemeClr val="tx1"/>
                </a:solidFill>
                <a:latin typeface="Consolas" panose="020B0609020204030204" pitchFamily="49" charset="0"/>
              </a:rPr>
              <a:t>        { "city": "Athens" }</a:t>
            </a:r>
          </a:p>
          <a:p>
            <a:r>
              <a:rPr lang="en-US" sz="1200" b="0">
                <a:solidFill>
                  <a:schemeClr val="tx1"/>
                </a:solidFill>
                <a:latin typeface="Consolas" panose="020B0609020204030204" pitchFamily="49" charset="0"/>
              </a:rPr>
              <a:t>    ]</a:t>
            </a:r>
          </a:p>
          <a:p>
            <a:r>
              <a:rPr lang="en-US" sz="1200" b="0">
                <a:solidFill>
                  <a:schemeClr val="tx1"/>
                </a:solidFill>
                <a:latin typeface="Consolas" panose="020B0609020204030204" pitchFamily="49" charset="0"/>
              </a:rPr>
              <a:t>}</a:t>
            </a:r>
          </a:p>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46</a:t>
            </a:fld>
            <a:endParaRPr lang="en-US"/>
          </a:p>
        </p:txBody>
      </p:sp>
    </p:spTree>
    <p:extLst>
      <p:ext uri="{BB962C8B-B14F-4D97-AF65-F5344CB8AC3E}">
        <p14:creationId xmlns:p14="http://schemas.microsoft.com/office/powerpoint/2010/main" val="37874577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47</a:t>
            </a:fld>
            <a:endParaRPr lang="en-US"/>
          </a:p>
        </p:txBody>
      </p:sp>
    </p:spTree>
    <p:extLst>
      <p:ext uri="{BB962C8B-B14F-4D97-AF65-F5344CB8AC3E}">
        <p14:creationId xmlns:p14="http://schemas.microsoft.com/office/powerpoint/2010/main" val="36490682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a:t>Include or exclude documents and paths to and from the index</a:t>
            </a:r>
          </a:p>
          <a:p>
            <a:pPr marL="0" indent="0">
              <a:buFont typeface="Arial" panose="020B0604020202020204" pitchFamily="34" charset="0"/>
              <a:buNone/>
            </a:pPr>
            <a:r>
              <a:rPr lang="en-US"/>
              <a:t>You can exclude or include specific documents in the index when you insert or replace the documents in the collection. You can also include or exclude specific JSON properties, also called paths, to be indexed across documents that are included in an index. Paths include wildcard patterns.</a:t>
            </a:r>
          </a:p>
          <a:p>
            <a:pPr marL="0" indent="0">
              <a:buFont typeface="Arial" panose="020B0604020202020204" pitchFamily="34" charset="0"/>
              <a:buNone/>
            </a:pPr>
            <a:endParaRPr lang="en-US"/>
          </a:p>
          <a:p>
            <a:pPr marL="0" indent="0">
              <a:buFont typeface="Arial" panose="020B0604020202020204" pitchFamily="34" charset="0"/>
              <a:buNone/>
            </a:pPr>
            <a:r>
              <a:rPr lang="en-US" b="1"/>
              <a:t>Configure various index types</a:t>
            </a:r>
          </a:p>
          <a:p>
            <a:pPr marL="0" indent="0">
              <a:buFont typeface="Arial" panose="020B0604020202020204" pitchFamily="34" charset="0"/>
              <a:buNone/>
            </a:pPr>
            <a:r>
              <a:rPr lang="en-US"/>
              <a:t>For each included path, you can specify the type of index the path requires for a collection. You can specify the type of index based on the path's data, the expected query workload, and numeric/string “precision.”</a:t>
            </a:r>
          </a:p>
          <a:p>
            <a:pPr marL="0" indent="0">
              <a:buFont typeface="Arial" panose="020B0604020202020204" pitchFamily="34" charset="0"/>
              <a:buNone/>
            </a:pPr>
            <a:endParaRPr lang="en-US"/>
          </a:p>
          <a:p>
            <a:pPr marL="0" indent="0">
              <a:buFont typeface="Arial" panose="020B0604020202020204" pitchFamily="34" charset="0"/>
              <a:buNone/>
            </a:pPr>
            <a:r>
              <a:rPr lang="en-US" b="1"/>
              <a:t>Configure index update modes</a:t>
            </a:r>
          </a:p>
          <a:p>
            <a:pPr marL="0" indent="0">
              <a:buFont typeface="Arial" panose="020B0604020202020204" pitchFamily="34" charset="0"/>
              <a:buNone/>
            </a:pPr>
            <a:r>
              <a:rPr lang="en-US"/>
              <a:t>Azure Cosmos DB supports three indexing modes: Consistent, Lazy, and None. You can configure the indexing modes via the indexing policy on an Azure Cosmos DB collection.</a:t>
            </a:r>
          </a:p>
        </p:txBody>
      </p:sp>
      <p:sp>
        <p:nvSpPr>
          <p:cNvPr id="4" name="Slide Number Placeholder 3"/>
          <p:cNvSpPr>
            <a:spLocks noGrp="1"/>
          </p:cNvSpPr>
          <p:nvPr>
            <p:ph type="sldNum" sz="quarter" idx="10"/>
          </p:nvPr>
        </p:nvSpPr>
        <p:spPr/>
        <p:txBody>
          <a:bodyPr/>
          <a:lstStyle/>
          <a:p>
            <a:fld id="{4249A09B-4A39-974B-9594-129A7470D52A}" type="slidenum">
              <a:rPr lang="en-US" smtClean="0"/>
              <a:t>48</a:t>
            </a:fld>
            <a:endParaRPr lang="en-US"/>
          </a:p>
        </p:txBody>
      </p:sp>
    </p:spTree>
    <p:extLst>
      <p:ext uri="{BB962C8B-B14F-4D97-AF65-F5344CB8AC3E}">
        <p14:creationId xmlns:p14="http://schemas.microsoft.com/office/powerpoint/2010/main" val="3509395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Index transformations are made online. This means that the documents indexed per the old policy are efficiently transformed per the new policy without affecting the write availability or the provisioned throughput of the collection. The consistency of read and write operations made by using the REST API, SDKs, or from within stored procedures and triggers is not affected during index transformation. There's no performance degradation or downtime to your apps when you make an indexing policy change.</a:t>
            </a:r>
          </a:p>
        </p:txBody>
      </p:sp>
      <p:sp>
        <p:nvSpPr>
          <p:cNvPr id="4" name="Slide Number Placeholder 3"/>
          <p:cNvSpPr>
            <a:spLocks noGrp="1"/>
          </p:cNvSpPr>
          <p:nvPr>
            <p:ph type="sldNum" sz="quarter" idx="10"/>
          </p:nvPr>
        </p:nvSpPr>
        <p:spPr/>
        <p:txBody>
          <a:bodyPr/>
          <a:lstStyle/>
          <a:p>
            <a:fld id="{4249A09B-4A39-974B-9594-129A7470D52A}" type="slidenum">
              <a:rPr lang="en-US" smtClean="0"/>
              <a:t>49</a:t>
            </a:fld>
            <a:endParaRPr lang="en-US"/>
          </a:p>
        </p:txBody>
      </p:sp>
    </p:spTree>
    <p:extLst>
      <p:ext uri="{BB962C8B-B14F-4D97-AF65-F5344CB8AC3E}">
        <p14:creationId xmlns:p14="http://schemas.microsoft.com/office/powerpoint/2010/main" val="2347374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5</a:t>
            </a:fld>
            <a:endParaRPr lang="en-US"/>
          </a:p>
        </p:txBody>
      </p:sp>
    </p:spTree>
    <p:extLst>
      <p:ext uri="{BB962C8B-B14F-4D97-AF65-F5344CB8AC3E}">
        <p14:creationId xmlns:p14="http://schemas.microsoft.com/office/powerpoint/2010/main" val="3175724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Update index policy</a:t>
            </a:r>
          </a:p>
          <a:p>
            <a:pPr marL="228600" indent="-228600">
              <a:buAutoNum type="arabicPeriod"/>
            </a:pPr>
            <a:r>
              <a:rPr lang="en-US"/>
              <a:t>Query collection</a:t>
            </a:r>
          </a:p>
          <a:p>
            <a:pPr marL="228600" indent="-228600">
              <a:buAutoNum type="arabicPeriod"/>
            </a:pPr>
            <a:r>
              <a:rPr lang="en-US"/>
              <a:t>View Results</a:t>
            </a:r>
          </a:p>
          <a:p>
            <a:pPr marL="228600" indent="-228600">
              <a:buAutoNum type="arabicPeriod"/>
            </a:pPr>
            <a:r>
              <a:rPr lang="en-US"/>
              <a:t>Repeat Step 1</a:t>
            </a:r>
          </a:p>
        </p:txBody>
      </p:sp>
      <p:sp>
        <p:nvSpPr>
          <p:cNvPr id="4" name="Slide Number Placeholder 3"/>
          <p:cNvSpPr>
            <a:spLocks noGrp="1"/>
          </p:cNvSpPr>
          <p:nvPr>
            <p:ph type="sldNum" sz="quarter" idx="10"/>
          </p:nvPr>
        </p:nvSpPr>
        <p:spPr/>
        <p:txBody>
          <a:bodyPr/>
          <a:lstStyle/>
          <a:p>
            <a:fld id="{4249A09B-4A39-974B-9594-129A7470D52A}" type="slidenum">
              <a:rPr lang="en-US" smtClean="0"/>
              <a:t>50</a:t>
            </a:fld>
            <a:endParaRPr lang="en-US"/>
          </a:p>
        </p:txBody>
      </p:sp>
    </p:spTree>
    <p:extLst>
      <p:ext uri="{BB962C8B-B14F-4D97-AF65-F5344CB8AC3E}">
        <p14:creationId xmlns:p14="http://schemas.microsoft.com/office/powerpoint/2010/main" val="25106915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51</a:t>
            </a:fld>
            <a:endParaRPr lang="en-US"/>
          </a:p>
        </p:txBody>
      </p:sp>
    </p:spTree>
    <p:extLst>
      <p:ext uri="{BB962C8B-B14F-4D97-AF65-F5344CB8AC3E}">
        <p14:creationId xmlns:p14="http://schemas.microsoft.com/office/powerpoint/2010/main" val="12357709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52</a:t>
            </a:fld>
            <a:endParaRPr lang="en-US"/>
          </a:p>
        </p:txBody>
      </p:sp>
    </p:spTree>
    <p:extLst>
      <p:ext uri="{BB962C8B-B14F-4D97-AF65-F5344CB8AC3E}">
        <p14:creationId xmlns:p14="http://schemas.microsoft.com/office/powerpoint/2010/main" val="7517040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want to avoid throttling (rate limiting)</a:t>
            </a:r>
          </a:p>
        </p:txBody>
      </p:sp>
      <p:sp>
        <p:nvSpPr>
          <p:cNvPr id="4" name="Slide Number Placeholder 3"/>
          <p:cNvSpPr>
            <a:spLocks noGrp="1"/>
          </p:cNvSpPr>
          <p:nvPr>
            <p:ph type="sldNum" sz="quarter" idx="10"/>
          </p:nvPr>
        </p:nvSpPr>
        <p:spPr/>
        <p:txBody>
          <a:bodyPr/>
          <a:lstStyle/>
          <a:p>
            <a:fld id="{4249A09B-4A39-974B-9594-129A7470D52A}" type="slidenum">
              <a:rPr lang="en-US" smtClean="0"/>
              <a:t>53</a:t>
            </a:fld>
            <a:endParaRPr lang="en-US"/>
          </a:p>
        </p:txBody>
      </p:sp>
    </p:spTree>
    <p:extLst>
      <p:ext uri="{BB962C8B-B14F-4D97-AF65-F5344CB8AC3E}">
        <p14:creationId xmlns:p14="http://schemas.microsoft.com/office/powerpoint/2010/main" val="29327404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54</a:t>
            </a:fld>
            <a:endParaRPr lang="en-US"/>
          </a:p>
        </p:txBody>
      </p:sp>
    </p:spTree>
    <p:extLst>
      <p:ext uri="{BB962C8B-B14F-4D97-AF65-F5344CB8AC3E}">
        <p14:creationId xmlns:p14="http://schemas.microsoft.com/office/powerpoint/2010/main" val="33526133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a:t>
            </a:r>
            <a:r>
              <a:rPr lang="en-US" sz="1200" kern="1200">
                <a:solidFill>
                  <a:schemeClr val="tx1"/>
                </a:solidFill>
                <a:effectLst/>
                <a:latin typeface="+mn-lt"/>
                <a:ea typeface="+mn-ea"/>
                <a:cs typeface="+mn-cs"/>
              </a:rPr>
              <a:t>Cosmos DB uses ML to produce a stable logical charge for vast majority of operations (CRUD and query). This gives a high degree of predictability for capacity planning (if creating document X costs 5 RU’s today, we can rely on the fact that it will cost 5 RU’s tomorrow). This isolates RU charge from variability in physical resource utilization due to other noisy processes like garbage collection</a:t>
            </a:r>
            <a:endParaRPr lang="en-US"/>
          </a:p>
        </p:txBody>
      </p:sp>
      <p:sp>
        <p:nvSpPr>
          <p:cNvPr id="4" name="Slide Number Placeholder 3"/>
          <p:cNvSpPr>
            <a:spLocks noGrp="1"/>
          </p:cNvSpPr>
          <p:nvPr>
            <p:ph type="sldNum" sz="quarter" idx="10"/>
          </p:nvPr>
        </p:nvSpPr>
        <p:spPr/>
        <p:txBody>
          <a:bodyPr/>
          <a:lstStyle/>
          <a:p>
            <a:fld id="{0B944045-718D-4950-B0BA-CCBA78BD276D}" type="slidenum">
              <a:rPr lang="en-US" smtClean="0"/>
              <a:t>55</a:t>
            </a:fld>
            <a:endParaRPr lang="en-US"/>
          </a:p>
        </p:txBody>
      </p:sp>
    </p:spTree>
    <p:extLst>
      <p:ext uri="{BB962C8B-B14F-4D97-AF65-F5344CB8AC3E}">
        <p14:creationId xmlns:p14="http://schemas.microsoft.com/office/powerpoint/2010/main" val="5749395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56</a:t>
            </a:fld>
            <a:endParaRPr lang="en-US"/>
          </a:p>
        </p:txBody>
      </p:sp>
    </p:spTree>
    <p:extLst>
      <p:ext uri="{BB962C8B-B14F-4D97-AF65-F5344CB8AC3E}">
        <p14:creationId xmlns:p14="http://schemas.microsoft.com/office/powerpoint/2010/main" val="5909197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57</a:t>
            </a:fld>
            <a:endParaRPr lang="en-US"/>
          </a:p>
        </p:txBody>
      </p:sp>
    </p:spTree>
    <p:extLst>
      <p:ext uri="{BB962C8B-B14F-4D97-AF65-F5344CB8AC3E}">
        <p14:creationId xmlns:p14="http://schemas.microsoft.com/office/powerpoint/2010/main" val="25445653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58</a:t>
            </a:fld>
            <a:endParaRPr lang="en-US"/>
          </a:p>
        </p:txBody>
      </p:sp>
    </p:spTree>
    <p:extLst>
      <p:ext uri="{BB962C8B-B14F-4D97-AF65-F5344CB8AC3E}">
        <p14:creationId xmlns:p14="http://schemas.microsoft.com/office/powerpoint/2010/main" val="15206350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59</a:t>
            </a:fld>
            <a:endParaRPr lang="en-US"/>
          </a:p>
        </p:txBody>
      </p:sp>
    </p:spTree>
    <p:extLst>
      <p:ext uri="{BB962C8B-B14F-4D97-AF65-F5344CB8AC3E}">
        <p14:creationId xmlns:p14="http://schemas.microsoft.com/office/powerpoint/2010/main" val="185216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96BA33-6360-40A1-9606-58E0047CF44A}" type="slidenum">
              <a:rPr lang="en-US" smtClean="0"/>
              <a:t>6</a:t>
            </a:fld>
            <a:endParaRPr lang="en-US"/>
          </a:p>
        </p:txBody>
      </p:sp>
    </p:spTree>
    <p:extLst>
      <p:ext uri="{BB962C8B-B14F-4D97-AF65-F5344CB8AC3E}">
        <p14:creationId xmlns:p14="http://schemas.microsoft.com/office/powerpoint/2010/main" val="7110158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 – Model -&gt; Elastic Scale out</a:t>
            </a:r>
          </a:p>
          <a:p>
            <a:endParaRPr lang="en-US"/>
          </a:p>
          <a:p>
            <a:r>
              <a:rPr lang="en-US"/>
              <a:t>No need to convert you data to meet any particular model</a:t>
            </a:r>
          </a:p>
        </p:txBody>
      </p:sp>
      <p:sp>
        <p:nvSpPr>
          <p:cNvPr id="4" name="Slide Number Placeholder 3"/>
          <p:cNvSpPr>
            <a:spLocks noGrp="1"/>
          </p:cNvSpPr>
          <p:nvPr>
            <p:ph type="sldNum" sz="quarter" idx="10"/>
          </p:nvPr>
        </p:nvSpPr>
        <p:spPr/>
        <p:txBody>
          <a:bodyPr/>
          <a:lstStyle/>
          <a:p>
            <a:fld id="{5996BA33-6360-40A1-9606-58E0047CF44A}" type="slidenum">
              <a:rPr lang="en-US" smtClean="0"/>
              <a:t>60</a:t>
            </a:fld>
            <a:endParaRPr lang="en-US"/>
          </a:p>
        </p:txBody>
      </p:sp>
    </p:spTree>
    <p:extLst>
      <p:ext uri="{BB962C8B-B14F-4D97-AF65-F5344CB8AC3E}">
        <p14:creationId xmlns:p14="http://schemas.microsoft.com/office/powerpoint/2010/main" val="6083520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HA 99.999% for multi-region read;</a:t>
            </a:r>
            <a:r>
              <a:rPr lang="en-US" b="0" baseline="0"/>
              <a:t> 99.99% for single region deployments</a:t>
            </a:r>
            <a:endParaRPr lang="en-US" b="0"/>
          </a:p>
        </p:txBody>
      </p:sp>
      <p:sp>
        <p:nvSpPr>
          <p:cNvPr id="4" name="Slide Number Placeholder 3"/>
          <p:cNvSpPr>
            <a:spLocks noGrp="1"/>
          </p:cNvSpPr>
          <p:nvPr>
            <p:ph type="sldNum" sz="quarter" idx="10"/>
          </p:nvPr>
        </p:nvSpPr>
        <p:spPr/>
        <p:txBody>
          <a:bodyPr/>
          <a:lstStyle/>
          <a:p>
            <a:fld id="{5996BA33-6360-40A1-9606-58E0047CF44A}" type="slidenum">
              <a:rPr lang="en-US" smtClean="0"/>
              <a:t>61</a:t>
            </a:fld>
            <a:endParaRPr lang="en-US"/>
          </a:p>
        </p:txBody>
      </p:sp>
    </p:spTree>
    <p:extLst>
      <p:ext uri="{BB962C8B-B14F-4D97-AF65-F5344CB8AC3E}">
        <p14:creationId xmlns:p14="http://schemas.microsoft.com/office/powerpoint/2010/main" val="32198858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buNone/>
            </a:pPr>
            <a:r>
              <a:rPr lang="en-US" sz="1400" spc="160">
                <a:latin typeface="Segoe UI Semilight" panose="020B0402040204020203" pitchFamily="34" charset="0"/>
                <a:cs typeface="Segoe UI Semilight" panose="020B0402040204020203" pitchFamily="34" charset="0"/>
              </a:rPr>
              <a:t>Encryption at Rest</a:t>
            </a:r>
          </a:p>
          <a:p>
            <a:pPr marL="285750" indent="-285750">
              <a:lnSpc>
                <a:spcPct val="100000"/>
              </a:lnSpc>
              <a:spcBef>
                <a:spcPts val="400"/>
              </a:spcBef>
              <a:buClr>
                <a:schemeClr val="tx2"/>
              </a:buClr>
              <a:buFont typeface="Arial" charset="0"/>
              <a:buChar char="•"/>
            </a:pPr>
            <a:r>
              <a:rPr lang="en-US" sz="1200" spc="100">
                <a:latin typeface="Segoe UI Semilight" panose="020B0402040204020203" pitchFamily="34" charset="0"/>
                <a:cs typeface="Segoe UI Semilight" panose="020B0402040204020203" pitchFamily="34" charset="0"/>
              </a:rPr>
              <a:t>Always encrypted at rest and in motion</a:t>
            </a:r>
          </a:p>
          <a:p>
            <a:pPr marL="285750" indent="-285750">
              <a:lnSpc>
                <a:spcPct val="100000"/>
              </a:lnSpc>
              <a:spcBef>
                <a:spcPts val="400"/>
              </a:spcBef>
              <a:buClr>
                <a:schemeClr val="tx2"/>
              </a:buClr>
              <a:buFont typeface="Arial" charset="0"/>
              <a:buChar char="•"/>
            </a:pPr>
            <a:r>
              <a:rPr lang="en-US" sz="1200" spc="100">
                <a:latin typeface="Segoe UI Semilight" panose="020B0402040204020203" pitchFamily="34" charset="0"/>
                <a:cs typeface="Segoe UI Semilight" panose="020B0402040204020203" pitchFamily="34" charset="0"/>
              </a:rPr>
              <a:t>Data, index, backups, and attachments encrypted</a:t>
            </a:r>
          </a:p>
          <a:p>
            <a:pPr marL="0" indent="0">
              <a:lnSpc>
                <a:spcPct val="100000"/>
              </a:lnSpc>
              <a:buNone/>
            </a:pPr>
            <a:r>
              <a:rPr lang="en-US" sz="1400" spc="160">
                <a:latin typeface="Segoe UI Semilight" panose="020B0402040204020203" pitchFamily="34" charset="0"/>
                <a:cs typeface="Segoe UI Semilight" panose="020B0402040204020203" pitchFamily="34" charset="0"/>
              </a:rPr>
              <a:t>Encryption is enabled automatically by default </a:t>
            </a:r>
          </a:p>
          <a:p>
            <a:pPr marL="285750" indent="-285750">
              <a:lnSpc>
                <a:spcPct val="100000"/>
              </a:lnSpc>
              <a:spcBef>
                <a:spcPts val="400"/>
              </a:spcBef>
              <a:buClr>
                <a:schemeClr val="tx2"/>
              </a:buClr>
              <a:buFont typeface="Arial" charset="0"/>
              <a:buChar char="•"/>
            </a:pPr>
            <a:r>
              <a:rPr lang="en-US" sz="1200" spc="100">
                <a:latin typeface="Segoe UI Semilight" panose="020B0402040204020203" pitchFamily="34" charset="0"/>
                <a:cs typeface="Segoe UI Semilight" panose="020B0402040204020203" pitchFamily="34" charset="0"/>
              </a:rPr>
              <a:t>No impact on performance, throughput or availability</a:t>
            </a:r>
          </a:p>
          <a:p>
            <a:pPr marL="285750" indent="-285750">
              <a:lnSpc>
                <a:spcPct val="100000"/>
              </a:lnSpc>
              <a:spcBef>
                <a:spcPts val="400"/>
              </a:spcBef>
              <a:buClr>
                <a:schemeClr val="tx2"/>
              </a:buClr>
              <a:buFont typeface="Arial" charset="0"/>
              <a:buChar char="•"/>
            </a:pPr>
            <a:r>
              <a:rPr lang="en-US" sz="1200" spc="100">
                <a:latin typeface="Segoe UI Semilight" panose="020B0402040204020203" pitchFamily="34" charset="0"/>
                <a:cs typeface="Segoe UI Semilight" panose="020B0402040204020203" pitchFamily="34" charset="0"/>
              </a:rPr>
              <a:t>Transparent to your application</a:t>
            </a:r>
          </a:p>
          <a:p>
            <a:pPr marL="0" indent="0">
              <a:lnSpc>
                <a:spcPct val="100000"/>
              </a:lnSpc>
              <a:buNone/>
            </a:pPr>
            <a:r>
              <a:rPr lang="en-US" sz="1400" spc="160">
                <a:latin typeface="Segoe UI Semilight" panose="020B0402040204020203" pitchFamily="34" charset="0"/>
                <a:cs typeface="Segoe UI Semilight" panose="020B0402040204020203" pitchFamily="34" charset="0"/>
              </a:rPr>
              <a:t>Comprehensive Azure compliance certification</a:t>
            </a:r>
          </a:p>
          <a:p>
            <a:pPr marL="285750" indent="-285750">
              <a:lnSpc>
                <a:spcPct val="100000"/>
              </a:lnSpc>
              <a:spcBef>
                <a:spcPts val="400"/>
              </a:spcBef>
              <a:buClr>
                <a:schemeClr val="tx2"/>
              </a:buClr>
              <a:buFont typeface="Arial" charset="0"/>
              <a:buChar char="•"/>
            </a:pPr>
            <a:r>
              <a:rPr lang="en-US" sz="1200" spc="50">
                <a:latin typeface="Segoe UI Semilight" panose="020B0402040204020203" pitchFamily="34" charset="0"/>
                <a:cs typeface="Segoe UI Semilight" panose="020B0402040204020203" pitchFamily="34" charset="0"/>
              </a:rPr>
              <a:t>ISO 27001, ISO 27018, EUMC, HIPAA, PCI</a:t>
            </a:r>
          </a:p>
          <a:p>
            <a:pPr marL="285750" indent="-285750">
              <a:lnSpc>
                <a:spcPct val="100000"/>
              </a:lnSpc>
              <a:spcBef>
                <a:spcPts val="400"/>
              </a:spcBef>
              <a:buClr>
                <a:schemeClr val="tx2"/>
              </a:buClr>
              <a:buFont typeface="Arial" charset="0"/>
              <a:buChar char="•"/>
            </a:pPr>
            <a:r>
              <a:rPr lang="en-US" sz="1200" spc="50">
                <a:latin typeface="Segoe UI Semilight" panose="020B0402040204020203" pitchFamily="34" charset="0"/>
                <a:cs typeface="Segoe UI Semilight" panose="020B0402040204020203" pitchFamily="34" charset="0"/>
              </a:rPr>
              <a:t>SOC1 and SOC2 (Audit complete, Certification in Q2 2017)</a:t>
            </a:r>
          </a:p>
          <a:p>
            <a:pPr marL="285750" indent="-285750">
              <a:lnSpc>
                <a:spcPct val="100000"/>
              </a:lnSpc>
              <a:spcBef>
                <a:spcPts val="400"/>
              </a:spcBef>
              <a:buClr>
                <a:schemeClr val="tx2"/>
              </a:buClr>
              <a:buFont typeface="Arial" charset="0"/>
              <a:buChar char="•"/>
            </a:pPr>
            <a:r>
              <a:rPr lang="en-US" sz="1200" spc="50" err="1">
                <a:latin typeface="Segoe UI Semilight" panose="020B0402040204020203" pitchFamily="34" charset="0"/>
                <a:cs typeface="Segoe UI Semilight" panose="020B0402040204020203" pitchFamily="34" charset="0"/>
              </a:rPr>
              <a:t>FedRAMP</a:t>
            </a:r>
            <a:r>
              <a:rPr lang="en-US" sz="1200" spc="50">
                <a:latin typeface="Segoe UI Semilight" panose="020B0402040204020203" pitchFamily="34" charset="0"/>
                <a:cs typeface="Segoe UI Semilight" panose="020B0402040204020203" pitchFamily="34" charset="0"/>
              </a:rPr>
              <a:t>, IRS 1075, UK Official (IL2) (Q2 2017) </a:t>
            </a:r>
          </a:p>
          <a:p>
            <a:pPr marL="285750" indent="-285750">
              <a:lnSpc>
                <a:spcPct val="100000"/>
              </a:lnSpc>
              <a:spcBef>
                <a:spcPts val="400"/>
              </a:spcBef>
              <a:buClr>
                <a:schemeClr val="tx2"/>
              </a:buClr>
              <a:buFont typeface="Arial" charset="0"/>
              <a:buChar char="•"/>
            </a:pPr>
            <a:r>
              <a:rPr lang="en-US" sz="1200" spc="50">
                <a:latin typeface="Segoe UI Semilight" panose="020B0402040204020203" pitchFamily="34" charset="0"/>
                <a:cs typeface="Segoe UI Semilight" panose="020B0402040204020203" pitchFamily="34" charset="0"/>
              </a:rPr>
              <a:t>HITRUST (H2 2017)</a:t>
            </a:r>
          </a:p>
          <a:p>
            <a:endParaRPr lang="en-US"/>
          </a:p>
        </p:txBody>
      </p:sp>
      <p:sp>
        <p:nvSpPr>
          <p:cNvPr id="4" name="Slide Number Placeholder 3"/>
          <p:cNvSpPr>
            <a:spLocks noGrp="1"/>
          </p:cNvSpPr>
          <p:nvPr>
            <p:ph type="sldNum" sz="quarter" idx="10"/>
          </p:nvPr>
        </p:nvSpPr>
        <p:spPr/>
        <p:txBody>
          <a:bodyPr/>
          <a:lstStyle/>
          <a:p>
            <a:fld id="{49F67C77-7EFA-4CAA-A410-E92D82C8E6E1}" type="slidenum">
              <a:rPr lang="en-US" smtClean="0"/>
              <a:pPr/>
              <a:t>62</a:t>
            </a:fld>
            <a:endParaRPr lang="en-US"/>
          </a:p>
        </p:txBody>
      </p:sp>
    </p:spTree>
    <p:extLst>
      <p:ext uri="{BB962C8B-B14F-4D97-AF65-F5344CB8AC3E}">
        <p14:creationId xmlns:p14="http://schemas.microsoft.com/office/powerpoint/2010/main" val="8631495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63</a:t>
            </a:fld>
            <a:endParaRPr lang="en-US"/>
          </a:p>
        </p:txBody>
      </p:sp>
    </p:spTree>
    <p:extLst>
      <p:ext uri="{BB962C8B-B14F-4D97-AF65-F5344CB8AC3E}">
        <p14:creationId xmlns:p14="http://schemas.microsoft.com/office/powerpoint/2010/main" val="2196836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7</a:t>
            </a:fld>
            <a:endParaRPr lang="en-US"/>
          </a:p>
        </p:txBody>
      </p:sp>
    </p:spTree>
    <p:extLst>
      <p:ext uri="{BB962C8B-B14F-4D97-AF65-F5344CB8AC3E}">
        <p14:creationId xmlns:p14="http://schemas.microsoft.com/office/powerpoint/2010/main" val="3500870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8</a:t>
            </a:fld>
            <a:endParaRPr lang="en-US"/>
          </a:p>
        </p:txBody>
      </p:sp>
    </p:spTree>
    <p:extLst>
      <p:ext uri="{BB962C8B-B14F-4D97-AF65-F5344CB8AC3E}">
        <p14:creationId xmlns:p14="http://schemas.microsoft.com/office/powerpoint/2010/main" val="2775638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9</a:t>
            </a:fld>
            <a:endParaRPr lang="en-US"/>
          </a:p>
        </p:txBody>
      </p:sp>
    </p:spTree>
    <p:extLst>
      <p:ext uri="{BB962C8B-B14F-4D97-AF65-F5344CB8AC3E}">
        <p14:creationId xmlns:p14="http://schemas.microsoft.com/office/powerpoint/2010/main" val="10260419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76C5A0B1-2BDC-4805-909D-0A060D505BA1}"/>
              </a:ext>
            </a:extLst>
          </p:cNvPr>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
        <p:nvSpPr>
          <p:cNvPr id="11" name="Title 1">
            <a:extLst>
              <a:ext uri="{FF2B5EF4-FFF2-40B4-BE49-F238E27FC236}">
                <a16:creationId xmlns:a16="http://schemas.microsoft.com/office/drawing/2014/main" id="{381554F9-C402-420F-BE47-B4066E88E3B7}"/>
              </a:ext>
            </a:extLst>
          </p:cNvPr>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12" name="Text Placeholder 4">
            <a:extLst>
              <a:ext uri="{FF2B5EF4-FFF2-40B4-BE49-F238E27FC236}">
                <a16:creationId xmlns:a16="http://schemas.microsoft.com/office/drawing/2014/main" id="{29BBA674-B9FC-4DBF-A40F-F694B1C5CE91}"/>
              </a:ext>
            </a:extLst>
          </p:cNvPr>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67604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209716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36163433"/>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926584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46069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82431538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40350070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1591729"/>
            <a:ext cx="5265119" cy="3606200"/>
          </a:xfrm>
        </p:spPr>
        <p:txBody>
          <a:bodyPr/>
          <a:lstStyle>
            <a:lvl1pPr marL="0" indent="0">
              <a:spcBef>
                <a:spcPts val="1200"/>
              </a:spcBef>
              <a:spcAft>
                <a:spcPts val="800"/>
              </a:spcAft>
              <a:buNone/>
              <a:defRPr sz="1800" spc="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1600" kern="1200" spc="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z="1200" spc="0" baseline="0">
                <a:solidFill>
                  <a:schemeClr val="tx1"/>
                </a:solidFill>
              </a:defRPr>
            </a:lvl3pPr>
            <a:lvl4pPr marL="914400" indent="-228600" defTabSz="762000">
              <a:buClr>
                <a:schemeClr val="tx2"/>
              </a:buClr>
              <a:defRPr sz="1100" spc="0" baseline="0">
                <a:solidFill>
                  <a:schemeClr val="tx1"/>
                </a:solidFill>
              </a:defRPr>
            </a:lvl4pPr>
            <a:lvl5pPr marL="1258888" indent="-228600" defTabSz="762000">
              <a:buClr>
                <a:schemeClr val="tx2"/>
              </a:buClr>
              <a:defRPr sz="1100" spc="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976860"/>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3164842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3284142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5074397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5133707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63936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362055706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42915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4148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69239" y="1366663"/>
            <a:ext cx="11653522" cy="1434239"/>
          </a:xfrm>
        </p:spPr>
        <p:txBody>
          <a:bodyPr/>
          <a:lstStyle>
            <a:lvl1pPr marL="0"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sz="14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1884703"/>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8524804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2018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7345323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1976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642233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3" y="2759102"/>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3" y="2759101"/>
            <a:ext cx="6545155" cy="1793090"/>
          </a:xfrm>
          <a:noFill/>
        </p:spPr>
        <p:txBody>
          <a:bodyPr lIns="146304" tIns="91440" rIns="146304" bIns="91440" anchor="t" anchorCtr="0"/>
          <a:lstStyle>
            <a:lvl1pPr algn="l">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3" y="4553489"/>
            <a:ext cx="6545155"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2348054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3" y="1634613"/>
            <a:ext cx="6545155" cy="1793090"/>
          </a:xfrm>
          <a:noFill/>
        </p:spPr>
        <p:txBody>
          <a:bodyPr lIns="146304" tIns="91440" rIns="146304" bIns="91440" anchor="t" anchorCtr="0"/>
          <a:lstStyle>
            <a:lvl1pPr algn="l">
              <a:defRPr sz="5292"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3" y="3429000"/>
            <a:ext cx="6545155" cy="1792326"/>
          </a:xfrm>
          <a:noFill/>
        </p:spPr>
        <p:txBody>
          <a:bodyPr lIns="146304" tIns="109728" rIns="146304" bIns="109728">
            <a:noAutofit/>
          </a:bodyPr>
          <a:lstStyle>
            <a:lvl1pPr marL="0" indent="0">
              <a:spcBef>
                <a:spcPts val="0"/>
              </a:spcBef>
              <a:buNone/>
              <a:defRPr sz="3135"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4" y="470067"/>
            <a:ext cx="1423303" cy="304828"/>
          </a:xfrm>
          <a:prstGeom prst="rect">
            <a:avLst/>
          </a:prstGeom>
        </p:spPr>
      </p:pic>
    </p:spTree>
    <p:extLst>
      <p:ext uri="{BB962C8B-B14F-4D97-AF65-F5344CB8AC3E}">
        <p14:creationId xmlns:p14="http://schemas.microsoft.com/office/powerpoint/2010/main" val="39555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72505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21766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78"/>
            <a:ext cx="11653523" cy="172505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76471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1929185"/>
          </a:xfrm>
        </p:spPr>
        <p:txBody>
          <a:bodyPr>
            <a:spAutoFit/>
          </a:bodyPr>
          <a:lstStyle>
            <a:lvl1pPr>
              <a:defRPr sz="391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2237136"/>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8"/>
            <a:ext cx="11653523" cy="1695314"/>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1663985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04855"/>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4855"/>
          </a:xfrm>
        </p:spPr>
        <p:txBody>
          <a:bodyPr wrap="square">
            <a:spAutoFit/>
          </a:bodyPr>
          <a:lstStyle>
            <a:lvl1pPr marL="0" indent="0">
              <a:spcBef>
                <a:spcPts val="1200"/>
              </a:spcBef>
              <a:buClr>
                <a:schemeClr val="tx1"/>
              </a:buClr>
              <a:buFont typeface="Wingdings" pitchFamily="2" charset="2"/>
              <a:buNone/>
              <a:defRPr sz="3135">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633791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6"/>
            <a:ext cx="5378548" cy="1904855"/>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04855"/>
          </a:xfrm>
        </p:spPr>
        <p:txBody>
          <a:bodyPr wrap="square">
            <a:spAutoFit/>
          </a:bodyPr>
          <a:lstStyle>
            <a:lvl1pPr marL="0" indent="0">
              <a:spcBef>
                <a:spcPts val="1200"/>
              </a:spcBef>
              <a:buClr>
                <a:schemeClr val="tx1"/>
              </a:buClr>
              <a:buFont typeface="Wingdings" pitchFamily="2" charset="2"/>
              <a:buNone/>
              <a:defRPr sz="3135"/>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73226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77279"/>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77279"/>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131582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1977279"/>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8"/>
            <a:ext cx="5378548" cy="1977279"/>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513207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552669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063350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312073"/>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225"/>
            <a:r>
              <a:rPr lang="en-US"/>
              <a:t>Edit Master text styles</a:t>
            </a:r>
          </a:p>
        </p:txBody>
      </p:sp>
    </p:spTree>
    <p:extLst>
      <p:ext uri="{BB962C8B-B14F-4D97-AF65-F5344CB8AC3E}">
        <p14:creationId xmlns:p14="http://schemas.microsoft.com/office/powerpoint/2010/main" val="32545738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40" y="1925686"/>
            <a:ext cx="11655839" cy="312073"/>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225"/>
            <a:r>
              <a:rPr lang="en-US"/>
              <a:t>Edit Master text styles</a:t>
            </a:r>
          </a:p>
        </p:txBody>
      </p:sp>
    </p:spTree>
    <p:extLst>
      <p:ext uri="{BB962C8B-B14F-4D97-AF65-F5344CB8AC3E}">
        <p14:creationId xmlns:p14="http://schemas.microsoft.com/office/powerpoint/2010/main" val="366513329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225">
              <a:lnSpc>
                <a:spcPct val="100000"/>
              </a:lnSpc>
            </a:pPr>
            <a:r>
              <a:rPr lang="en-US"/>
              <a:t>Click to edit Master title style</a:t>
            </a:r>
          </a:p>
        </p:txBody>
      </p:sp>
    </p:spTree>
    <p:extLst>
      <p:ext uri="{BB962C8B-B14F-4D97-AF65-F5344CB8AC3E}">
        <p14:creationId xmlns:p14="http://schemas.microsoft.com/office/powerpoint/2010/main" val="150426260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Pentagon 684"/>
          <p:cNvSpPr/>
          <p:nvPr userDrawn="1"/>
        </p:nvSpPr>
        <p:spPr>
          <a:xfrm>
            <a:off x="1" y="0"/>
            <a:ext cx="534706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593990" y="1995715"/>
            <a:ext cx="4147828" cy="2866570"/>
          </a:xfrm>
        </p:spPr>
        <p:txBody>
          <a:bodyPr anchor="ctr">
            <a:normAutofit/>
          </a:bodyPr>
          <a:lstStyle>
            <a:lvl1pPr algn="l">
              <a:lnSpc>
                <a:spcPct val="100000"/>
              </a:lnSpc>
              <a:defRPr lang="en-US" sz="3200" kern="1200" cap="all" spc="500" dirty="0">
                <a:ln w="3175">
                  <a:noFill/>
                </a:ln>
                <a:solidFill>
                  <a:srgbClr val="FFFFFF"/>
                </a:solidFill>
                <a:latin typeface="Segoe UI Semilight" charset="0"/>
                <a:ea typeface="+mn-ea"/>
                <a:cs typeface="Segoe UI Semilight" charset="0"/>
              </a:defRPr>
            </a:lvl1pPr>
          </a:lstStyle>
          <a:p>
            <a:r>
              <a:rPr lang="en-US"/>
              <a:t>Click to edit Master title style</a:t>
            </a:r>
          </a:p>
        </p:txBody>
      </p:sp>
    </p:spTree>
    <p:extLst>
      <p:ext uri="{BB962C8B-B14F-4D97-AF65-F5344CB8AC3E}">
        <p14:creationId xmlns:p14="http://schemas.microsoft.com/office/powerpoint/2010/main" val="58640414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3"/>
            <a:ext cx="5265119" cy="1994065"/>
          </a:xfrm>
        </p:spPr>
        <p:txBody>
          <a:bodyPr/>
          <a:lstStyle>
            <a:lvl1pPr marL="0" indent="0">
              <a:spcAft>
                <a:spcPts val="1800"/>
              </a:spcAft>
              <a:buNone/>
              <a:defRPr sz="2400" spc="100" baseline="0">
                <a:solidFill>
                  <a:schemeClr val="tx1"/>
                </a:solidFill>
              </a:defRPr>
            </a:lvl1pPr>
            <a:lvl2pPr marL="159989" indent="-159989" algn="l" defTabSz="761854"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803" indent="-228556" defTabSz="761854">
              <a:buClr>
                <a:schemeClr val="tx2"/>
              </a:buClr>
              <a:defRPr spc="100" baseline="0">
                <a:solidFill>
                  <a:schemeClr val="tx1"/>
                </a:solidFill>
              </a:defRPr>
            </a:lvl3pPr>
            <a:lvl4pPr marL="914225" indent="-228556" defTabSz="761854">
              <a:buClr>
                <a:schemeClr val="tx2"/>
              </a:buClr>
              <a:defRPr spc="100" baseline="0">
                <a:solidFill>
                  <a:schemeClr val="tx1"/>
                </a:solidFill>
              </a:defRPr>
            </a:lvl4pPr>
            <a:lvl5pPr marL="1258646" indent="-228556" defTabSz="761854">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3"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7808166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3"/>
            <a:ext cx="5265119" cy="1994065"/>
          </a:xfrm>
        </p:spPr>
        <p:txBody>
          <a:bodyPr/>
          <a:lstStyle>
            <a:lvl1pPr marL="0" indent="0">
              <a:spcAft>
                <a:spcPts val="1800"/>
              </a:spcAft>
              <a:buNone/>
              <a:defRPr sz="2400" spc="100" baseline="0">
                <a:solidFill>
                  <a:schemeClr val="bg1"/>
                </a:solidFill>
              </a:defRPr>
            </a:lvl1pPr>
            <a:lvl2pPr marL="159989" indent="-159989" algn="l" defTabSz="761854"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803" indent="-228556" defTabSz="761854">
              <a:buClr>
                <a:schemeClr val="tx2"/>
              </a:buClr>
              <a:defRPr spc="100" baseline="0">
                <a:solidFill>
                  <a:schemeClr val="bg1"/>
                </a:solidFill>
              </a:defRPr>
            </a:lvl3pPr>
            <a:lvl4pPr marL="914225" indent="-228556" defTabSz="761854">
              <a:buClr>
                <a:schemeClr val="tx2"/>
              </a:buClr>
              <a:defRPr spc="100" baseline="0">
                <a:solidFill>
                  <a:schemeClr val="bg1"/>
                </a:solidFill>
              </a:defRPr>
            </a:lvl4pPr>
            <a:lvl5pPr marL="1258646" indent="-228556" defTabSz="761854">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3"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42921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41842" y="2715201"/>
            <a:ext cx="1108317" cy="374846"/>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2569404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43532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lgn="l">
              <a:defRPr sz="7054"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1353081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518437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158793"/>
          </a:xfrm>
          <a:noFill/>
        </p:spPr>
        <p:txBody>
          <a:bodyPr tIns="91440" bIns="91440" anchor="t" anchorCtr="0">
            <a:spAutoFit/>
          </a:bodyPr>
          <a:lstStyle>
            <a:lvl1pPr algn="l">
              <a:defRPr sz="7054"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82665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3"/>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94598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2"/>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800" err="1"/>
          </a:p>
        </p:txBody>
      </p:sp>
    </p:spTree>
    <p:extLst>
      <p:ext uri="{BB962C8B-B14F-4D97-AF65-F5344CB8AC3E}">
        <p14:creationId xmlns:p14="http://schemas.microsoft.com/office/powerpoint/2010/main" val="282255498"/>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35903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5984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823566"/>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593165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7"/>
          </a:xfrm>
          <a:prstGeom prst="rect">
            <a:avLst/>
          </a:prstGeom>
        </p:spPr>
      </p:pic>
    </p:spTree>
    <p:extLst>
      <p:ext uri="{BB962C8B-B14F-4D97-AF65-F5344CB8AC3E}">
        <p14:creationId xmlns:p14="http://schemas.microsoft.com/office/powerpoint/2010/main" val="25029681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8"/>
            <a:ext cx="11653522" cy="395317"/>
          </a:xfrm>
          <a:prstGeom prst="rect">
            <a:avLst/>
          </a:prstGeom>
          <a:noFill/>
          <a:ln w="12700">
            <a:noFill/>
            <a:miter lim="800000"/>
            <a:headEnd type="none" w="sm" len="sm"/>
            <a:tailEnd type="none" w="sm" len="sm"/>
          </a:ln>
          <a:effectLst/>
        </p:spPr>
        <p:txBody>
          <a:bodyPr vert="horz" wrap="square" lIns="179234" tIns="143387" rIns="179234" bIns="143387" numCol="1" anchor="t" anchorCtr="0" compatLnSpc="1">
            <a:prstTxWarp prst="textNoShape">
              <a:avLst/>
            </a:prstTxWarp>
            <a:spAutoFit/>
          </a:bodyPr>
          <a:lstStyle/>
          <a:p>
            <a:pPr defTabSz="913573"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7" y="3083652"/>
            <a:ext cx="3227129" cy="692059"/>
          </a:xfrm>
          <a:prstGeom prst="rect">
            <a:avLst/>
          </a:prstGeom>
        </p:spPr>
      </p:pic>
    </p:spTree>
    <p:extLst>
      <p:ext uri="{BB962C8B-B14F-4D97-AF65-F5344CB8AC3E}">
        <p14:creationId xmlns:p14="http://schemas.microsoft.com/office/powerpoint/2010/main" val="277564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9"/>
            <a:ext cx="11653523" cy="2606594"/>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872300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85163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075096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128765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297432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theme" Target="../theme/theme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796788"/>
      </p:ext>
    </p:extLst>
  </p:cSld>
  <p:clrMap bg1="lt1" tx1="dk1" bg2="lt2" tx2="dk2" accent1="accent1" accent2="accent2" accent3="accent3" accent4="accent4" accent5="accent5" accent6="accent6" hlink="hlink" folHlink="folHlink"/>
  <p:sldLayoutIdLst>
    <p:sldLayoutId id="2147483690" r:id="rId1"/>
    <p:sldLayoutId id="2147483695"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97" r:id="rId12"/>
    <p:sldLayoutId id="2147483696" r:id="rId13"/>
    <p:sldLayoutId id="2147483692" r:id="rId14"/>
    <p:sldLayoutId id="2147483694" r:id="rId15"/>
    <p:sldLayoutId id="2147483676" r:id="rId16"/>
    <p:sldLayoutId id="2147483691" r:id="rId17"/>
    <p:sldLayoutId id="2147483693" r:id="rId18"/>
    <p:sldLayoutId id="2147483677" r:id="rId19"/>
    <p:sldLayoutId id="2147483678" r:id="rId20"/>
    <p:sldLayoutId id="2147483679" r:id="rId21"/>
    <p:sldLayoutId id="2147483680" r:id="rId22"/>
    <p:sldLayoutId id="2147483682" r:id="rId23"/>
    <p:sldLayoutId id="2147483684" r:id="rId24"/>
    <p:sldLayoutId id="2147483685" r:id="rId25"/>
    <p:sldLayoutId id="2147483686" r:id="rId26"/>
    <p:sldLayoutId id="2147483687" r:id="rId27"/>
    <p:sldLayoutId id="2147483688" r:id="rId28"/>
    <p:sldLayoutId id="2147483689" r:id="rId29"/>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6664229"/>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Lst>
  <p:transition>
    <p:fade/>
  </p:transition>
  <p:txStyles>
    <p:titleStyle>
      <a:lvl1pPr algn="ctr" defTabSz="914192"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080" marR="0" indent="-336080" algn="l" defTabSz="914192"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581" marR="0" indent="-236500" algn="l" defTabSz="914192"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187"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241"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294" marR="0" indent="-224054" algn="l" defTabSz="914192"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5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13.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3" Type="http://schemas.openxmlformats.org/officeDocument/2006/relationships/hyperlink" Target="https://azure.microsoft.com/pricing/details/cosmos-db/" TargetMode="External"/><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0.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3.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1.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35A3888-611A-4FC3-8A75-2D38F84CB14B}"/>
              </a:ext>
            </a:extLst>
          </p:cNvPr>
          <p:cNvSpPr>
            <a:spLocks noGrp="1"/>
          </p:cNvSpPr>
          <p:nvPr>
            <p:ph type="title"/>
          </p:nvPr>
        </p:nvSpPr>
        <p:spPr>
          <a:xfrm>
            <a:off x="269302" y="2016750"/>
            <a:ext cx="6545155" cy="1793090"/>
          </a:xfrm>
        </p:spPr>
        <p:txBody>
          <a:bodyPr/>
          <a:lstStyle/>
          <a:p>
            <a:pPr>
              <a:spcBef>
                <a:spcPts val="1200"/>
              </a:spcBef>
            </a:pPr>
            <a:r>
              <a:rPr lang="en-US" sz="5000" spc="0" dirty="0">
                <a:latin typeface="Segoe UI Semilight" charset="0"/>
                <a:ea typeface="Segoe UI Semilight" charset="0"/>
              </a:rPr>
              <a:t>Azure Cosmos DB</a:t>
            </a:r>
            <a:endParaRPr lang="en-US" sz="3600" spc="0" dirty="0">
              <a:latin typeface="Segoe UI Semilight" charset="0"/>
              <a:ea typeface="Segoe UI Semilight" charset="0"/>
            </a:endParaRPr>
          </a:p>
        </p:txBody>
      </p:sp>
      <p:sp>
        <p:nvSpPr>
          <p:cNvPr id="9" name="Subtitle 2">
            <a:extLst>
              <a:ext uri="{FF2B5EF4-FFF2-40B4-BE49-F238E27FC236}">
                <a16:creationId xmlns:a16="http://schemas.microsoft.com/office/drawing/2014/main" id="{FA87184D-9D3E-46B5-A5D4-8E1D9812BF43}"/>
              </a:ext>
            </a:extLst>
          </p:cNvPr>
          <p:cNvSpPr>
            <a:spLocks noGrp="1"/>
          </p:cNvSpPr>
          <p:nvPr>
            <p:ph type="body" sz="quarter" idx="12"/>
          </p:nvPr>
        </p:nvSpPr>
        <p:spPr>
          <a:xfrm>
            <a:off x="269302" y="3811137"/>
            <a:ext cx="6545155" cy="1792326"/>
          </a:xfrm>
        </p:spPr>
        <p:txBody>
          <a:bodyPr anchor="t"/>
          <a:lstStyle/>
          <a:p>
            <a:r>
              <a:rPr lang="en-US" sz="2000" b="1">
                <a:latin typeface="Segoe UI Semibold" charset="0"/>
                <a:ea typeface="Segoe UI Semibold" charset="0"/>
                <a:cs typeface="Segoe UI Semibold" charset="0"/>
              </a:rPr>
              <a:t>&lt;Speaker&gt;</a:t>
            </a:r>
          </a:p>
          <a:p>
            <a:r>
              <a:rPr lang="en-US" sz="2000" b="1">
                <a:latin typeface="Segoe UI Semibold" charset="0"/>
                <a:ea typeface="Segoe UI Semibold" charset="0"/>
                <a:cs typeface="Segoe UI Semibold" charset="0"/>
              </a:rPr>
              <a:t>&lt;date&gt;</a:t>
            </a:r>
          </a:p>
        </p:txBody>
      </p:sp>
    </p:spTree>
    <p:extLst>
      <p:ext uri="{BB962C8B-B14F-4D97-AF65-F5344CB8AC3E}">
        <p14:creationId xmlns:p14="http://schemas.microsoft.com/office/powerpoint/2010/main" val="3805533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350"/>
                                        <p:tgtEl>
                                          <p:spTgt spid="8"/>
                                        </p:tgtEl>
                                      </p:cBhvr>
                                    </p:animEffect>
                                    <p:anim calcmode="lin" valueType="num">
                                      <p:cBhvr>
                                        <p:cTn id="8" dur="350" fill="hold"/>
                                        <p:tgtEl>
                                          <p:spTgt spid="8"/>
                                        </p:tgtEl>
                                        <p:attrNameLst>
                                          <p:attrName>ppt_x</p:attrName>
                                        </p:attrNameLst>
                                      </p:cBhvr>
                                      <p:tavLst>
                                        <p:tav tm="0">
                                          <p:val>
                                            <p:strVal val="#ppt_x"/>
                                          </p:val>
                                        </p:tav>
                                        <p:tav tm="100000">
                                          <p:val>
                                            <p:strVal val="#ppt_x"/>
                                          </p:val>
                                        </p:tav>
                                      </p:tavLst>
                                    </p:anim>
                                    <p:anim calcmode="lin" valueType="num">
                                      <p:cBhvr>
                                        <p:cTn id="9" dur="3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350"/>
                                        <p:tgtEl>
                                          <p:spTgt spid="9">
                                            <p:txEl>
                                              <p:pRg st="0" end="0"/>
                                            </p:txEl>
                                          </p:spTgt>
                                        </p:tgtEl>
                                      </p:cBhvr>
                                    </p:animEffect>
                                    <p:anim calcmode="lin" valueType="num">
                                      <p:cBhvr>
                                        <p:cTn id="13" dur="35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4" dur="350" fill="hold"/>
                                        <p:tgtEl>
                                          <p:spTgt spid="9">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
                                  </p:stCondLst>
                                  <p:childTnLst>
                                    <p:set>
                                      <p:cBhvr>
                                        <p:cTn id="16" dur="1" fill="hold">
                                          <p:stCondLst>
                                            <p:cond delay="0"/>
                                          </p:stCondLst>
                                        </p:cTn>
                                        <p:tgtEl>
                                          <p:spTgt spid="9">
                                            <p:txEl>
                                              <p:pRg st="1" end="1"/>
                                            </p:txEl>
                                          </p:spTgt>
                                        </p:tgtEl>
                                        <p:attrNameLst>
                                          <p:attrName>style.visibility</p:attrName>
                                        </p:attrNameLst>
                                      </p:cBhvr>
                                      <p:to>
                                        <p:strVal val="visible"/>
                                      </p:to>
                                    </p:set>
                                    <p:animEffect transition="in" filter="fade">
                                      <p:cBhvr>
                                        <p:cTn id="17" dur="350"/>
                                        <p:tgtEl>
                                          <p:spTgt spid="9">
                                            <p:txEl>
                                              <p:pRg st="1" end="1"/>
                                            </p:txEl>
                                          </p:spTgt>
                                        </p:tgtEl>
                                      </p:cBhvr>
                                    </p:animEffect>
                                    <p:anim calcmode="lin" valueType="num">
                                      <p:cBhvr>
                                        <p:cTn id="18" dur="35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9" dur="35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132" y="339829"/>
            <a:ext cx="6224379" cy="899537"/>
          </a:xfrm>
        </p:spPr>
        <p:txBody>
          <a:bodyPr/>
          <a:lstStyle/>
          <a:p>
            <a:r>
              <a:rPr lang="en-US"/>
              <a:t>Massive Scale Telemetry Stores for IOT</a:t>
            </a:r>
          </a:p>
        </p:txBody>
      </p:sp>
      <p:sp>
        <p:nvSpPr>
          <p:cNvPr id="3" name="Content Placeholder 2"/>
          <p:cNvSpPr>
            <a:spLocks noGrp="1"/>
          </p:cNvSpPr>
          <p:nvPr>
            <p:ph type="body" sz="quarter" idx="11"/>
          </p:nvPr>
        </p:nvSpPr>
        <p:spPr>
          <a:xfrm>
            <a:off x="270067" y="1494685"/>
            <a:ext cx="5319000" cy="2616101"/>
          </a:xfrm>
        </p:spPr>
        <p:txBody>
          <a:bodyPr/>
          <a:lstStyle/>
          <a:p>
            <a:r>
              <a:rPr lang="en-US">
                <a:solidFill>
                  <a:schemeClr val="tx1"/>
                </a:solidFill>
              </a:rPr>
              <a:t>Diverse and unpredictable IoT sensor workloads require a responsive data platform</a:t>
            </a:r>
          </a:p>
          <a:p>
            <a:pPr marL="285695" lvl="1" indent="-285695">
              <a:spcBef>
                <a:spcPts val="1600"/>
              </a:spcBef>
              <a:spcAft>
                <a:spcPts val="0"/>
              </a:spcAft>
              <a:buFont typeface="Arial" charset="0"/>
              <a:buChar char="•"/>
            </a:pPr>
            <a:r>
              <a:rPr lang="en-US" sz="1600">
                <a:solidFill>
                  <a:schemeClr val="tx1"/>
                </a:solidFill>
              </a:rPr>
              <a:t>Seamless handling of any data output or volume</a:t>
            </a:r>
          </a:p>
          <a:p>
            <a:pPr marL="285695" lvl="1" indent="-285695">
              <a:spcBef>
                <a:spcPts val="1000"/>
              </a:spcBef>
              <a:spcAft>
                <a:spcPts val="0"/>
              </a:spcAft>
              <a:buFont typeface="Arial" charset="0"/>
              <a:buChar char="•"/>
            </a:pPr>
            <a:r>
              <a:rPr lang="en-US" sz="1600">
                <a:solidFill>
                  <a:schemeClr val="tx1"/>
                </a:solidFill>
              </a:rPr>
              <a:t>Data made available immediately, and indexed automatically</a:t>
            </a:r>
          </a:p>
          <a:p>
            <a:pPr marL="285695" lvl="1" indent="-285695">
              <a:spcBef>
                <a:spcPts val="1000"/>
              </a:spcBef>
              <a:spcAft>
                <a:spcPts val="0"/>
              </a:spcAft>
              <a:buFont typeface="Arial" charset="0"/>
              <a:buChar char="•"/>
            </a:pPr>
            <a:r>
              <a:rPr lang="en-US" sz="1600">
                <a:solidFill>
                  <a:schemeClr val="tx1"/>
                </a:solidFill>
              </a:rPr>
              <a:t>High writes per second, with stable ingestion and query performance</a:t>
            </a:r>
          </a:p>
        </p:txBody>
      </p:sp>
      <p:grpSp>
        <p:nvGrpSpPr>
          <p:cNvPr id="60" name="Group 59">
            <a:extLst>
              <a:ext uri="{FF2B5EF4-FFF2-40B4-BE49-F238E27FC236}">
                <a16:creationId xmlns:a16="http://schemas.microsoft.com/office/drawing/2014/main" id="{2060F65A-32EA-4CA5-AF38-A78E24F28DD9}"/>
              </a:ext>
            </a:extLst>
          </p:cNvPr>
          <p:cNvGrpSpPr/>
          <p:nvPr/>
        </p:nvGrpSpPr>
        <p:grpSpPr>
          <a:xfrm>
            <a:off x="6469511" y="1564547"/>
            <a:ext cx="5093786" cy="3057077"/>
            <a:chOff x="6717320" y="2152529"/>
            <a:chExt cx="5094509" cy="3057510"/>
          </a:xfrm>
        </p:grpSpPr>
        <p:cxnSp>
          <p:nvCxnSpPr>
            <p:cNvPr id="63" name="Straight Arrow Connector 62">
              <a:extLst>
                <a:ext uri="{FF2B5EF4-FFF2-40B4-BE49-F238E27FC236}">
                  <a16:creationId xmlns:a16="http://schemas.microsoft.com/office/drawing/2014/main" id="{31BA4950-6E91-4E50-BBC3-E61B15324522}"/>
                </a:ext>
              </a:extLst>
            </p:cNvPr>
            <p:cNvCxnSpPr>
              <a:cxnSpLocks/>
            </p:cNvCxnSpPr>
            <p:nvPr/>
          </p:nvCxnSpPr>
          <p:spPr>
            <a:xfrm>
              <a:off x="7199801"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Arrow Connector 65">
              <a:extLst>
                <a:ext uri="{FF2B5EF4-FFF2-40B4-BE49-F238E27FC236}">
                  <a16:creationId xmlns:a16="http://schemas.microsoft.com/office/drawing/2014/main" id="{75FDE1D3-EC65-4979-9C04-B6635AB8A6B3}"/>
                </a:ext>
              </a:extLst>
            </p:cNvPr>
            <p:cNvCxnSpPr>
              <a:cxnSpLocks/>
            </p:cNvCxnSpPr>
            <p:nvPr/>
          </p:nvCxnSpPr>
          <p:spPr>
            <a:xfrm>
              <a:off x="8475607"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Arrow Connector 66">
              <a:extLst>
                <a:ext uri="{FF2B5EF4-FFF2-40B4-BE49-F238E27FC236}">
                  <a16:creationId xmlns:a16="http://schemas.microsoft.com/office/drawing/2014/main" id="{4A26BB86-1DAA-419C-B4FF-5455E11CF44E}"/>
                </a:ext>
              </a:extLst>
            </p:cNvPr>
            <p:cNvCxnSpPr>
              <a:cxnSpLocks/>
            </p:cNvCxnSpPr>
            <p:nvPr/>
          </p:nvCxnSpPr>
          <p:spPr>
            <a:xfrm>
              <a:off x="10008315" y="2473728"/>
              <a:ext cx="4754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69" name="Group 68">
              <a:extLst>
                <a:ext uri="{FF2B5EF4-FFF2-40B4-BE49-F238E27FC236}">
                  <a16:creationId xmlns:a16="http://schemas.microsoft.com/office/drawing/2014/main" id="{676D130E-3F52-4F38-A619-503F9BD9F697}"/>
                </a:ext>
              </a:extLst>
            </p:cNvPr>
            <p:cNvGrpSpPr/>
            <p:nvPr/>
          </p:nvGrpSpPr>
          <p:grpSpPr>
            <a:xfrm>
              <a:off x="6717320" y="2290520"/>
              <a:ext cx="370104" cy="366416"/>
              <a:chOff x="5439748" y="810062"/>
              <a:chExt cx="3414577" cy="3380554"/>
            </a:xfrm>
          </p:grpSpPr>
          <p:sp>
            <p:nvSpPr>
              <p:cNvPr id="127" name="Rectangle 126">
                <a:extLst>
                  <a:ext uri="{FF2B5EF4-FFF2-40B4-BE49-F238E27FC236}">
                    <a16:creationId xmlns:a16="http://schemas.microsoft.com/office/drawing/2014/main" id="{FA88333F-006B-4DD5-876C-E9DE5097C55F}"/>
                  </a:ext>
                </a:extLst>
              </p:cNvPr>
              <p:cNvSpPr/>
              <p:nvPr/>
            </p:nvSpPr>
            <p:spPr bwMode="auto">
              <a:xfrm>
                <a:off x="5439749" y="810066"/>
                <a:ext cx="3414576" cy="3380548"/>
              </a:xfrm>
              <a:prstGeom prst="rect">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cxnSp>
            <p:nvCxnSpPr>
              <p:cNvPr id="128" name="Connector: Elbow 602">
                <a:extLst>
                  <a:ext uri="{FF2B5EF4-FFF2-40B4-BE49-F238E27FC236}">
                    <a16:creationId xmlns:a16="http://schemas.microsoft.com/office/drawing/2014/main" id="{61D6E1F8-9632-4E54-A2A4-9EE7486C075F}"/>
                  </a:ext>
                </a:extLst>
              </p:cNvPr>
              <p:cNvCxnSpPr>
                <a:cxnSpLocks/>
              </p:cNvCxnSpPr>
              <p:nvPr/>
            </p:nvCxnSpPr>
            <p:spPr>
              <a:xfrm rot="16200000" flipH="1">
                <a:off x="5052795" y="2336624"/>
                <a:ext cx="2240945" cy="1467039"/>
              </a:xfrm>
              <a:prstGeom prst="bentConnector3">
                <a:avLst>
                  <a:gd name="adj1" fmla="val -97"/>
                </a:avLst>
              </a:prstGeom>
              <a:ln w="12700">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Connector: Elbow 603">
                <a:extLst>
                  <a:ext uri="{FF2B5EF4-FFF2-40B4-BE49-F238E27FC236}">
                    <a16:creationId xmlns:a16="http://schemas.microsoft.com/office/drawing/2014/main" id="{A39CE380-B566-44A2-A397-9A8EFC603EE1}"/>
                  </a:ext>
                </a:extLst>
              </p:cNvPr>
              <p:cNvCxnSpPr>
                <a:cxnSpLocks/>
              </p:cNvCxnSpPr>
              <p:nvPr/>
            </p:nvCxnSpPr>
            <p:spPr>
              <a:xfrm>
                <a:off x="6149878" y="2721162"/>
                <a:ext cx="263642" cy="1469451"/>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0" name="Connector: Elbow 604">
                <a:extLst>
                  <a:ext uri="{FF2B5EF4-FFF2-40B4-BE49-F238E27FC236}">
                    <a16:creationId xmlns:a16="http://schemas.microsoft.com/office/drawing/2014/main" id="{5561794B-D91E-4C94-A063-1D4B444B56C8}"/>
                  </a:ext>
                </a:extLst>
              </p:cNvPr>
              <p:cNvCxnSpPr>
                <a:cxnSpLocks/>
              </p:cNvCxnSpPr>
              <p:nvPr/>
            </p:nvCxnSpPr>
            <p:spPr>
              <a:xfrm>
                <a:off x="6634344" y="1280527"/>
                <a:ext cx="718930" cy="291008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1" name="Connector: Elbow 605">
                <a:extLst>
                  <a:ext uri="{FF2B5EF4-FFF2-40B4-BE49-F238E27FC236}">
                    <a16:creationId xmlns:a16="http://schemas.microsoft.com/office/drawing/2014/main" id="{93B2616A-0555-45DC-9E7F-A0B40F03600A}"/>
                  </a:ext>
                </a:extLst>
              </p:cNvPr>
              <p:cNvCxnSpPr>
                <a:cxnSpLocks/>
              </p:cNvCxnSpPr>
              <p:nvPr/>
            </p:nvCxnSpPr>
            <p:spPr>
              <a:xfrm rot="16200000" flipH="1">
                <a:off x="7309507" y="1381112"/>
                <a:ext cx="1419382" cy="277282"/>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cxnSp>
            <p:nvCxnSpPr>
              <p:cNvPr id="132" name="Connector: Elbow 606">
                <a:extLst>
                  <a:ext uri="{FF2B5EF4-FFF2-40B4-BE49-F238E27FC236}">
                    <a16:creationId xmlns:a16="http://schemas.microsoft.com/office/drawing/2014/main" id="{4C821A6F-6E42-4D5B-920A-6B370292A1B0}"/>
                  </a:ext>
                </a:extLst>
              </p:cNvPr>
              <p:cNvCxnSpPr>
                <a:cxnSpLocks/>
              </p:cNvCxnSpPr>
              <p:nvPr/>
            </p:nvCxnSpPr>
            <p:spPr>
              <a:xfrm rot="10800000" flipV="1">
                <a:off x="7880561" y="2962587"/>
                <a:ext cx="277279" cy="1228026"/>
              </a:xfrm>
              <a:prstGeom prst="bentConnector2">
                <a:avLst/>
              </a:prstGeom>
              <a:ln w="12700">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133" name="Oval 132">
                <a:extLst>
                  <a:ext uri="{FF2B5EF4-FFF2-40B4-BE49-F238E27FC236}">
                    <a16:creationId xmlns:a16="http://schemas.microsoft.com/office/drawing/2014/main" id="{CA997332-7AA3-4A4A-9CF8-166B97F250D8}"/>
                  </a:ext>
                </a:extLst>
              </p:cNvPr>
              <p:cNvSpPr/>
              <p:nvPr/>
            </p:nvSpPr>
            <p:spPr bwMode="auto">
              <a:xfrm>
                <a:off x="6192695" y="105970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sp>
            <p:nvSpPr>
              <p:cNvPr id="134" name="Oval 133">
                <a:extLst>
                  <a:ext uri="{FF2B5EF4-FFF2-40B4-BE49-F238E27FC236}">
                    <a16:creationId xmlns:a16="http://schemas.microsoft.com/office/drawing/2014/main" id="{8013AD92-E4A9-4DBE-8BB1-B5716E6F413D}"/>
                  </a:ext>
                </a:extLst>
              </p:cNvPr>
              <p:cNvSpPr/>
              <p:nvPr/>
            </p:nvSpPr>
            <p:spPr bwMode="auto">
              <a:xfrm>
                <a:off x="5708229" y="2500337"/>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sp>
            <p:nvSpPr>
              <p:cNvPr id="135" name="Oval 134">
                <a:extLst>
                  <a:ext uri="{FF2B5EF4-FFF2-40B4-BE49-F238E27FC236}">
                    <a16:creationId xmlns:a16="http://schemas.microsoft.com/office/drawing/2014/main" id="{31319EF1-6F94-445D-8D2E-B4A09397934D}"/>
                  </a:ext>
                </a:extLst>
              </p:cNvPr>
              <p:cNvSpPr/>
              <p:nvPr/>
            </p:nvSpPr>
            <p:spPr bwMode="auto">
              <a:xfrm>
                <a:off x="8157839" y="2008619"/>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sp>
            <p:nvSpPr>
              <p:cNvPr id="136" name="Oval 135">
                <a:extLst>
                  <a:ext uri="{FF2B5EF4-FFF2-40B4-BE49-F238E27FC236}">
                    <a16:creationId xmlns:a16="http://schemas.microsoft.com/office/drawing/2014/main" id="{D306EA43-6E06-4EA6-8E58-BC9BB55C453A}"/>
                  </a:ext>
                </a:extLst>
              </p:cNvPr>
              <p:cNvSpPr/>
              <p:nvPr/>
            </p:nvSpPr>
            <p:spPr bwMode="auto">
              <a:xfrm>
                <a:off x="8157839" y="2741762"/>
                <a:ext cx="441649" cy="441649"/>
              </a:xfrm>
              <a:prstGeom prst="ellipse">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b" anchorCtr="0" forceAA="0" compatLnSpc="1">
                <a:prstTxWarp prst="textNoShape">
                  <a:avLst/>
                </a:prstTxWarp>
                <a:noAutofit/>
              </a:bodyPr>
              <a:lstStyle/>
              <a:p>
                <a:pPr algn="ctr" defTabSz="913924" fontAlgn="base">
                  <a:spcBef>
                    <a:spcPct val="0"/>
                  </a:spcBef>
                  <a:spcAft>
                    <a:spcPct val="0"/>
                  </a:spcAft>
                </a:pPr>
                <a:endParaRPr lang="en-US">
                  <a:gradFill>
                    <a:gsLst>
                      <a:gs pos="0">
                        <a:srgbClr val="FFFFFF"/>
                      </a:gs>
                      <a:gs pos="100000">
                        <a:srgbClr val="FFFFFF"/>
                      </a:gs>
                    </a:gsLst>
                    <a:lin ang="5400000" scaled="0"/>
                  </a:gradFill>
                  <a:latin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7B7C6A75-8974-41BE-9ADA-F9E0CA640538}"/>
                </a:ext>
              </a:extLst>
            </p:cNvPr>
            <p:cNvGrpSpPr/>
            <p:nvPr/>
          </p:nvGrpSpPr>
          <p:grpSpPr>
            <a:xfrm>
              <a:off x="9201457" y="2259706"/>
              <a:ext cx="535871" cy="397229"/>
              <a:chOff x="-2575176" y="-1203590"/>
              <a:chExt cx="3082012" cy="2284628"/>
            </a:xfrm>
            <a:solidFill>
              <a:schemeClr val="tx2"/>
            </a:solidFill>
          </p:grpSpPr>
          <p:sp>
            <p:nvSpPr>
              <p:cNvPr id="123" name="Freeform 42">
                <a:extLst>
                  <a:ext uri="{FF2B5EF4-FFF2-40B4-BE49-F238E27FC236}">
                    <a16:creationId xmlns:a16="http://schemas.microsoft.com/office/drawing/2014/main" id="{E744BAD0-31FD-4360-A314-A7E3333D09BF}"/>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2400" kern="0">
                  <a:solidFill>
                    <a:sysClr val="windowText" lastClr="000000"/>
                  </a:solidFill>
                  <a:latin typeface="Segoe UI Semilight"/>
                </a:endParaRPr>
              </a:p>
            </p:txBody>
          </p:sp>
          <p:sp>
            <p:nvSpPr>
              <p:cNvPr id="124" name="Freeform 43">
                <a:extLst>
                  <a:ext uri="{FF2B5EF4-FFF2-40B4-BE49-F238E27FC236}">
                    <a16:creationId xmlns:a16="http://schemas.microsoft.com/office/drawing/2014/main" id="{FF587728-45DA-454F-9427-7CB49E5AE507}"/>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2400" kern="0">
                  <a:solidFill>
                    <a:sysClr val="windowText" lastClr="000000"/>
                  </a:solidFill>
                  <a:latin typeface="Segoe UI Semilight"/>
                </a:endParaRPr>
              </a:p>
            </p:txBody>
          </p:sp>
          <p:sp>
            <p:nvSpPr>
              <p:cNvPr id="125" name="Freeform 44">
                <a:extLst>
                  <a:ext uri="{FF2B5EF4-FFF2-40B4-BE49-F238E27FC236}">
                    <a16:creationId xmlns:a16="http://schemas.microsoft.com/office/drawing/2014/main" id="{AF8C3E12-C3CB-4C86-A300-347558AF14E0}"/>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2400" kern="0">
                  <a:solidFill>
                    <a:sysClr val="windowText" lastClr="000000"/>
                  </a:solidFill>
                  <a:latin typeface="Segoe UI Semilight"/>
                </a:endParaRPr>
              </a:p>
            </p:txBody>
          </p:sp>
          <p:sp>
            <p:nvSpPr>
              <p:cNvPr id="126" name="Freeform 45">
                <a:extLst>
                  <a:ext uri="{FF2B5EF4-FFF2-40B4-BE49-F238E27FC236}">
                    <a16:creationId xmlns:a16="http://schemas.microsoft.com/office/drawing/2014/main" id="{6E976684-6AEC-4B72-B148-6FF4087EA637}"/>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sz="2400" kern="0">
                  <a:solidFill>
                    <a:sysClr val="windowText" lastClr="000000"/>
                  </a:solidFill>
                  <a:latin typeface="Segoe UI Semilight"/>
                </a:endParaRPr>
              </a:p>
            </p:txBody>
          </p:sp>
        </p:grpSp>
        <p:sp>
          <p:nvSpPr>
            <p:cNvPr id="74" name="TextBox 73">
              <a:extLst>
                <a:ext uri="{FF2B5EF4-FFF2-40B4-BE49-F238E27FC236}">
                  <a16:creationId xmlns:a16="http://schemas.microsoft.com/office/drawing/2014/main" id="{51E0BBE8-E1BA-4678-85BB-43398AA99A81}"/>
                </a:ext>
              </a:extLst>
            </p:cNvPr>
            <p:cNvSpPr txBox="1"/>
            <p:nvPr/>
          </p:nvSpPr>
          <p:spPr>
            <a:xfrm>
              <a:off x="10264433" y="2775969"/>
              <a:ext cx="1547396" cy="263186"/>
            </a:xfrm>
            <a:prstGeom prst="rect">
              <a:avLst/>
            </a:prstGeom>
            <a:noFill/>
          </p:spPr>
          <p:txBody>
            <a:bodyPr wrap="square" lIns="45713" tIns="0" rIns="45713" bIns="0" rtlCol="0">
              <a:spAutoFit/>
            </a:bodyPr>
            <a:lstStyle/>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Azure Cosmos DB</a:t>
              </a:r>
            </a:p>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(Telemetry &amp; device state)</a:t>
              </a:r>
            </a:p>
          </p:txBody>
        </p:sp>
        <p:grpSp>
          <p:nvGrpSpPr>
            <p:cNvPr id="75" name="Group 74">
              <a:extLst>
                <a:ext uri="{FF2B5EF4-FFF2-40B4-BE49-F238E27FC236}">
                  <a16:creationId xmlns:a16="http://schemas.microsoft.com/office/drawing/2014/main" id="{B5E943A0-2130-440D-9212-A92AFFDE927F}"/>
                </a:ext>
              </a:extLst>
            </p:cNvPr>
            <p:cNvGrpSpPr/>
            <p:nvPr/>
          </p:nvGrpSpPr>
          <p:grpSpPr>
            <a:xfrm>
              <a:off x="10717573" y="2152529"/>
              <a:ext cx="641116" cy="552594"/>
              <a:chOff x="8376458" y="5925518"/>
              <a:chExt cx="1045926" cy="901512"/>
            </a:xfrm>
            <a:noFill/>
          </p:grpSpPr>
          <p:sp>
            <p:nvSpPr>
              <p:cNvPr id="119" name="Star: 4 Points 8">
                <a:extLst>
                  <a:ext uri="{FF2B5EF4-FFF2-40B4-BE49-F238E27FC236}">
                    <a16:creationId xmlns:a16="http://schemas.microsoft.com/office/drawing/2014/main" id="{960B9FA3-64FB-460A-A1F1-F60957005A1D}"/>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0" name="Star: 4 Points 8">
                <a:extLst>
                  <a:ext uri="{FF2B5EF4-FFF2-40B4-BE49-F238E27FC236}">
                    <a16:creationId xmlns:a16="http://schemas.microsoft.com/office/drawing/2014/main" id="{5A2E31DC-33EB-48C1-902F-CA7716F638E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Oval 120">
                <a:extLst>
                  <a:ext uri="{FF2B5EF4-FFF2-40B4-BE49-F238E27FC236}">
                    <a16:creationId xmlns:a16="http://schemas.microsoft.com/office/drawing/2014/main" id="{508E9AF8-70AC-403F-A684-1367ACE9F71B}"/>
                  </a:ext>
                </a:extLst>
              </p:cNvPr>
              <p:cNvSpPr/>
              <p:nvPr/>
            </p:nvSpPr>
            <p:spPr bwMode="auto">
              <a:xfrm>
                <a:off x="8567675" y="6095745"/>
                <a:ext cx="647663" cy="64766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Oval 9">
                <a:extLst>
                  <a:ext uri="{FF2B5EF4-FFF2-40B4-BE49-F238E27FC236}">
                    <a16:creationId xmlns:a16="http://schemas.microsoft.com/office/drawing/2014/main" id="{FA4D1DCB-A818-4D06-A152-BF886310C936}"/>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76" name="TextBox 75">
              <a:extLst>
                <a:ext uri="{FF2B5EF4-FFF2-40B4-BE49-F238E27FC236}">
                  <a16:creationId xmlns:a16="http://schemas.microsoft.com/office/drawing/2014/main" id="{751A0E21-937E-469C-809B-6EC7AE6E4CD7}"/>
                </a:ext>
              </a:extLst>
            </p:cNvPr>
            <p:cNvSpPr txBox="1"/>
            <p:nvPr/>
          </p:nvSpPr>
          <p:spPr>
            <a:xfrm>
              <a:off x="8930469" y="2775969"/>
              <a:ext cx="1077846" cy="263186"/>
            </a:xfrm>
            <a:prstGeom prst="rect">
              <a:avLst/>
            </a:prstGeom>
            <a:noFill/>
          </p:spPr>
          <p:txBody>
            <a:bodyPr wrap="square" lIns="45713" tIns="0" rIns="45713" bIns="0" rtlCol="0">
              <a:spAutoFit/>
            </a:bodyPr>
            <a:lstStyle/>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Apache Storm on Azure HDInsight</a:t>
              </a:r>
            </a:p>
          </p:txBody>
        </p:sp>
        <p:sp>
          <p:nvSpPr>
            <p:cNvPr id="77" name="TextBox 76">
              <a:extLst>
                <a:ext uri="{FF2B5EF4-FFF2-40B4-BE49-F238E27FC236}">
                  <a16:creationId xmlns:a16="http://schemas.microsoft.com/office/drawing/2014/main" id="{5952388E-F5BC-4760-BAE7-4172C125A08B}"/>
                </a:ext>
              </a:extLst>
            </p:cNvPr>
            <p:cNvSpPr txBox="1"/>
            <p:nvPr/>
          </p:nvSpPr>
          <p:spPr>
            <a:xfrm>
              <a:off x="8930469" y="4146528"/>
              <a:ext cx="1077846" cy="263186"/>
            </a:xfrm>
            <a:prstGeom prst="rect">
              <a:avLst/>
            </a:prstGeom>
            <a:noFill/>
          </p:spPr>
          <p:txBody>
            <a:bodyPr wrap="square" lIns="45713" tIns="0" rIns="45713" bIns="0" rtlCol="0">
              <a:spAutoFit/>
            </a:bodyPr>
            <a:lstStyle/>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Azure Storage (archival)</a:t>
              </a:r>
            </a:p>
          </p:txBody>
        </p:sp>
        <p:sp>
          <p:nvSpPr>
            <p:cNvPr id="78" name="TextBox 77">
              <a:extLst>
                <a:ext uri="{FF2B5EF4-FFF2-40B4-BE49-F238E27FC236}">
                  <a16:creationId xmlns:a16="http://schemas.microsoft.com/office/drawing/2014/main" id="{F2F4F461-F3E0-40B8-BA9B-50B3E297D3C6}"/>
                </a:ext>
              </a:extLst>
            </p:cNvPr>
            <p:cNvSpPr txBox="1"/>
            <p:nvPr/>
          </p:nvSpPr>
          <p:spPr>
            <a:xfrm>
              <a:off x="10338456" y="3942443"/>
              <a:ext cx="1399350" cy="263168"/>
            </a:xfrm>
            <a:prstGeom prst="rect">
              <a:avLst/>
            </a:prstGeom>
            <a:noFill/>
          </p:spPr>
          <p:txBody>
            <a:bodyPr wrap="square" lIns="45713" tIns="0" rIns="45713" bIns="0" rtlCol="0">
              <a:spAutoFit/>
            </a:bodyPr>
            <a:lstStyle/>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Azure Web Jobs (Change feed processor)</a:t>
              </a:r>
            </a:p>
          </p:txBody>
        </p:sp>
        <p:sp>
          <p:nvSpPr>
            <p:cNvPr id="79" name="TextBox 78">
              <a:extLst>
                <a:ext uri="{FF2B5EF4-FFF2-40B4-BE49-F238E27FC236}">
                  <a16:creationId xmlns:a16="http://schemas.microsoft.com/office/drawing/2014/main" id="{AB30E86D-AE6D-487F-B111-5082B6E2B35C}"/>
                </a:ext>
              </a:extLst>
            </p:cNvPr>
            <p:cNvSpPr txBox="1"/>
            <p:nvPr/>
          </p:nvSpPr>
          <p:spPr>
            <a:xfrm>
              <a:off x="10338456" y="5078446"/>
              <a:ext cx="1399350" cy="131593"/>
            </a:xfrm>
            <a:prstGeom prst="rect">
              <a:avLst/>
            </a:prstGeom>
            <a:noFill/>
          </p:spPr>
          <p:txBody>
            <a:bodyPr wrap="square" lIns="45713" tIns="0" rIns="45713" bIns="0" rtlCol="0">
              <a:spAutoFit/>
            </a:bodyPr>
            <a:lstStyle/>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Logic apps</a:t>
              </a:r>
            </a:p>
          </p:txBody>
        </p:sp>
        <p:sp>
          <p:nvSpPr>
            <p:cNvPr id="80" name="TextBox 79">
              <a:extLst>
                <a:ext uri="{FF2B5EF4-FFF2-40B4-BE49-F238E27FC236}">
                  <a16:creationId xmlns:a16="http://schemas.microsoft.com/office/drawing/2014/main" id="{90074EC9-671E-429F-8614-E0728056642B}"/>
                </a:ext>
              </a:extLst>
            </p:cNvPr>
            <p:cNvSpPr txBox="1"/>
            <p:nvPr/>
          </p:nvSpPr>
          <p:spPr>
            <a:xfrm>
              <a:off x="7582602" y="2775969"/>
              <a:ext cx="1077846" cy="131593"/>
            </a:xfrm>
            <a:prstGeom prst="rect">
              <a:avLst/>
            </a:prstGeom>
            <a:noFill/>
          </p:spPr>
          <p:txBody>
            <a:bodyPr wrap="square" lIns="45713" tIns="0" rIns="45713" bIns="0" rtlCol="0">
              <a:spAutoFit/>
            </a:bodyPr>
            <a:lstStyle/>
            <a:p>
              <a:pPr algn="ctr" defTabSz="914225">
                <a:lnSpc>
                  <a:spcPct val="90000"/>
                </a:lnSpc>
              </a:pPr>
              <a:r>
                <a:rPr lang="en-US" sz="950">
                  <a:gradFill>
                    <a:gsLst>
                      <a:gs pos="2917">
                        <a:srgbClr val="505050"/>
                      </a:gs>
                      <a:gs pos="30000">
                        <a:srgbClr val="505050"/>
                      </a:gs>
                    </a:gsLst>
                    <a:lin ang="5400000" scaled="0"/>
                  </a:gradFill>
                  <a:latin typeface="Segoe UI" panose="020B0502040204020203" pitchFamily="34" charset="0"/>
                  <a:cs typeface="Segoe UI" panose="020B0502040204020203" pitchFamily="34" charset="0"/>
                </a:rPr>
                <a:t>Azure IoT Hub</a:t>
              </a:r>
            </a:p>
          </p:txBody>
        </p:sp>
        <p:grpSp>
          <p:nvGrpSpPr>
            <p:cNvPr id="81" name="Group 80">
              <a:extLst>
                <a:ext uri="{FF2B5EF4-FFF2-40B4-BE49-F238E27FC236}">
                  <a16:creationId xmlns:a16="http://schemas.microsoft.com/office/drawing/2014/main" id="{C161B90C-493C-45BF-B3B4-0D316DD8E7D8}"/>
                </a:ext>
              </a:extLst>
            </p:cNvPr>
            <p:cNvGrpSpPr/>
            <p:nvPr/>
          </p:nvGrpSpPr>
          <p:grpSpPr>
            <a:xfrm>
              <a:off x="9226218" y="3631474"/>
              <a:ext cx="473648" cy="422366"/>
              <a:chOff x="2488012" y="1320237"/>
              <a:chExt cx="4696415" cy="4187934"/>
            </a:xfrm>
          </p:grpSpPr>
          <p:sp>
            <p:nvSpPr>
              <p:cNvPr id="111" name="Hexagon 110">
                <a:extLst>
                  <a:ext uri="{FF2B5EF4-FFF2-40B4-BE49-F238E27FC236}">
                    <a16:creationId xmlns:a16="http://schemas.microsoft.com/office/drawing/2014/main" id="{B3128F83-D41F-4B3D-ADC7-F10088D02039}"/>
                  </a:ext>
                </a:extLst>
              </p:cNvPr>
              <p:cNvSpPr/>
              <p:nvPr/>
            </p:nvSpPr>
            <p:spPr bwMode="auto">
              <a:xfrm>
                <a:off x="2488012" y="1320237"/>
                <a:ext cx="4696415" cy="4187934"/>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 name="Snip Single Corner Rectangle 26">
                <a:extLst>
                  <a:ext uri="{FF2B5EF4-FFF2-40B4-BE49-F238E27FC236}">
                    <a16:creationId xmlns:a16="http://schemas.microsoft.com/office/drawing/2014/main" id="{C94E67E4-5FB9-43F1-A592-0322AB9110C8}"/>
                  </a:ext>
                </a:extLst>
              </p:cNvPr>
              <p:cNvSpPr/>
              <p:nvPr/>
            </p:nvSpPr>
            <p:spPr bwMode="auto">
              <a:xfrm>
                <a:off x="3677764" y="2189582"/>
                <a:ext cx="2316905" cy="2449244"/>
              </a:xfrm>
              <a:prstGeom prst="snip1Rect">
                <a:avLst>
                  <a:gd name="adj" fmla="val 28736"/>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ctr" anchorCtr="1" forceAA="0" compatLnSpc="1">
                <a:prstTxWarp prst="textNoShape">
                  <a:avLst/>
                </a:prstTxWarp>
                <a:noAutofit/>
              </a:bodyPr>
              <a:lstStyle/>
              <a:p>
                <a:pPr algn="ctr" defTabSz="932293" fontAlgn="base">
                  <a:lnSpc>
                    <a:spcPct val="90000"/>
                  </a:lnSpc>
                  <a:spcBef>
                    <a:spcPct val="0"/>
                  </a:spcBef>
                  <a:spcAft>
                    <a:spcPct val="0"/>
                  </a:spcAft>
                </a:pPr>
                <a:endParaRPr lang="en-US" sz="600">
                  <a:solidFill>
                    <a:srgbClr val="505050"/>
                  </a:solidFill>
                  <a:latin typeface="Segoe UI Semilight"/>
                  <a:ea typeface="Segoe UI" pitchFamily="34" charset="0"/>
                  <a:cs typeface="Segoe UI" pitchFamily="34" charset="0"/>
                </a:endParaRPr>
              </a:p>
            </p:txBody>
          </p:sp>
          <p:grpSp>
            <p:nvGrpSpPr>
              <p:cNvPr id="113" name="Group 112">
                <a:extLst>
                  <a:ext uri="{FF2B5EF4-FFF2-40B4-BE49-F238E27FC236}">
                    <a16:creationId xmlns:a16="http://schemas.microsoft.com/office/drawing/2014/main" id="{5CF2C1F8-9595-45F8-B5AD-5560350E2C1D}"/>
                  </a:ext>
                </a:extLst>
              </p:cNvPr>
              <p:cNvGrpSpPr/>
              <p:nvPr/>
            </p:nvGrpSpPr>
            <p:grpSpPr>
              <a:xfrm>
                <a:off x="4271145" y="2716507"/>
                <a:ext cx="790235" cy="1472560"/>
                <a:chOff x="4917030" y="1019829"/>
                <a:chExt cx="123056" cy="229308"/>
              </a:xfrm>
            </p:grpSpPr>
            <p:sp>
              <p:nvSpPr>
                <p:cNvPr id="115" name="Freeform: Shape 114">
                  <a:extLst>
                    <a:ext uri="{FF2B5EF4-FFF2-40B4-BE49-F238E27FC236}">
                      <a16:creationId xmlns:a16="http://schemas.microsoft.com/office/drawing/2014/main" id="{C320DEBE-D1CE-4C64-A9FA-E004AC4A05E8}"/>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6" name="Freeform: Shape 115">
                  <a:extLst>
                    <a:ext uri="{FF2B5EF4-FFF2-40B4-BE49-F238E27FC236}">
                      <a16:creationId xmlns:a16="http://schemas.microsoft.com/office/drawing/2014/main" id="{D7D93D43-87E1-4AC1-8172-AE64BA501421}"/>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Freeform: Shape 116">
                  <a:extLst>
                    <a:ext uri="{FF2B5EF4-FFF2-40B4-BE49-F238E27FC236}">
                      <a16:creationId xmlns:a16="http://schemas.microsoft.com/office/drawing/2014/main" id="{69E54300-5CA9-421C-A51B-52846E0D613B}"/>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Freeform: Shape 117">
                  <a:extLst>
                    <a:ext uri="{FF2B5EF4-FFF2-40B4-BE49-F238E27FC236}">
                      <a16:creationId xmlns:a16="http://schemas.microsoft.com/office/drawing/2014/main" id="{AD18958D-794C-46F9-965D-96AAB82BBD2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14" name="Right Triangle 113">
                <a:extLst>
                  <a:ext uri="{FF2B5EF4-FFF2-40B4-BE49-F238E27FC236}">
                    <a16:creationId xmlns:a16="http://schemas.microsoft.com/office/drawing/2014/main" id="{39B5A84E-8A5B-4D72-B285-8CC2617499E4}"/>
                  </a:ext>
                </a:extLst>
              </p:cNvPr>
              <p:cNvSpPr/>
              <p:nvPr/>
            </p:nvSpPr>
            <p:spPr bwMode="auto">
              <a:xfrm>
                <a:off x="5326469" y="2189582"/>
                <a:ext cx="668200" cy="662475"/>
              </a:xfrm>
              <a:prstGeom prst="rtTriangl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050" err="1">
                  <a:gradFill>
                    <a:gsLst>
                      <a:gs pos="0">
                        <a:srgbClr val="FFFFFF"/>
                      </a:gs>
                      <a:gs pos="100000">
                        <a:srgbClr val="FFFFFF"/>
                      </a:gs>
                    </a:gsLst>
                    <a:lin ang="5400000" scaled="0"/>
                  </a:gradFill>
                  <a:latin typeface="Segoe UI Semilight"/>
                  <a:cs typeface="Segoe UI" pitchFamily="34" charset="0"/>
                </a:endParaRPr>
              </a:p>
            </p:txBody>
          </p:sp>
        </p:grpSp>
        <p:grpSp>
          <p:nvGrpSpPr>
            <p:cNvPr id="82" name="Group 81">
              <a:extLst>
                <a:ext uri="{FF2B5EF4-FFF2-40B4-BE49-F238E27FC236}">
                  <a16:creationId xmlns:a16="http://schemas.microsoft.com/office/drawing/2014/main" id="{6A7BF8FF-56BA-428D-8489-66DA5C293F4F}"/>
                </a:ext>
              </a:extLst>
            </p:cNvPr>
            <p:cNvGrpSpPr/>
            <p:nvPr/>
          </p:nvGrpSpPr>
          <p:grpSpPr>
            <a:xfrm>
              <a:off x="10834782" y="3434750"/>
              <a:ext cx="365487" cy="365487"/>
              <a:chOff x="4199876" y="4606668"/>
              <a:chExt cx="596892" cy="596892"/>
            </a:xfrm>
            <a:noFill/>
          </p:grpSpPr>
          <p:sp>
            <p:nvSpPr>
              <p:cNvPr id="104" name="Freeform 220">
                <a:extLst>
                  <a:ext uri="{FF2B5EF4-FFF2-40B4-BE49-F238E27FC236}">
                    <a16:creationId xmlns:a16="http://schemas.microsoft.com/office/drawing/2014/main" id="{3966B0B7-D89D-4EE1-9CE9-8FB33617C5DC}"/>
                  </a:ext>
                </a:extLst>
              </p:cNvPr>
              <p:cNvSpPr/>
              <p:nvPr/>
            </p:nvSpPr>
            <p:spPr bwMode="auto">
              <a:xfrm>
                <a:off x="4199876" y="4606668"/>
                <a:ext cx="596892" cy="596892"/>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Freeform: Shape 104">
                <a:extLst>
                  <a:ext uri="{FF2B5EF4-FFF2-40B4-BE49-F238E27FC236}">
                    <a16:creationId xmlns:a16="http://schemas.microsoft.com/office/drawing/2014/main" id="{B931C262-E0E9-4708-9544-99AE8873D553}"/>
                  </a:ext>
                </a:extLst>
              </p:cNvPr>
              <p:cNvSpPr/>
              <p:nvPr/>
            </p:nvSpPr>
            <p:spPr bwMode="auto">
              <a:xfrm>
                <a:off x="4377418" y="4631871"/>
                <a:ext cx="402771"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grpFill/>
              <a:ln w="12700" cap="rnd">
                <a:solidFill>
                  <a:schemeClr val="tx2"/>
                </a:solidFill>
                <a:miter lim="800000"/>
                <a:headEnd/>
                <a:tailEnd/>
              </a:ln>
              <a:effectLst/>
            </p:spPr>
            <p:txBody>
              <a:bodyPr rtlCol="0" anchor="ctr"/>
              <a:lstStyle/>
              <a:p>
                <a:pPr algn="ctr" defTabSz="914225"/>
                <a:endParaRPr lang="en-US">
                  <a:solidFill>
                    <a:srgbClr val="505050"/>
                  </a:solidFill>
                  <a:latin typeface="Segoe UI Semilight"/>
                </a:endParaRPr>
              </a:p>
            </p:txBody>
          </p:sp>
          <p:sp>
            <p:nvSpPr>
              <p:cNvPr id="106" name="Freeform: Shape 105">
                <a:extLst>
                  <a:ext uri="{FF2B5EF4-FFF2-40B4-BE49-F238E27FC236}">
                    <a16:creationId xmlns:a16="http://schemas.microsoft.com/office/drawing/2014/main" id="{FF9919A0-F6ED-43F8-B134-437336D7D064}"/>
                  </a:ext>
                </a:extLst>
              </p:cNvPr>
              <p:cNvSpPr/>
              <p:nvPr/>
            </p:nvSpPr>
            <p:spPr bwMode="auto">
              <a:xfrm>
                <a:off x="4273495" y="4712235"/>
                <a:ext cx="460193" cy="375558"/>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algn="ctr" defTabSz="914225"/>
                <a:endParaRPr lang="en-US">
                  <a:solidFill>
                    <a:srgbClr val="505050"/>
                  </a:solidFill>
                  <a:latin typeface="Segoe UI Semilight"/>
                </a:endParaRPr>
              </a:p>
            </p:txBody>
          </p:sp>
          <p:sp>
            <p:nvSpPr>
              <p:cNvPr id="107" name="Freeform: Shape 106">
                <a:extLst>
                  <a:ext uri="{FF2B5EF4-FFF2-40B4-BE49-F238E27FC236}">
                    <a16:creationId xmlns:a16="http://schemas.microsoft.com/office/drawing/2014/main" id="{A4C298A0-7E3E-4988-944B-00C783B2C29A}"/>
                  </a:ext>
                </a:extLst>
              </p:cNvPr>
              <p:cNvSpPr/>
              <p:nvPr/>
            </p:nvSpPr>
            <p:spPr bwMode="auto">
              <a:xfrm flipV="1">
                <a:off x="4284729" y="4692865"/>
                <a:ext cx="420775" cy="421839"/>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grpFill/>
              <a:ln w="12700" cap="rnd">
                <a:solidFill>
                  <a:schemeClr val="tx2"/>
                </a:solidFill>
                <a:miter lim="800000"/>
                <a:headEnd/>
                <a:tailEnd/>
              </a:ln>
              <a:effectLst/>
            </p:spPr>
            <p:txBody>
              <a:bodyPr rtlCol="0" anchor="ctr"/>
              <a:lstStyle/>
              <a:p>
                <a:pPr algn="ctr" defTabSz="914225"/>
                <a:endParaRPr lang="en-US">
                  <a:solidFill>
                    <a:srgbClr val="505050"/>
                  </a:solidFill>
                  <a:latin typeface="Segoe UI Semilight"/>
                </a:endParaRPr>
              </a:p>
            </p:txBody>
          </p:sp>
          <p:sp>
            <p:nvSpPr>
              <p:cNvPr id="108" name="Freeform 220">
                <a:extLst>
                  <a:ext uri="{FF2B5EF4-FFF2-40B4-BE49-F238E27FC236}">
                    <a16:creationId xmlns:a16="http://schemas.microsoft.com/office/drawing/2014/main" id="{70F6004A-731C-4ABD-84DF-02F2BE59F8A2}"/>
                  </a:ext>
                </a:extLst>
              </p:cNvPr>
              <p:cNvSpPr/>
              <p:nvPr/>
            </p:nvSpPr>
            <p:spPr bwMode="auto">
              <a:xfrm>
                <a:off x="4271239" y="4834788"/>
                <a:ext cx="153804" cy="1538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9" name="Freeform 220">
                <a:extLst>
                  <a:ext uri="{FF2B5EF4-FFF2-40B4-BE49-F238E27FC236}">
                    <a16:creationId xmlns:a16="http://schemas.microsoft.com/office/drawing/2014/main" id="{C565E660-585C-4288-BEEE-C75C7DFC2906}"/>
                  </a:ext>
                </a:extLst>
              </p:cNvPr>
              <p:cNvSpPr/>
              <p:nvPr/>
            </p:nvSpPr>
            <p:spPr bwMode="auto">
              <a:xfrm>
                <a:off x="4605362" y="4861832"/>
                <a:ext cx="110604" cy="110604"/>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Freeform 220">
                <a:extLst>
                  <a:ext uri="{FF2B5EF4-FFF2-40B4-BE49-F238E27FC236}">
                    <a16:creationId xmlns:a16="http://schemas.microsoft.com/office/drawing/2014/main" id="{FE6B43AE-5E64-4820-A24D-A27C2BB4C57D}"/>
                  </a:ext>
                </a:extLst>
              </p:cNvPr>
              <p:cNvSpPr/>
              <p:nvPr/>
            </p:nvSpPr>
            <p:spPr bwMode="auto">
              <a:xfrm>
                <a:off x="4482978" y="5012457"/>
                <a:ext cx="100549" cy="100549"/>
              </a:xfrm>
              <a:prstGeom prst="ellipse">
                <a:avLst/>
              </a:prstGeom>
              <a:solidFill>
                <a:schemeClr val="bg1">
                  <a:lumMod val="95000"/>
                </a:schemeClr>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pic>
          <p:nvPicPr>
            <p:cNvPr id="83" name="Graphic 82" descr="Gears">
              <a:extLst>
                <a:ext uri="{FF2B5EF4-FFF2-40B4-BE49-F238E27FC236}">
                  <a16:creationId xmlns:a16="http://schemas.microsoft.com/office/drawing/2014/main" id="{40058015-563D-43E5-947D-D3F4CE6556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800000">
              <a:off x="10909629" y="3557190"/>
              <a:ext cx="408974" cy="408974"/>
            </a:xfrm>
            <a:prstGeom prst="rect">
              <a:avLst/>
            </a:prstGeom>
          </p:spPr>
        </p:pic>
        <p:grpSp>
          <p:nvGrpSpPr>
            <p:cNvPr id="84" name="Group 83">
              <a:extLst>
                <a:ext uri="{FF2B5EF4-FFF2-40B4-BE49-F238E27FC236}">
                  <a16:creationId xmlns:a16="http://schemas.microsoft.com/office/drawing/2014/main" id="{6659BF72-1E0D-4D0F-84DA-1487C9FBDA59}"/>
                </a:ext>
              </a:extLst>
            </p:cNvPr>
            <p:cNvGrpSpPr/>
            <p:nvPr/>
          </p:nvGrpSpPr>
          <p:grpSpPr>
            <a:xfrm>
              <a:off x="7820684" y="2235378"/>
              <a:ext cx="423233" cy="437465"/>
              <a:chOff x="6175919" y="4051028"/>
              <a:chExt cx="248788" cy="257154"/>
            </a:xfrm>
          </p:grpSpPr>
          <p:sp>
            <p:nvSpPr>
              <p:cNvPr id="96" name="Freeform: Shape 526">
                <a:extLst>
                  <a:ext uri="{FF2B5EF4-FFF2-40B4-BE49-F238E27FC236}">
                    <a16:creationId xmlns:a16="http://schemas.microsoft.com/office/drawing/2014/main" id="{804868E0-9246-4CE5-8BE6-411B3F60F7F1}"/>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7" name="Freeform: Shape 527">
                <a:extLst>
                  <a:ext uri="{FF2B5EF4-FFF2-40B4-BE49-F238E27FC236}">
                    <a16:creationId xmlns:a16="http://schemas.microsoft.com/office/drawing/2014/main" id="{DE02D549-9222-43AF-B702-756DF32906A5}"/>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Freeform: Shape 529">
                <a:extLst>
                  <a:ext uri="{FF2B5EF4-FFF2-40B4-BE49-F238E27FC236}">
                    <a16:creationId xmlns:a16="http://schemas.microsoft.com/office/drawing/2014/main" id="{A01614E3-1992-422A-8D52-0B4EAF75921E}"/>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9" name="Freeform: Shape 530">
                <a:extLst>
                  <a:ext uri="{FF2B5EF4-FFF2-40B4-BE49-F238E27FC236}">
                    <a16:creationId xmlns:a16="http://schemas.microsoft.com/office/drawing/2014/main" id="{483DB044-7AC7-4145-9888-56D3C17CDF08}"/>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Freeform: Shape 531">
                <a:extLst>
                  <a:ext uri="{FF2B5EF4-FFF2-40B4-BE49-F238E27FC236}">
                    <a16:creationId xmlns:a16="http://schemas.microsoft.com/office/drawing/2014/main" id="{F5A6C524-08F6-49BC-9546-0AAFDBA84FF0}"/>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Freeform: Shape 532">
                <a:extLst>
                  <a:ext uri="{FF2B5EF4-FFF2-40B4-BE49-F238E27FC236}">
                    <a16:creationId xmlns:a16="http://schemas.microsoft.com/office/drawing/2014/main" id="{1EA290EB-DF02-46A7-A117-0696464F9102}"/>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2" name="Freeform: Shape 524">
                <a:extLst>
                  <a:ext uri="{FF2B5EF4-FFF2-40B4-BE49-F238E27FC236}">
                    <a16:creationId xmlns:a16="http://schemas.microsoft.com/office/drawing/2014/main" id="{140AF620-BBB8-4A55-A572-3C2B149266EA}"/>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3" name="Freeform: Shape 533">
                <a:extLst>
                  <a:ext uri="{FF2B5EF4-FFF2-40B4-BE49-F238E27FC236}">
                    <a16:creationId xmlns:a16="http://schemas.microsoft.com/office/drawing/2014/main" id="{E86DA1DB-AA66-4898-A41D-F90A876C84E1}"/>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cxnSp>
          <p:nvCxnSpPr>
            <p:cNvPr id="85" name="Straight Arrow Connector 84">
              <a:extLst>
                <a:ext uri="{FF2B5EF4-FFF2-40B4-BE49-F238E27FC236}">
                  <a16:creationId xmlns:a16="http://schemas.microsoft.com/office/drawing/2014/main" id="{25AE6A3E-CBE4-46F6-9F48-7F0F169A8771}"/>
                </a:ext>
              </a:extLst>
            </p:cNvPr>
            <p:cNvCxnSpPr>
              <a:cxnSpLocks/>
            </p:cNvCxnSpPr>
            <p:nvPr/>
          </p:nvCxnSpPr>
          <p:spPr>
            <a:xfrm>
              <a:off x="11018461" y="3065737"/>
              <a:ext cx="0" cy="2696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Arrow Connector 85">
              <a:extLst>
                <a:ext uri="{FF2B5EF4-FFF2-40B4-BE49-F238E27FC236}">
                  <a16:creationId xmlns:a16="http://schemas.microsoft.com/office/drawing/2014/main" id="{7712E3E7-85BA-4CD2-A2E1-AC08139C0269}"/>
                </a:ext>
              </a:extLst>
            </p:cNvPr>
            <p:cNvCxnSpPr>
              <a:cxnSpLocks/>
            </p:cNvCxnSpPr>
            <p:nvPr/>
          </p:nvCxnSpPr>
          <p:spPr>
            <a:xfrm>
              <a:off x="11018461" y="4274854"/>
              <a:ext cx="0" cy="2696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87" name="Group 25">
              <a:extLst>
                <a:ext uri="{FF2B5EF4-FFF2-40B4-BE49-F238E27FC236}">
                  <a16:creationId xmlns:a16="http://schemas.microsoft.com/office/drawing/2014/main" id="{34D22426-F539-4C19-8F75-FB3EFD6295BD}"/>
                </a:ext>
              </a:extLst>
            </p:cNvPr>
            <p:cNvGrpSpPr>
              <a:grpSpLocks noChangeAspect="1"/>
            </p:cNvGrpSpPr>
            <p:nvPr/>
          </p:nvGrpSpPr>
          <p:grpSpPr bwMode="auto">
            <a:xfrm>
              <a:off x="10899969" y="4583467"/>
              <a:ext cx="447021" cy="438081"/>
              <a:chOff x="6108" y="2220"/>
              <a:chExt cx="150" cy="147"/>
            </a:xfrm>
          </p:grpSpPr>
          <p:sp>
            <p:nvSpPr>
              <p:cNvPr id="91" name="Freeform 26">
                <a:extLst>
                  <a:ext uri="{FF2B5EF4-FFF2-40B4-BE49-F238E27FC236}">
                    <a16:creationId xmlns:a16="http://schemas.microsoft.com/office/drawing/2014/main" id="{D2025066-2F9B-4360-8B4E-AD1C1CFDC91F}"/>
                  </a:ext>
                </a:extLst>
              </p:cNvPr>
              <p:cNvSpPr>
                <a:spLocks/>
              </p:cNvSpPr>
              <p:nvPr/>
            </p:nvSpPr>
            <p:spPr bwMode="auto">
              <a:xfrm>
                <a:off x="6110" y="2220"/>
                <a:ext cx="148" cy="146"/>
              </a:xfrm>
              <a:custGeom>
                <a:avLst/>
                <a:gdLst>
                  <a:gd name="T0" fmla="*/ 0 w 106"/>
                  <a:gd name="T1" fmla="*/ 89 h 105"/>
                  <a:gd name="T2" fmla="*/ 16 w 106"/>
                  <a:gd name="T3" fmla="*/ 105 h 105"/>
                  <a:gd name="T4" fmla="*/ 37 w 106"/>
                  <a:gd name="T5" fmla="*/ 97 h 105"/>
                  <a:gd name="T6" fmla="*/ 89 w 106"/>
                  <a:gd name="T7" fmla="*/ 46 h 105"/>
                  <a:gd name="T8" fmla="*/ 104 w 106"/>
                  <a:gd name="T9" fmla="*/ 3 h 105"/>
                  <a:gd name="T10" fmla="*/ 60 w 106"/>
                  <a:gd name="T11" fmla="*/ 18 h 105"/>
                  <a:gd name="T12" fmla="*/ 9 w 106"/>
                  <a:gd name="T13" fmla="*/ 70 h 105"/>
                  <a:gd name="T14" fmla="*/ 0 w 106"/>
                  <a:gd name="T15" fmla="*/ 89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05">
                    <a:moveTo>
                      <a:pt x="0" y="89"/>
                    </a:moveTo>
                    <a:cubicBezTo>
                      <a:pt x="16" y="105"/>
                      <a:pt x="16" y="105"/>
                      <a:pt x="16" y="105"/>
                    </a:cubicBezTo>
                    <a:cubicBezTo>
                      <a:pt x="37" y="97"/>
                      <a:pt x="37" y="97"/>
                      <a:pt x="37" y="97"/>
                    </a:cubicBezTo>
                    <a:cubicBezTo>
                      <a:pt x="89" y="46"/>
                      <a:pt x="89" y="46"/>
                      <a:pt x="89" y="46"/>
                    </a:cubicBezTo>
                    <a:cubicBezTo>
                      <a:pt x="89" y="46"/>
                      <a:pt x="106" y="23"/>
                      <a:pt x="104" y="3"/>
                    </a:cubicBezTo>
                    <a:cubicBezTo>
                      <a:pt x="104" y="3"/>
                      <a:pt x="80" y="0"/>
                      <a:pt x="60" y="18"/>
                    </a:cubicBezTo>
                    <a:cubicBezTo>
                      <a:pt x="9" y="70"/>
                      <a:pt x="9" y="70"/>
                      <a:pt x="9" y="70"/>
                    </a:cubicBezTo>
                    <a:lnTo>
                      <a:pt x="0" y="89"/>
                    </a:ln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sp>
            <p:nvSpPr>
              <p:cNvPr id="92" name="Freeform 27">
                <a:extLst>
                  <a:ext uri="{FF2B5EF4-FFF2-40B4-BE49-F238E27FC236}">
                    <a16:creationId xmlns:a16="http://schemas.microsoft.com/office/drawing/2014/main" id="{93092598-329C-4A2B-9DDC-3E3ABC9186A5}"/>
                  </a:ext>
                </a:extLst>
              </p:cNvPr>
              <p:cNvSpPr>
                <a:spLocks/>
              </p:cNvSpPr>
              <p:nvPr/>
            </p:nvSpPr>
            <p:spPr bwMode="auto">
              <a:xfrm>
                <a:off x="6108" y="2271"/>
                <a:ext cx="59" cy="46"/>
              </a:xfrm>
              <a:custGeom>
                <a:avLst/>
                <a:gdLst>
                  <a:gd name="T0" fmla="*/ 14 w 59"/>
                  <a:gd name="T1" fmla="*/ 46 h 46"/>
                  <a:gd name="T2" fmla="*/ 2 w 59"/>
                  <a:gd name="T3" fmla="*/ 34 h 46"/>
                  <a:gd name="T4" fmla="*/ 0 w 59"/>
                  <a:gd name="T5" fmla="*/ 0 h 46"/>
                  <a:gd name="T6" fmla="*/ 59 w 59"/>
                  <a:gd name="T7" fmla="*/ 0 h 46"/>
                </a:gdLst>
                <a:ahLst/>
                <a:cxnLst>
                  <a:cxn ang="0">
                    <a:pos x="T0" y="T1"/>
                  </a:cxn>
                  <a:cxn ang="0">
                    <a:pos x="T2" y="T3"/>
                  </a:cxn>
                  <a:cxn ang="0">
                    <a:pos x="T4" y="T5"/>
                  </a:cxn>
                  <a:cxn ang="0">
                    <a:pos x="T6" y="T7"/>
                  </a:cxn>
                </a:cxnLst>
                <a:rect l="0" t="0" r="r" b="b"/>
                <a:pathLst>
                  <a:path w="59" h="46">
                    <a:moveTo>
                      <a:pt x="14" y="46"/>
                    </a:moveTo>
                    <a:lnTo>
                      <a:pt x="2" y="34"/>
                    </a:lnTo>
                    <a:lnTo>
                      <a:pt x="0" y="0"/>
                    </a:lnTo>
                    <a:lnTo>
                      <a:pt x="59"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sp>
            <p:nvSpPr>
              <p:cNvPr id="93" name="Freeform 28">
                <a:extLst>
                  <a:ext uri="{FF2B5EF4-FFF2-40B4-BE49-F238E27FC236}">
                    <a16:creationId xmlns:a16="http://schemas.microsoft.com/office/drawing/2014/main" id="{FE9703EA-B951-42B8-8B18-813D6E209F62}"/>
                  </a:ext>
                </a:extLst>
              </p:cNvPr>
              <p:cNvSpPr>
                <a:spLocks/>
              </p:cNvSpPr>
              <p:nvPr/>
            </p:nvSpPr>
            <p:spPr bwMode="auto">
              <a:xfrm>
                <a:off x="6122" y="2313"/>
                <a:ext cx="84" cy="54"/>
              </a:xfrm>
              <a:custGeom>
                <a:avLst/>
                <a:gdLst>
                  <a:gd name="T0" fmla="*/ 0 w 84"/>
                  <a:gd name="T1" fmla="*/ 4 h 54"/>
                  <a:gd name="T2" fmla="*/ 49 w 84"/>
                  <a:gd name="T3" fmla="*/ 53 h 54"/>
                  <a:gd name="T4" fmla="*/ 83 w 84"/>
                  <a:gd name="T5" fmla="*/ 54 h 54"/>
                  <a:gd name="T6" fmla="*/ 84 w 84"/>
                  <a:gd name="T7" fmla="*/ 0 h 54"/>
                </a:gdLst>
                <a:ahLst/>
                <a:cxnLst>
                  <a:cxn ang="0">
                    <a:pos x="T0" y="T1"/>
                  </a:cxn>
                  <a:cxn ang="0">
                    <a:pos x="T2" y="T3"/>
                  </a:cxn>
                  <a:cxn ang="0">
                    <a:pos x="T4" y="T5"/>
                  </a:cxn>
                  <a:cxn ang="0">
                    <a:pos x="T6" y="T7"/>
                  </a:cxn>
                </a:cxnLst>
                <a:rect l="0" t="0" r="r" b="b"/>
                <a:pathLst>
                  <a:path w="84" h="54">
                    <a:moveTo>
                      <a:pt x="0" y="4"/>
                    </a:moveTo>
                    <a:lnTo>
                      <a:pt x="49" y="53"/>
                    </a:lnTo>
                    <a:lnTo>
                      <a:pt x="83" y="54"/>
                    </a:lnTo>
                    <a:lnTo>
                      <a:pt x="84"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sp>
            <p:nvSpPr>
              <p:cNvPr id="94" name="Line 29">
                <a:extLst>
                  <a:ext uri="{FF2B5EF4-FFF2-40B4-BE49-F238E27FC236}">
                    <a16:creationId xmlns:a16="http://schemas.microsoft.com/office/drawing/2014/main" id="{FD8CA60C-35EF-48C0-948F-88107F763F9A}"/>
                  </a:ext>
                </a:extLst>
              </p:cNvPr>
              <p:cNvSpPr>
                <a:spLocks noChangeShapeType="1"/>
              </p:cNvSpPr>
              <p:nvPr/>
            </p:nvSpPr>
            <p:spPr bwMode="auto">
              <a:xfrm>
                <a:off x="6194" y="2245"/>
                <a:ext cx="40" cy="39"/>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sp>
            <p:nvSpPr>
              <p:cNvPr id="95" name="Oval 30">
                <a:extLst>
                  <a:ext uri="{FF2B5EF4-FFF2-40B4-BE49-F238E27FC236}">
                    <a16:creationId xmlns:a16="http://schemas.microsoft.com/office/drawing/2014/main" id="{A38DC0FE-B081-4749-A0B0-93CFF3506841}"/>
                  </a:ext>
                </a:extLst>
              </p:cNvPr>
              <p:cNvSpPr>
                <a:spLocks noChangeArrowheads="1"/>
              </p:cNvSpPr>
              <p:nvPr/>
            </p:nvSpPr>
            <p:spPr bwMode="auto">
              <a:xfrm>
                <a:off x="6180" y="2281"/>
                <a:ext cx="16" cy="17"/>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defRPr/>
                </a:pPr>
                <a:endParaRPr lang="en-US" sz="1765" kern="0">
                  <a:solidFill>
                    <a:srgbClr val="353535"/>
                  </a:solidFill>
                  <a:latin typeface="Segoe UI Semilight"/>
                </a:endParaRPr>
              </a:p>
            </p:txBody>
          </p:sp>
        </p:grpSp>
        <p:cxnSp>
          <p:nvCxnSpPr>
            <p:cNvPr id="88" name="Connector: Elbow 87">
              <a:extLst>
                <a:ext uri="{FF2B5EF4-FFF2-40B4-BE49-F238E27FC236}">
                  <a16:creationId xmlns:a16="http://schemas.microsoft.com/office/drawing/2014/main" id="{6A5512AB-87CA-4637-830A-B8E05B0A173B}"/>
                </a:ext>
              </a:extLst>
            </p:cNvPr>
            <p:cNvCxnSpPr>
              <a:cxnSpLocks/>
              <a:endCxn id="80" idx="2"/>
            </p:cNvCxnSpPr>
            <p:nvPr/>
          </p:nvCxnSpPr>
          <p:spPr>
            <a:xfrm rot="10800000">
              <a:off x="8121526" y="2907563"/>
              <a:ext cx="2593945" cy="1866635"/>
            </a:xfrm>
            <a:prstGeom prst="bentConnector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9" name="Straight Arrow Connector 88">
              <a:extLst>
                <a:ext uri="{FF2B5EF4-FFF2-40B4-BE49-F238E27FC236}">
                  <a16:creationId xmlns:a16="http://schemas.microsoft.com/office/drawing/2014/main" id="{9B431B7E-3646-45C5-9083-679934A8227E}"/>
                </a:ext>
              </a:extLst>
            </p:cNvPr>
            <p:cNvCxnSpPr>
              <a:cxnSpLocks/>
            </p:cNvCxnSpPr>
            <p:nvPr/>
          </p:nvCxnSpPr>
          <p:spPr>
            <a:xfrm>
              <a:off x="9434176" y="3065737"/>
              <a:ext cx="0" cy="474297"/>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0" name="Connector: Elbow 89">
              <a:extLst>
                <a:ext uri="{FF2B5EF4-FFF2-40B4-BE49-F238E27FC236}">
                  <a16:creationId xmlns:a16="http://schemas.microsoft.com/office/drawing/2014/main" id="{9F5B69C7-7FB5-4672-8506-00CC491114F7}"/>
                </a:ext>
              </a:extLst>
            </p:cNvPr>
            <p:cNvCxnSpPr>
              <a:cxnSpLocks/>
              <a:stCxn id="78" idx="1"/>
              <a:endCxn id="74" idx="1"/>
            </p:cNvCxnSpPr>
            <p:nvPr/>
          </p:nvCxnSpPr>
          <p:spPr>
            <a:xfrm rot="10800000">
              <a:off x="10264433" y="2907564"/>
              <a:ext cx="74023" cy="1166464"/>
            </a:xfrm>
            <a:prstGeom prst="bentConnector3">
              <a:avLst>
                <a:gd name="adj1" fmla="val 408869"/>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pic>
        <p:nvPicPr>
          <p:cNvPr id="137" name="Picture 2" descr="https://seeklogo.com/images/T/toyota-logo-3A02221675-seeklogo.com.png">
            <a:extLst>
              <a:ext uri="{FF2B5EF4-FFF2-40B4-BE49-F238E27FC236}">
                <a16:creationId xmlns:a16="http://schemas.microsoft.com/office/drawing/2014/main" id="{5D46B5F9-A74F-4BF4-890C-BA9FF386823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3941" y="5801865"/>
            <a:ext cx="955122" cy="792751"/>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0" descr="Image result for honeywell logo png">
            <a:extLst>
              <a:ext uri="{FF2B5EF4-FFF2-40B4-BE49-F238E27FC236}">
                <a16:creationId xmlns:a16="http://schemas.microsoft.com/office/drawing/2014/main" id="{B9C83C1C-F9CD-4448-92DD-6D5459324AC8}"/>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1641890" y="6061885"/>
            <a:ext cx="1540730" cy="272709"/>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 descr="https://azurecomcdn.azureedge.net/cvt-4f63d0dc9876bb5804986b42c2edf6e24cecce5528e4ec21dd5a7c0c1c85fedb/images/shared/customers/johnson-controls_m.png">
            <a:extLst>
              <a:ext uri="{FF2B5EF4-FFF2-40B4-BE49-F238E27FC236}">
                <a16:creationId xmlns:a16="http://schemas.microsoft.com/office/drawing/2014/main" id="{D156218C-B676-44DE-9513-AC81143C695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18823" y="5927668"/>
            <a:ext cx="1223130" cy="541142"/>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4" descr="https://azurecomcdn.azureedge.net/cvt-725edb9c054ab6faada83f3baeeedea262a07f2463f45e04164657dd365068ff/images/shared/customers/lg-cns_m.png">
            <a:extLst>
              <a:ext uri="{FF2B5EF4-FFF2-40B4-BE49-F238E27FC236}">
                <a16:creationId xmlns:a16="http://schemas.microsoft.com/office/drawing/2014/main" id="{308C9AB1-6F1A-4820-98F3-ED9EFFF173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56277" y="5982471"/>
            <a:ext cx="1593894" cy="431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91618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50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927" y="339390"/>
            <a:ext cx="5874886" cy="899665"/>
          </a:xfrm>
        </p:spPr>
        <p:txBody>
          <a:bodyPr/>
          <a:lstStyle/>
          <a:p>
            <a:r>
              <a:rPr lang="en-US"/>
              <a:t>simplified development with </a:t>
            </a:r>
            <a:r>
              <a:rPr lang="en-US" err="1"/>
              <a:t>serverless</a:t>
            </a:r>
            <a:r>
              <a:rPr lang="en-US"/>
              <a:t> architecture</a:t>
            </a:r>
          </a:p>
        </p:txBody>
      </p:sp>
      <p:sp>
        <p:nvSpPr>
          <p:cNvPr id="3" name="Content Placeholder 2"/>
          <p:cNvSpPr>
            <a:spLocks noGrp="1"/>
          </p:cNvSpPr>
          <p:nvPr>
            <p:ph type="body" sz="quarter" idx="11"/>
          </p:nvPr>
        </p:nvSpPr>
        <p:spPr>
          <a:xfrm>
            <a:off x="269239" y="1742087"/>
            <a:ext cx="5450205" cy="3340402"/>
          </a:xfrm>
        </p:spPr>
        <p:txBody>
          <a:bodyPr/>
          <a:lstStyle/>
          <a:p>
            <a:r>
              <a:rPr lang="en-US">
                <a:solidFill>
                  <a:schemeClr val="tx1"/>
                </a:solidFill>
              </a:rPr>
              <a:t>Experience decreased time-to-market, enhanced scalability, and freedom from framework management with event-driven micro-services.</a:t>
            </a:r>
          </a:p>
          <a:p>
            <a:pPr marL="285750" lvl="1" indent="-285750">
              <a:spcBef>
                <a:spcPts val="1600"/>
              </a:spcBef>
              <a:spcAft>
                <a:spcPts val="0"/>
              </a:spcAft>
              <a:buFont typeface="Arial" charset="0"/>
              <a:buChar char="•"/>
            </a:pPr>
            <a:r>
              <a:rPr lang="en-US" sz="1600">
                <a:solidFill>
                  <a:schemeClr val="tx1"/>
                </a:solidFill>
              </a:rPr>
              <a:t>Seamless handling of any data output or volume</a:t>
            </a:r>
          </a:p>
          <a:p>
            <a:pPr marL="285750" lvl="1" indent="-285750">
              <a:spcBef>
                <a:spcPts val="1000"/>
              </a:spcBef>
              <a:spcAft>
                <a:spcPts val="0"/>
              </a:spcAft>
              <a:buFont typeface="Arial" charset="0"/>
              <a:buChar char="•"/>
            </a:pPr>
            <a:r>
              <a:rPr lang="en-US" sz="1600">
                <a:solidFill>
                  <a:schemeClr val="tx1"/>
                </a:solidFill>
              </a:rPr>
              <a:t>Data made available immediately, and indexed automatically</a:t>
            </a:r>
          </a:p>
          <a:p>
            <a:pPr marL="285750" lvl="1" indent="-285750">
              <a:spcBef>
                <a:spcPts val="1000"/>
              </a:spcBef>
              <a:spcAft>
                <a:spcPts val="0"/>
              </a:spcAft>
              <a:buFont typeface="Arial" charset="0"/>
              <a:buChar char="•"/>
            </a:pPr>
            <a:r>
              <a:rPr lang="en-US" sz="1600">
                <a:solidFill>
                  <a:schemeClr val="tx1"/>
                </a:solidFill>
              </a:rPr>
              <a:t>High writes per second, with stable ingestion and query performance</a:t>
            </a:r>
          </a:p>
          <a:p>
            <a:pPr marL="285750" lvl="1" indent="-285750">
              <a:spcBef>
                <a:spcPts val="1000"/>
              </a:spcBef>
              <a:spcAft>
                <a:spcPts val="0"/>
              </a:spcAft>
              <a:buFont typeface="Arial" charset="0"/>
              <a:buChar char="•"/>
            </a:pPr>
            <a:r>
              <a:rPr lang="en-US" sz="1600">
                <a:solidFill>
                  <a:schemeClr val="tx1"/>
                </a:solidFill>
              </a:rPr>
              <a:t>Real-time, resilient change feeds logged forever and always accessible</a:t>
            </a:r>
          </a:p>
          <a:p>
            <a:pPr marL="285750" lvl="1" indent="-285750">
              <a:spcBef>
                <a:spcPts val="1000"/>
              </a:spcBef>
              <a:spcAft>
                <a:spcPts val="0"/>
              </a:spcAft>
              <a:buFont typeface="Arial" charset="0"/>
              <a:buChar char="•"/>
            </a:pPr>
            <a:r>
              <a:rPr lang="en-US" sz="1600">
                <a:solidFill>
                  <a:schemeClr val="tx1"/>
                </a:solidFill>
              </a:rPr>
              <a:t>Native integration with Azure Functions</a:t>
            </a:r>
          </a:p>
        </p:txBody>
      </p:sp>
      <p:pic>
        <p:nvPicPr>
          <p:cNvPr id="8" name="Picture 7">
            <a:extLst>
              <a:ext uri="{FF2B5EF4-FFF2-40B4-BE49-F238E27FC236}">
                <a16:creationId xmlns:a16="http://schemas.microsoft.com/office/drawing/2014/main" id="{34A4BCC5-9A5C-4319-ADAD-678D3A5B550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279426" y="6081875"/>
            <a:ext cx="1053764" cy="344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vignette.wikia.nocookie.net/logopedia/images/3/3c/Jet_logo.svg/revision/latest/scale-to-width-down/640?cb=20151210230924">
            <a:extLst>
              <a:ext uri="{FF2B5EF4-FFF2-40B4-BE49-F238E27FC236}">
                <a16:creationId xmlns:a16="http://schemas.microsoft.com/office/drawing/2014/main" id="{65AD9571-2BCA-416D-9570-380AFA21610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00395" y="6094488"/>
            <a:ext cx="780802" cy="31964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6521084" y="1493794"/>
            <a:ext cx="5165089" cy="2710370"/>
            <a:chOff x="6521084" y="1493794"/>
            <a:chExt cx="5165089" cy="2710370"/>
          </a:xfrm>
        </p:grpSpPr>
        <p:sp>
          <p:nvSpPr>
            <p:cNvPr id="7" name="TextBox 6">
              <a:extLst>
                <a:ext uri="{FF2B5EF4-FFF2-40B4-BE49-F238E27FC236}">
                  <a16:creationId xmlns:a16="http://schemas.microsoft.com/office/drawing/2014/main" id="{B47F98D2-BAF4-46F1-A83D-2C76B0644B16}"/>
                </a:ext>
              </a:extLst>
            </p:cNvPr>
            <p:cNvSpPr txBox="1"/>
            <p:nvPr/>
          </p:nvSpPr>
          <p:spPr>
            <a:xfrm>
              <a:off x="7432455" y="3819443"/>
              <a:ext cx="1175238"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1: Tax)</a:t>
              </a:r>
            </a:p>
          </p:txBody>
        </p:sp>
        <p:grpSp>
          <p:nvGrpSpPr>
            <p:cNvPr id="9" name="Group 8">
              <a:extLst>
                <a:ext uri="{FF2B5EF4-FFF2-40B4-BE49-F238E27FC236}">
                  <a16:creationId xmlns:a16="http://schemas.microsoft.com/office/drawing/2014/main" id="{2C09CD02-4DD4-4D23-93D7-56341325E55D}"/>
                </a:ext>
              </a:extLst>
            </p:cNvPr>
            <p:cNvGrpSpPr/>
            <p:nvPr/>
          </p:nvGrpSpPr>
          <p:grpSpPr>
            <a:xfrm>
              <a:off x="7789888" y="3285526"/>
              <a:ext cx="628588" cy="562205"/>
              <a:chOff x="6773175" y="404044"/>
              <a:chExt cx="802419" cy="717677"/>
            </a:xfrm>
          </p:grpSpPr>
          <p:sp>
            <p:nvSpPr>
              <p:cNvPr id="10" name="Freeform 24">
                <a:extLst>
                  <a:ext uri="{FF2B5EF4-FFF2-40B4-BE49-F238E27FC236}">
                    <a16:creationId xmlns:a16="http://schemas.microsoft.com/office/drawing/2014/main" id="{47F70E4C-F9A4-4C03-90AC-E3E04CA119CB}"/>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Freeform 640">
                <a:extLst>
                  <a:ext uri="{FF2B5EF4-FFF2-40B4-BE49-F238E27FC236}">
                    <a16:creationId xmlns:a16="http://schemas.microsoft.com/office/drawing/2014/main" id="{47115074-3690-4F9E-8362-F3FB1718FF05}"/>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Freeform 28">
                <a:extLst>
                  <a:ext uri="{FF2B5EF4-FFF2-40B4-BE49-F238E27FC236}">
                    <a16:creationId xmlns:a16="http://schemas.microsoft.com/office/drawing/2014/main" id="{D6323DC7-8855-4364-AD11-5182075C807E}"/>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CA11CDAE-8671-4FC1-B908-FC5C8B019DD9}"/>
                </a:ext>
              </a:extLst>
            </p:cNvPr>
            <p:cNvSpPr txBox="1"/>
            <p:nvPr/>
          </p:nvSpPr>
          <p:spPr>
            <a:xfrm>
              <a:off x="8714894" y="3819443"/>
              <a:ext cx="1414520"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2: Payment)</a:t>
              </a:r>
            </a:p>
          </p:txBody>
        </p:sp>
        <p:grpSp>
          <p:nvGrpSpPr>
            <p:cNvPr id="14" name="Group 13">
              <a:extLst>
                <a:ext uri="{FF2B5EF4-FFF2-40B4-BE49-F238E27FC236}">
                  <a16:creationId xmlns:a16="http://schemas.microsoft.com/office/drawing/2014/main" id="{57A37F27-4D7A-4B2B-B8C5-07D128EC9807}"/>
                </a:ext>
              </a:extLst>
            </p:cNvPr>
            <p:cNvGrpSpPr/>
            <p:nvPr/>
          </p:nvGrpSpPr>
          <p:grpSpPr>
            <a:xfrm>
              <a:off x="9191968" y="3285526"/>
              <a:ext cx="628588" cy="562205"/>
              <a:chOff x="6773175" y="404044"/>
              <a:chExt cx="802419" cy="717677"/>
            </a:xfrm>
          </p:grpSpPr>
          <p:sp>
            <p:nvSpPr>
              <p:cNvPr id="15" name="Freeform 24">
                <a:extLst>
                  <a:ext uri="{FF2B5EF4-FFF2-40B4-BE49-F238E27FC236}">
                    <a16:creationId xmlns:a16="http://schemas.microsoft.com/office/drawing/2014/main" id="{90C75254-1F53-4253-80EA-DB189B249C71}"/>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 name="Freeform 640">
                <a:extLst>
                  <a:ext uri="{FF2B5EF4-FFF2-40B4-BE49-F238E27FC236}">
                    <a16:creationId xmlns:a16="http://schemas.microsoft.com/office/drawing/2014/main" id="{0AC48EC4-62AE-4EC9-B04A-E5229D01F06B}"/>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 name="Freeform 28">
                <a:extLst>
                  <a:ext uri="{FF2B5EF4-FFF2-40B4-BE49-F238E27FC236}">
                    <a16:creationId xmlns:a16="http://schemas.microsoft.com/office/drawing/2014/main" id="{D587B621-B4AF-4C9C-8EF4-A0EB41EEC311}"/>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25942CAB-FFF3-470B-92FA-507E456619DA}"/>
                </a:ext>
              </a:extLst>
            </p:cNvPr>
            <p:cNvSpPr txBox="1"/>
            <p:nvPr/>
          </p:nvSpPr>
          <p:spPr>
            <a:xfrm>
              <a:off x="10009951" y="3819443"/>
              <a:ext cx="1676222"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(Microsoft N: Fulfillment)</a:t>
              </a:r>
            </a:p>
          </p:txBody>
        </p:sp>
        <p:grpSp>
          <p:nvGrpSpPr>
            <p:cNvPr id="19" name="Group 18">
              <a:extLst>
                <a:ext uri="{FF2B5EF4-FFF2-40B4-BE49-F238E27FC236}">
                  <a16:creationId xmlns:a16="http://schemas.microsoft.com/office/drawing/2014/main" id="{FD774294-09A8-4312-9AE8-1C1E2880442F}"/>
                </a:ext>
              </a:extLst>
            </p:cNvPr>
            <p:cNvGrpSpPr/>
            <p:nvPr/>
          </p:nvGrpSpPr>
          <p:grpSpPr>
            <a:xfrm>
              <a:off x="10617876" y="3285526"/>
              <a:ext cx="628588" cy="562205"/>
              <a:chOff x="6773175" y="404044"/>
              <a:chExt cx="802419" cy="717677"/>
            </a:xfrm>
          </p:grpSpPr>
          <p:sp>
            <p:nvSpPr>
              <p:cNvPr id="20" name="Freeform 24">
                <a:extLst>
                  <a:ext uri="{FF2B5EF4-FFF2-40B4-BE49-F238E27FC236}">
                    <a16:creationId xmlns:a16="http://schemas.microsoft.com/office/drawing/2014/main" id="{AD2EDFD4-3C5A-485C-ABBD-96A9CBB51C86}"/>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1" name="Freeform 640">
                <a:extLst>
                  <a:ext uri="{FF2B5EF4-FFF2-40B4-BE49-F238E27FC236}">
                    <a16:creationId xmlns:a16="http://schemas.microsoft.com/office/drawing/2014/main" id="{FB34AF1F-8DC9-49C8-BCFD-8A91C3AE8F61}"/>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2" name="Freeform 28">
                <a:extLst>
                  <a:ext uri="{FF2B5EF4-FFF2-40B4-BE49-F238E27FC236}">
                    <a16:creationId xmlns:a16="http://schemas.microsoft.com/office/drawing/2014/main" id="{9B30416A-3F07-47B9-89EC-DA09377E43A8}"/>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F2B0ADAF-2A57-42CC-AB63-CF202B9AFEA6}"/>
                </a:ext>
              </a:extLst>
            </p:cNvPr>
            <p:cNvSpPr txBox="1"/>
            <p:nvPr/>
          </p:nvSpPr>
          <p:spPr>
            <a:xfrm>
              <a:off x="7149427" y="1493795"/>
              <a:ext cx="1741294"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(E-commerce Checkout, API)</a:t>
              </a:r>
            </a:p>
          </p:txBody>
        </p:sp>
        <p:grpSp>
          <p:nvGrpSpPr>
            <p:cNvPr id="24" name="Group 23">
              <a:extLst>
                <a:ext uri="{FF2B5EF4-FFF2-40B4-BE49-F238E27FC236}">
                  <a16:creationId xmlns:a16="http://schemas.microsoft.com/office/drawing/2014/main" id="{BFC9CF87-4FDD-4FEF-A55C-4E2BC0B7A17F}"/>
                </a:ext>
              </a:extLst>
            </p:cNvPr>
            <p:cNvGrpSpPr/>
            <p:nvPr/>
          </p:nvGrpSpPr>
          <p:grpSpPr>
            <a:xfrm>
              <a:off x="7789888" y="1953114"/>
              <a:ext cx="628588" cy="562205"/>
              <a:chOff x="6773175" y="404044"/>
              <a:chExt cx="802419" cy="717677"/>
            </a:xfrm>
          </p:grpSpPr>
          <p:sp>
            <p:nvSpPr>
              <p:cNvPr id="25" name="Freeform 24">
                <a:extLst>
                  <a:ext uri="{FF2B5EF4-FFF2-40B4-BE49-F238E27FC236}">
                    <a16:creationId xmlns:a16="http://schemas.microsoft.com/office/drawing/2014/main" id="{CC296914-E9AF-4359-9856-F357F5BD8B69}"/>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6" name="Freeform 640">
                <a:extLst>
                  <a:ext uri="{FF2B5EF4-FFF2-40B4-BE49-F238E27FC236}">
                    <a16:creationId xmlns:a16="http://schemas.microsoft.com/office/drawing/2014/main" id="{495C8094-B44B-4B83-9170-6BC3F85B6AFA}"/>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7" name="Freeform 28">
                <a:extLst>
                  <a:ext uri="{FF2B5EF4-FFF2-40B4-BE49-F238E27FC236}">
                    <a16:creationId xmlns:a16="http://schemas.microsoft.com/office/drawing/2014/main" id="{2FC80CB6-7265-4A36-B132-EEB2FDB644D9}"/>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TextBox 29">
              <a:extLst>
                <a:ext uri="{FF2B5EF4-FFF2-40B4-BE49-F238E27FC236}">
                  <a16:creationId xmlns:a16="http://schemas.microsoft.com/office/drawing/2014/main" id="{BA22F9D5-3BC7-40AD-AC5B-6771E542F1E9}"/>
                </a:ext>
              </a:extLst>
            </p:cNvPr>
            <p:cNvSpPr txBox="1"/>
            <p:nvPr/>
          </p:nvSpPr>
          <p:spPr>
            <a:xfrm>
              <a:off x="8900654" y="1493794"/>
              <a:ext cx="1228760"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(Order event score)</a:t>
              </a:r>
            </a:p>
          </p:txBody>
        </p:sp>
        <p:grpSp>
          <p:nvGrpSpPr>
            <p:cNvPr id="31" name="Group 30">
              <a:extLst>
                <a:ext uri="{FF2B5EF4-FFF2-40B4-BE49-F238E27FC236}">
                  <a16:creationId xmlns:a16="http://schemas.microsoft.com/office/drawing/2014/main" id="{00FE1E99-F7C9-4ACD-B7A8-70F3F446D1D8}"/>
                </a:ext>
              </a:extLst>
            </p:cNvPr>
            <p:cNvGrpSpPr/>
            <p:nvPr/>
          </p:nvGrpSpPr>
          <p:grpSpPr>
            <a:xfrm>
              <a:off x="9192685" y="1928657"/>
              <a:ext cx="644698" cy="555680"/>
              <a:chOff x="8376458" y="5925518"/>
              <a:chExt cx="1045926" cy="901512"/>
            </a:xfrm>
          </p:grpSpPr>
          <p:sp>
            <p:nvSpPr>
              <p:cNvPr id="32" name="Star: 4 Points 8">
                <a:extLst>
                  <a:ext uri="{FF2B5EF4-FFF2-40B4-BE49-F238E27FC236}">
                    <a16:creationId xmlns:a16="http://schemas.microsoft.com/office/drawing/2014/main" id="{C9E42FA2-957B-416B-8F63-14DB9EC413D1}"/>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Star: 4 Points 8">
                <a:extLst>
                  <a:ext uri="{FF2B5EF4-FFF2-40B4-BE49-F238E27FC236}">
                    <a16:creationId xmlns:a16="http://schemas.microsoft.com/office/drawing/2014/main" id="{85F388AE-59C6-4FA0-973C-0E8B8B828F65}"/>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a:extLst>
                  <a:ext uri="{FF2B5EF4-FFF2-40B4-BE49-F238E27FC236}">
                    <a16:creationId xmlns:a16="http://schemas.microsoft.com/office/drawing/2014/main" id="{A248B2D4-E54D-44B6-920C-57AA1C17C300}"/>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Oval 9">
                <a:extLst>
                  <a:ext uri="{FF2B5EF4-FFF2-40B4-BE49-F238E27FC236}">
                    <a16:creationId xmlns:a16="http://schemas.microsoft.com/office/drawing/2014/main" id="{8CBD7062-F159-4777-BA6B-5CC30B24B238}"/>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E0EDE646-8375-449B-914C-229B34232681}"/>
                </a:ext>
              </a:extLst>
            </p:cNvPr>
            <p:cNvGrpSpPr/>
            <p:nvPr/>
          </p:nvGrpSpPr>
          <p:grpSpPr>
            <a:xfrm>
              <a:off x="6521084" y="1987693"/>
              <a:ext cx="485379" cy="412901"/>
              <a:chOff x="5872464" y="2045113"/>
              <a:chExt cx="485379" cy="412901"/>
            </a:xfrm>
          </p:grpSpPr>
          <p:grpSp>
            <p:nvGrpSpPr>
              <p:cNvPr id="37" name="Group 36">
                <a:extLst>
                  <a:ext uri="{FF2B5EF4-FFF2-40B4-BE49-F238E27FC236}">
                    <a16:creationId xmlns:a16="http://schemas.microsoft.com/office/drawing/2014/main" id="{B4DF48C3-6098-4FD9-BDDA-639CA3E5F544}"/>
                  </a:ext>
                </a:extLst>
              </p:cNvPr>
              <p:cNvGrpSpPr/>
              <p:nvPr/>
            </p:nvGrpSpPr>
            <p:grpSpPr>
              <a:xfrm>
                <a:off x="5872464" y="2045113"/>
                <a:ext cx="485379" cy="412901"/>
                <a:chOff x="2107244" y="1575258"/>
                <a:chExt cx="310993" cy="264555"/>
              </a:xfrm>
            </p:grpSpPr>
            <p:sp>
              <p:nvSpPr>
                <p:cNvPr id="42" name="Rectangle 9">
                  <a:extLst>
                    <a:ext uri="{FF2B5EF4-FFF2-40B4-BE49-F238E27FC236}">
                      <a16:creationId xmlns:a16="http://schemas.microsoft.com/office/drawing/2014/main" id="{D53BD777-E226-4431-8CA0-C1D81054A771}"/>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3" name="Line 10">
                  <a:extLst>
                    <a:ext uri="{FF2B5EF4-FFF2-40B4-BE49-F238E27FC236}">
                      <a16:creationId xmlns:a16="http://schemas.microsoft.com/office/drawing/2014/main" id="{479804F7-219D-4ECB-B931-ED10185D826F}"/>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5757F73E-8F6E-49E6-9713-D31027231AA5}"/>
                  </a:ext>
                </a:extLst>
              </p:cNvPr>
              <p:cNvGrpSpPr/>
              <p:nvPr/>
            </p:nvGrpSpPr>
            <p:grpSpPr>
              <a:xfrm>
                <a:off x="6153589" y="2082451"/>
                <a:ext cx="149347" cy="37338"/>
                <a:chOff x="2287367" y="1599181"/>
                <a:chExt cx="95690" cy="23923"/>
              </a:xfrm>
              <a:solidFill>
                <a:schemeClr val="tx2"/>
              </a:solidFill>
            </p:grpSpPr>
            <p:sp>
              <p:nvSpPr>
                <p:cNvPr id="39" name="Oval 11">
                  <a:extLst>
                    <a:ext uri="{FF2B5EF4-FFF2-40B4-BE49-F238E27FC236}">
                      <a16:creationId xmlns:a16="http://schemas.microsoft.com/office/drawing/2014/main" id="{8BA45FA7-AC75-48C4-A8FE-2646B8874478}"/>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0" name="Oval 12">
                  <a:extLst>
                    <a:ext uri="{FF2B5EF4-FFF2-40B4-BE49-F238E27FC236}">
                      <a16:creationId xmlns:a16="http://schemas.microsoft.com/office/drawing/2014/main" id="{E0ADB978-C325-4B75-AF9F-F373E2DE3BFB}"/>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1" name="Oval 13">
                  <a:extLst>
                    <a:ext uri="{FF2B5EF4-FFF2-40B4-BE49-F238E27FC236}">
                      <a16:creationId xmlns:a16="http://schemas.microsoft.com/office/drawing/2014/main" id="{78FCC64B-1FCE-421B-85FF-D8D9AB59A875}"/>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44" name="ShoppingCart_E7BF">
              <a:extLst>
                <a:ext uri="{FF2B5EF4-FFF2-40B4-BE49-F238E27FC236}">
                  <a16:creationId xmlns:a16="http://schemas.microsoft.com/office/drawing/2014/main" id="{217E8BCF-60CE-4C8C-856F-3DFD565DB313}"/>
                </a:ext>
              </a:extLst>
            </p:cNvPr>
            <p:cNvSpPr>
              <a:spLocks noChangeAspect="1" noEditPoints="1"/>
            </p:cNvSpPr>
            <p:nvPr/>
          </p:nvSpPr>
          <p:spPr bwMode="auto">
            <a:xfrm>
              <a:off x="6642271" y="2158801"/>
              <a:ext cx="214846" cy="182696"/>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50" name="Group 49">
              <a:extLst>
                <a:ext uri="{FF2B5EF4-FFF2-40B4-BE49-F238E27FC236}">
                  <a16:creationId xmlns:a16="http://schemas.microsoft.com/office/drawing/2014/main" id="{C3BBF825-D75D-41D9-AFA2-506A95399AF4}"/>
                </a:ext>
              </a:extLst>
            </p:cNvPr>
            <p:cNvGrpSpPr/>
            <p:nvPr/>
          </p:nvGrpSpPr>
          <p:grpSpPr>
            <a:xfrm>
              <a:off x="10694089" y="1840340"/>
              <a:ext cx="307945" cy="699265"/>
              <a:chOff x="10878229" y="2464963"/>
              <a:chExt cx="307945" cy="699265"/>
            </a:xfrm>
          </p:grpSpPr>
          <p:sp>
            <p:nvSpPr>
              <p:cNvPr id="4" name="Rectangle 3">
                <a:extLst>
                  <a:ext uri="{FF2B5EF4-FFF2-40B4-BE49-F238E27FC236}">
                    <a16:creationId xmlns:a16="http://schemas.microsoft.com/office/drawing/2014/main" id="{608400D6-8A1F-45F5-AEF8-BDEEA3C2B114}"/>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C13A80FA-2468-45C9-AA28-BFE15747E4AC}"/>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AAC91367-19E5-49E0-BD12-EF4C74AD1423}"/>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00704720-9D62-4B5F-8018-3A93C6099560}"/>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D0584DF0-A753-4656-A3DA-1C76010B9258}"/>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411F0CA2-B185-4F09-B471-3582140ABE5E}"/>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1" name="TextBox 50">
              <a:extLst>
                <a:ext uri="{FF2B5EF4-FFF2-40B4-BE49-F238E27FC236}">
                  <a16:creationId xmlns:a16="http://schemas.microsoft.com/office/drawing/2014/main" id="{5F1E5757-9FA6-49E2-BC0C-C5D46070BD55}"/>
                </a:ext>
              </a:extLst>
            </p:cNvPr>
            <p:cNvSpPr txBox="1"/>
            <p:nvPr/>
          </p:nvSpPr>
          <p:spPr>
            <a:xfrm>
              <a:off x="10414884" y="2598044"/>
              <a:ext cx="866356"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Change feed</a:t>
              </a:r>
            </a:p>
          </p:txBody>
        </p:sp>
        <p:cxnSp>
          <p:nvCxnSpPr>
            <p:cNvPr id="52" name="Straight Arrow Connector 51">
              <a:extLst>
                <a:ext uri="{FF2B5EF4-FFF2-40B4-BE49-F238E27FC236}">
                  <a16:creationId xmlns:a16="http://schemas.microsoft.com/office/drawing/2014/main" id="{0AFA403C-2A21-45EB-9005-802136AA75D6}"/>
                </a:ext>
              </a:extLst>
            </p:cNvPr>
            <p:cNvCxnSpPr>
              <a:cxnSpLocks/>
            </p:cNvCxnSpPr>
            <p:nvPr/>
          </p:nvCxnSpPr>
          <p:spPr>
            <a:xfrm>
              <a:off x="7149427" y="2209259"/>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4" name="Straight Arrow Connector 53">
              <a:extLst>
                <a:ext uri="{FF2B5EF4-FFF2-40B4-BE49-F238E27FC236}">
                  <a16:creationId xmlns:a16="http://schemas.microsoft.com/office/drawing/2014/main" id="{7A6223F7-F37F-42B6-B44A-D663D881ED61}"/>
                </a:ext>
              </a:extLst>
            </p:cNvPr>
            <p:cNvCxnSpPr>
              <a:cxnSpLocks/>
            </p:cNvCxnSpPr>
            <p:nvPr/>
          </p:nvCxnSpPr>
          <p:spPr>
            <a:xfrm>
              <a:off x="8578177" y="2209259"/>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5" name="Straight Arrow Connector 54">
              <a:extLst>
                <a:ext uri="{FF2B5EF4-FFF2-40B4-BE49-F238E27FC236}">
                  <a16:creationId xmlns:a16="http://schemas.microsoft.com/office/drawing/2014/main" id="{026C6D89-DB32-4297-BBFA-2B05E12A4DA4}"/>
                </a:ext>
              </a:extLst>
            </p:cNvPr>
            <p:cNvCxnSpPr>
              <a:cxnSpLocks/>
            </p:cNvCxnSpPr>
            <p:nvPr/>
          </p:nvCxnSpPr>
          <p:spPr>
            <a:xfrm>
              <a:off x="10088569" y="2209259"/>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6" name="Straight Arrow Connector 55">
              <a:extLst>
                <a:ext uri="{FF2B5EF4-FFF2-40B4-BE49-F238E27FC236}">
                  <a16:creationId xmlns:a16="http://schemas.microsoft.com/office/drawing/2014/main" id="{CC1CA558-BAED-40DA-9E4C-161019347EEA}"/>
                </a:ext>
              </a:extLst>
            </p:cNvPr>
            <p:cNvCxnSpPr>
              <a:cxnSpLocks/>
            </p:cNvCxnSpPr>
            <p:nvPr/>
          </p:nvCxnSpPr>
          <p:spPr>
            <a:xfrm>
              <a:off x="8578177" y="3556366"/>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7" name="Straight Arrow Connector 56">
              <a:extLst>
                <a:ext uri="{FF2B5EF4-FFF2-40B4-BE49-F238E27FC236}">
                  <a16:creationId xmlns:a16="http://schemas.microsoft.com/office/drawing/2014/main" id="{3CD8D5C6-3BD8-4FE4-8FB8-AEF9E6F4C1E5}"/>
                </a:ext>
              </a:extLst>
            </p:cNvPr>
            <p:cNvCxnSpPr>
              <a:cxnSpLocks/>
            </p:cNvCxnSpPr>
            <p:nvPr/>
          </p:nvCxnSpPr>
          <p:spPr>
            <a:xfrm>
              <a:off x="9966105" y="3556366"/>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58" name="Straight Arrow Connector 57">
              <a:extLst>
                <a:ext uri="{FF2B5EF4-FFF2-40B4-BE49-F238E27FC236}">
                  <a16:creationId xmlns:a16="http://schemas.microsoft.com/office/drawing/2014/main" id="{B22D4EDD-A310-4038-BB2B-C9BEB6B9FB78}"/>
                </a:ext>
              </a:extLst>
            </p:cNvPr>
            <p:cNvCxnSpPr>
              <a:cxnSpLocks/>
            </p:cNvCxnSpPr>
            <p:nvPr/>
          </p:nvCxnSpPr>
          <p:spPr>
            <a:xfrm>
              <a:off x="10913357" y="2859029"/>
              <a:ext cx="0" cy="329069"/>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1" name="Straight Arrow Connector 60">
              <a:extLst>
                <a:ext uri="{FF2B5EF4-FFF2-40B4-BE49-F238E27FC236}">
                  <a16:creationId xmlns:a16="http://schemas.microsoft.com/office/drawing/2014/main" id="{0790861F-A63D-401F-B331-0C20AFD07406}"/>
                </a:ext>
              </a:extLst>
            </p:cNvPr>
            <p:cNvCxnSpPr>
              <a:cxnSpLocks/>
            </p:cNvCxnSpPr>
            <p:nvPr/>
          </p:nvCxnSpPr>
          <p:spPr>
            <a:xfrm flipH="1">
              <a:off x="9629317" y="2702748"/>
              <a:ext cx="812340" cy="485350"/>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3" name="Straight Arrow Connector 62">
              <a:extLst>
                <a:ext uri="{FF2B5EF4-FFF2-40B4-BE49-F238E27FC236}">
                  <a16:creationId xmlns:a16="http://schemas.microsoft.com/office/drawing/2014/main" id="{01D5D21D-2F2D-415D-99E2-30F8EF21B30F}"/>
                </a:ext>
              </a:extLst>
            </p:cNvPr>
            <p:cNvCxnSpPr>
              <a:cxnSpLocks/>
            </p:cNvCxnSpPr>
            <p:nvPr/>
          </p:nvCxnSpPr>
          <p:spPr>
            <a:xfrm flipH="1">
              <a:off x="8252953" y="2444086"/>
              <a:ext cx="2227472" cy="707819"/>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239998849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301" y="331077"/>
            <a:ext cx="5606043" cy="899665"/>
          </a:xfrm>
        </p:spPr>
        <p:txBody>
          <a:bodyPr/>
          <a:lstStyle/>
          <a:p>
            <a:r>
              <a:rPr lang="en-US"/>
              <a:t>Run spark over operational data</a:t>
            </a:r>
          </a:p>
        </p:txBody>
      </p:sp>
      <p:sp>
        <p:nvSpPr>
          <p:cNvPr id="3" name="Content Placeholder 2"/>
          <p:cNvSpPr>
            <a:spLocks noGrp="1"/>
          </p:cNvSpPr>
          <p:nvPr>
            <p:ph type="body" sz="quarter" idx="11"/>
          </p:nvPr>
        </p:nvSpPr>
        <p:spPr>
          <a:xfrm>
            <a:off x="269239" y="1494678"/>
            <a:ext cx="5606043" cy="2768963"/>
          </a:xfrm>
        </p:spPr>
        <p:txBody>
          <a:bodyPr/>
          <a:lstStyle/>
          <a:p>
            <a:r>
              <a:rPr lang="en-US">
                <a:solidFill>
                  <a:schemeClr val="tx1"/>
                </a:solidFill>
              </a:rPr>
              <a:t>Accelerate analysis of fast-changing, high-volume, global data.</a:t>
            </a:r>
          </a:p>
          <a:p>
            <a:pPr marL="285750" lvl="1" indent="-285750">
              <a:spcBef>
                <a:spcPts val="1600"/>
              </a:spcBef>
              <a:spcAft>
                <a:spcPts val="0"/>
              </a:spcAft>
              <a:buFont typeface="Arial" charset="0"/>
              <a:buChar char="•"/>
            </a:pPr>
            <a:r>
              <a:rPr lang="en-US" sz="1600">
                <a:solidFill>
                  <a:schemeClr val="tx1"/>
                </a:solidFill>
              </a:rPr>
              <a:t>Real-time big data processing across any data model</a:t>
            </a:r>
          </a:p>
          <a:p>
            <a:pPr marL="285750" lvl="1" indent="-285750">
              <a:spcBef>
                <a:spcPts val="1000"/>
              </a:spcBef>
              <a:spcAft>
                <a:spcPts val="0"/>
              </a:spcAft>
              <a:buFont typeface="Arial" charset="0"/>
              <a:buChar char="•"/>
            </a:pPr>
            <a:r>
              <a:rPr lang="en-US" sz="1600">
                <a:solidFill>
                  <a:schemeClr val="tx1"/>
                </a:solidFill>
              </a:rPr>
              <a:t>Machine learning at scale over globally-distributed data</a:t>
            </a:r>
          </a:p>
          <a:p>
            <a:pPr marL="285750" lvl="1" indent="-285750">
              <a:spcBef>
                <a:spcPts val="1000"/>
              </a:spcBef>
              <a:spcAft>
                <a:spcPts val="0"/>
              </a:spcAft>
              <a:buFont typeface="Arial" charset="0"/>
              <a:buChar char="•"/>
            </a:pPr>
            <a:r>
              <a:rPr lang="en-US" sz="1600">
                <a:solidFill>
                  <a:schemeClr val="tx1"/>
                </a:solidFill>
              </a:rPr>
              <a:t>Speeds analytical queries with automatic indexing and push-down predicate filtering</a:t>
            </a:r>
          </a:p>
          <a:p>
            <a:pPr marL="285750" lvl="1" indent="-285750">
              <a:spcBef>
                <a:spcPts val="1000"/>
              </a:spcBef>
              <a:spcAft>
                <a:spcPts val="0"/>
              </a:spcAft>
              <a:buFont typeface="Arial" charset="0"/>
              <a:buChar char="•"/>
            </a:pPr>
            <a:r>
              <a:rPr lang="en-US" sz="1600">
                <a:solidFill>
                  <a:schemeClr val="tx1"/>
                </a:solidFill>
              </a:rPr>
              <a:t>Native integration with Spark Connector</a:t>
            </a:r>
          </a:p>
        </p:txBody>
      </p:sp>
      <p:pic>
        <p:nvPicPr>
          <p:cNvPr id="16" name="Picture 6">
            <a:extLst>
              <a:ext uri="{FF2B5EF4-FFF2-40B4-BE49-F238E27FC236}">
                <a16:creationId xmlns:a16="http://schemas.microsoft.com/office/drawing/2014/main" id="{C75D6E6D-60E0-4968-8D3E-A29B48BA3FE0}"/>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636295" y="5869257"/>
            <a:ext cx="711710" cy="71345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s://ssbinfo.com/wp-content/uploads/2017/09/cropped-SSB-Logo-Square-Transparent-1-270x270.png">
            <a:extLst>
              <a:ext uri="{FF2B5EF4-FFF2-40B4-BE49-F238E27FC236}">
                <a16:creationId xmlns:a16="http://schemas.microsoft.com/office/drawing/2014/main" id="{92283645-78DC-46A8-A7DE-4B128802F4F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66367" y="5978255"/>
            <a:ext cx="577025" cy="58172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platform.affinio.com/assets/images/affinio_black-e37e523efd22117b9497d8b419098055.png">
            <a:extLst>
              <a:ext uri="{FF2B5EF4-FFF2-40B4-BE49-F238E27FC236}">
                <a16:creationId xmlns:a16="http://schemas.microsoft.com/office/drawing/2014/main" id="{3034B83C-F2B1-4E23-A655-9FB1CFD5C338}"/>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97260" y="6070790"/>
            <a:ext cx="1020673" cy="48919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6265309" y="1230742"/>
            <a:ext cx="5550509" cy="2280062"/>
            <a:chOff x="6265309" y="1230742"/>
            <a:chExt cx="5550509" cy="2280062"/>
          </a:xfrm>
        </p:grpSpPr>
        <p:pic>
          <p:nvPicPr>
            <p:cNvPr id="8" name="Picture 2">
              <a:extLst>
                <a:ext uri="{FF2B5EF4-FFF2-40B4-BE49-F238E27FC236}">
                  <a16:creationId xmlns:a16="http://schemas.microsoft.com/office/drawing/2014/main" id="{D207BA61-F4FD-4FB0-ACAC-AA61DE6246C8}"/>
                </a:ext>
              </a:extLst>
            </p:cNvPr>
            <p:cNvPicPr>
              <a:picLocks noChangeAspect="1" noChangeArrowheads="1"/>
            </p:cNvPicPr>
            <p:nvPr/>
          </p:nvPicPr>
          <p:blipFill>
            <a:blip r:embed="rId6"/>
            <a:stretch>
              <a:fillRect/>
            </a:stretch>
          </p:blipFill>
          <p:spPr bwMode="auto">
            <a:xfrm>
              <a:off x="8065725" y="1230742"/>
              <a:ext cx="1183578" cy="61906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05CBEE4-6FCB-43E3-AB7B-6339F95C08D7}"/>
                </a:ext>
              </a:extLst>
            </p:cNvPr>
            <p:cNvSpPr txBox="1"/>
            <p:nvPr/>
          </p:nvSpPr>
          <p:spPr>
            <a:xfrm>
              <a:off x="6265309" y="3134762"/>
              <a:ext cx="972495"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Worker nodes</a:t>
              </a:r>
            </a:p>
          </p:txBody>
        </p:sp>
        <p:grpSp>
          <p:nvGrpSpPr>
            <p:cNvPr id="11" name="Group 10">
              <a:extLst>
                <a:ext uri="{FF2B5EF4-FFF2-40B4-BE49-F238E27FC236}">
                  <a16:creationId xmlns:a16="http://schemas.microsoft.com/office/drawing/2014/main" id="{88E4E8AA-C03E-458E-851C-19CF12A08D26}"/>
                </a:ext>
              </a:extLst>
            </p:cNvPr>
            <p:cNvGrpSpPr/>
            <p:nvPr/>
          </p:nvGrpSpPr>
          <p:grpSpPr>
            <a:xfrm>
              <a:off x="10154421" y="2284715"/>
              <a:ext cx="641116" cy="552594"/>
              <a:chOff x="8376458" y="5925518"/>
              <a:chExt cx="1045926" cy="901512"/>
            </a:xfrm>
          </p:grpSpPr>
          <p:sp>
            <p:nvSpPr>
              <p:cNvPr id="12" name="Star: 4 Points 8">
                <a:extLst>
                  <a:ext uri="{FF2B5EF4-FFF2-40B4-BE49-F238E27FC236}">
                    <a16:creationId xmlns:a16="http://schemas.microsoft.com/office/drawing/2014/main" id="{34E2957D-9A94-4947-8DB7-07104DEDE49E}"/>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Star: 4 Points 8">
                <a:extLst>
                  <a:ext uri="{FF2B5EF4-FFF2-40B4-BE49-F238E27FC236}">
                    <a16:creationId xmlns:a16="http://schemas.microsoft.com/office/drawing/2014/main" id="{4D46BB5D-EB0F-4126-9D58-D220E89E7CF4}"/>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53C7847F-EE3C-416E-B587-41D3A1B4DFCE}"/>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9">
                <a:extLst>
                  <a:ext uri="{FF2B5EF4-FFF2-40B4-BE49-F238E27FC236}">
                    <a16:creationId xmlns:a16="http://schemas.microsoft.com/office/drawing/2014/main" id="{7B16688F-E417-456A-BACC-3AF5BACF370A}"/>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7" name="TextBox 16">
              <a:extLst>
                <a:ext uri="{FF2B5EF4-FFF2-40B4-BE49-F238E27FC236}">
                  <a16:creationId xmlns:a16="http://schemas.microsoft.com/office/drawing/2014/main" id="{76A5C1F6-A2AE-41F9-A45B-DA423D313EE6}"/>
                </a:ext>
              </a:extLst>
            </p:cNvPr>
            <p:cNvSpPr txBox="1"/>
            <p:nvPr/>
          </p:nvSpPr>
          <p:spPr>
            <a:xfrm>
              <a:off x="7315266" y="2084539"/>
              <a:ext cx="972495"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Master node</a:t>
              </a:r>
            </a:p>
          </p:txBody>
        </p:sp>
        <p:sp>
          <p:nvSpPr>
            <p:cNvPr id="18" name="TextBox 17">
              <a:extLst>
                <a:ext uri="{FF2B5EF4-FFF2-40B4-BE49-F238E27FC236}">
                  <a16:creationId xmlns:a16="http://schemas.microsoft.com/office/drawing/2014/main" id="{BB040124-6C1E-4753-AA79-23EB2C8A4777}"/>
                </a:ext>
              </a:extLst>
            </p:cNvPr>
            <p:cNvSpPr txBox="1"/>
            <p:nvPr/>
          </p:nvSpPr>
          <p:spPr>
            <a:xfrm>
              <a:off x="8475451" y="2191096"/>
              <a:ext cx="1002975"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Gateway nodes</a:t>
              </a:r>
            </a:p>
          </p:txBody>
        </p:sp>
        <p:sp>
          <p:nvSpPr>
            <p:cNvPr id="19" name="TextBox 18">
              <a:extLst>
                <a:ext uri="{FF2B5EF4-FFF2-40B4-BE49-F238E27FC236}">
                  <a16:creationId xmlns:a16="http://schemas.microsoft.com/office/drawing/2014/main" id="{50D24693-8BFF-46EA-B7B2-AACF4E50BDB6}"/>
                </a:ext>
              </a:extLst>
            </p:cNvPr>
            <p:cNvSpPr txBox="1"/>
            <p:nvPr/>
          </p:nvSpPr>
          <p:spPr>
            <a:xfrm>
              <a:off x="8104637" y="2625661"/>
              <a:ext cx="1242120"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Spark-Cosmos DB connector (Java)</a:t>
              </a:r>
            </a:p>
          </p:txBody>
        </p:sp>
        <p:sp>
          <p:nvSpPr>
            <p:cNvPr id="20" name="TextBox 19">
              <a:extLst>
                <a:ext uri="{FF2B5EF4-FFF2-40B4-BE49-F238E27FC236}">
                  <a16:creationId xmlns:a16="http://schemas.microsoft.com/office/drawing/2014/main" id="{C06E2150-2CBF-4D24-95CC-8DAEB6748014}"/>
                </a:ext>
              </a:extLst>
            </p:cNvPr>
            <p:cNvSpPr txBox="1"/>
            <p:nvPr/>
          </p:nvSpPr>
          <p:spPr>
            <a:xfrm>
              <a:off x="11126119" y="1922434"/>
              <a:ext cx="689699"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Data nodes</a:t>
              </a:r>
            </a:p>
          </p:txBody>
        </p:sp>
        <p:sp>
          <p:nvSpPr>
            <p:cNvPr id="4" name="Oval 3">
              <a:extLst>
                <a:ext uri="{FF2B5EF4-FFF2-40B4-BE49-F238E27FC236}">
                  <a16:creationId xmlns:a16="http://schemas.microsoft.com/office/drawing/2014/main" id="{96D22A45-2D6D-4B9B-AFF1-9F57796C035C}"/>
                </a:ext>
              </a:extLst>
            </p:cNvPr>
            <p:cNvSpPr/>
            <p:nvPr/>
          </p:nvSpPr>
          <p:spPr bwMode="auto">
            <a:xfrm>
              <a:off x="9696301" y="1813728"/>
              <a:ext cx="1547652" cy="154765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1" name="Oval 20">
              <a:extLst>
                <a:ext uri="{FF2B5EF4-FFF2-40B4-BE49-F238E27FC236}">
                  <a16:creationId xmlns:a16="http://schemas.microsoft.com/office/drawing/2014/main" id="{B7024202-E8B4-4A3E-81F8-8643E88D0EBD}"/>
                </a:ext>
              </a:extLst>
            </p:cNvPr>
            <p:cNvSpPr/>
            <p:nvPr/>
          </p:nvSpPr>
          <p:spPr bwMode="auto">
            <a:xfrm>
              <a:off x="9917644" y="1830401"/>
              <a:ext cx="323176" cy="323176"/>
            </a:xfrm>
            <a:prstGeom prst="ellipse">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2" name="Oval 21">
              <a:extLst>
                <a:ext uri="{FF2B5EF4-FFF2-40B4-BE49-F238E27FC236}">
                  <a16:creationId xmlns:a16="http://schemas.microsoft.com/office/drawing/2014/main" id="{DE0C7D5F-70EC-4238-AA6E-AC6E39D89F98}"/>
                </a:ext>
              </a:extLst>
            </p:cNvPr>
            <p:cNvSpPr/>
            <p:nvPr/>
          </p:nvSpPr>
          <p:spPr bwMode="auto">
            <a:xfrm>
              <a:off x="10678408" y="1739827"/>
              <a:ext cx="323176" cy="323176"/>
            </a:xfrm>
            <a:prstGeom prst="ellipse">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3" name="Oval 22">
              <a:extLst>
                <a:ext uri="{FF2B5EF4-FFF2-40B4-BE49-F238E27FC236}">
                  <a16:creationId xmlns:a16="http://schemas.microsoft.com/office/drawing/2014/main" id="{DB43B5F4-67B8-482D-AA62-32BE13B8406E}"/>
                </a:ext>
              </a:extLst>
            </p:cNvPr>
            <p:cNvSpPr/>
            <p:nvPr/>
          </p:nvSpPr>
          <p:spPr bwMode="auto">
            <a:xfrm>
              <a:off x="11082365" y="2302485"/>
              <a:ext cx="323176" cy="323176"/>
            </a:xfrm>
            <a:prstGeom prst="ellipse">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4" name="Oval 23">
              <a:extLst>
                <a:ext uri="{FF2B5EF4-FFF2-40B4-BE49-F238E27FC236}">
                  <a16:creationId xmlns:a16="http://schemas.microsoft.com/office/drawing/2014/main" id="{77BD20CF-11B3-4DD8-A055-104AC885CADC}"/>
                </a:ext>
              </a:extLst>
            </p:cNvPr>
            <p:cNvSpPr/>
            <p:nvPr/>
          </p:nvSpPr>
          <p:spPr bwMode="auto">
            <a:xfrm>
              <a:off x="10882794" y="2913278"/>
              <a:ext cx="323176" cy="323176"/>
            </a:xfrm>
            <a:prstGeom prst="ellipse">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5" name="Oval 24">
              <a:extLst>
                <a:ext uri="{FF2B5EF4-FFF2-40B4-BE49-F238E27FC236}">
                  <a16:creationId xmlns:a16="http://schemas.microsoft.com/office/drawing/2014/main" id="{57EA6611-B7E2-478F-A19E-04ABCB51EB7D}"/>
                </a:ext>
              </a:extLst>
            </p:cNvPr>
            <p:cNvSpPr/>
            <p:nvPr/>
          </p:nvSpPr>
          <p:spPr bwMode="auto">
            <a:xfrm>
              <a:off x="10195015" y="3187628"/>
              <a:ext cx="323176" cy="323176"/>
            </a:xfrm>
            <a:prstGeom prst="ellipse">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6" name="Oval 25">
              <a:extLst>
                <a:ext uri="{FF2B5EF4-FFF2-40B4-BE49-F238E27FC236}">
                  <a16:creationId xmlns:a16="http://schemas.microsoft.com/office/drawing/2014/main" id="{234AAE86-EF09-4392-A353-0D6D35A1AB74}"/>
                </a:ext>
              </a:extLst>
            </p:cNvPr>
            <p:cNvSpPr/>
            <p:nvPr/>
          </p:nvSpPr>
          <p:spPr bwMode="auto">
            <a:xfrm>
              <a:off x="9683134" y="2864452"/>
              <a:ext cx="323176" cy="323176"/>
            </a:xfrm>
            <a:prstGeom prst="ellipse">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Oval 26">
              <a:extLst>
                <a:ext uri="{FF2B5EF4-FFF2-40B4-BE49-F238E27FC236}">
                  <a16:creationId xmlns:a16="http://schemas.microsoft.com/office/drawing/2014/main" id="{D152C2FE-FF87-49A9-8F55-4CEB0086C8E4}"/>
                </a:ext>
              </a:extLst>
            </p:cNvPr>
            <p:cNvSpPr/>
            <p:nvPr/>
          </p:nvSpPr>
          <p:spPr bwMode="auto">
            <a:xfrm>
              <a:off x="9529500" y="2308231"/>
              <a:ext cx="323176" cy="32317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89854795-3E85-4039-BA8E-FE492C9D1D54}"/>
                </a:ext>
              </a:extLst>
            </p:cNvPr>
            <p:cNvSpPr/>
            <p:nvPr/>
          </p:nvSpPr>
          <p:spPr bwMode="auto">
            <a:xfrm>
              <a:off x="7541377" y="2358040"/>
              <a:ext cx="486248" cy="292343"/>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8" name="Rectangle 27">
              <a:extLst>
                <a:ext uri="{FF2B5EF4-FFF2-40B4-BE49-F238E27FC236}">
                  <a16:creationId xmlns:a16="http://schemas.microsoft.com/office/drawing/2014/main" id="{20C4831F-0362-420C-9B19-C627CAD20236}"/>
                </a:ext>
              </a:extLst>
            </p:cNvPr>
            <p:cNvSpPr/>
            <p:nvPr/>
          </p:nvSpPr>
          <p:spPr bwMode="auto">
            <a:xfrm>
              <a:off x="6478652" y="1828345"/>
              <a:ext cx="442044" cy="292343"/>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29" name="Rectangle 28">
              <a:extLst>
                <a:ext uri="{FF2B5EF4-FFF2-40B4-BE49-F238E27FC236}">
                  <a16:creationId xmlns:a16="http://schemas.microsoft.com/office/drawing/2014/main" id="{BA1D5527-13D2-4CA1-97A7-9602817B92B2}"/>
                </a:ext>
              </a:extLst>
            </p:cNvPr>
            <p:cNvSpPr/>
            <p:nvPr/>
          </p:nvSpPr>
          <p:spPr bwMode="auto">
            <a:xfrm>
              <a:off x="6478652" y="2171666"/>
              <a:ext cx="442044" cy="292343"/>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30" name="Rectangle 29">
              <a:extLst>
                <a:ext uri="{FF2B5EF4-FFF2-40B4-BE49-F238E27FC236}">
                  <a16:creationId xmlns:a16="http://schemas.microsoft.com/office/drawing/2014/main" id="{CAD13C30-5F64-4034-8A91-C35B9AFA1ACC}"/>
                </a:ext>
              </a:extLst>
            </p:cNvPr>
            <p:cNvSpPr/>
            <p:nvPr/>
          </p:nvSpPr>
          <p:spPr bwMode="auto">
            <a:xfrm>
              <a:off x="6478652" y="2514987"/>
              <a:ext cx="442044" cy="292343"/>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31" name="Rectangle 30">
              <a:extLst>
                <a:ext uri="{FF2B5EF4-FFF2-40B4-BE49-F238E27FC236}">
                  <a16:creationId xmlns:a16="http://schemas.microsoft.com/office/drawing/2014/main" id="{634CDF0C-0EEA-4E81-A063-7A4B097650FB}"/>
                </a:ext>
              </a:extLst>
            </p:cNvPr>
            <p:cNvSpPr/>
            <p:nvPr/>
          </p:nvSpPr>
          <p:spPr bwMode="auto">
            <a:xfrm>
              <a:off x="6478652" y="2858308"/>
              <a:ext cx="442044" cy="292343"/>
            </a:xfrm>
            <a:prstGeom prst="rect">
              <a:avLst/>
            </a:prstGeom>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ADE40432-C5D9-4E64-A671-53DF0BD1A28A}"/>
                </a:ext>
              </a:extLst>
            </p:cNvPr>
            <p:cNvCxnSpPr>
              <a:stCxn id="5" idx="1"/>
              <a:endCxn id="29" idx="3"/>
            </p:cNvCxnSpPr>
            <p:nvPr/>
          </p:nvCxnSpPr>
          <p:spPr>
            <a:xfrm flipH="1" flipV="1">
              <a:off x="6920696" y="2317838"/>
              <a:ext cx="620681" cy="186374"/>
            </a:xfrm>
            <a:prstGeom prst="line">
              <a:avLst/>
            </a:prstGeom>
            <a:noFill/>
            <a:ln w="19050" cap="sq">
              <a:solidFill>
                <a:schemeClr val="bg1">
                  <a:lumMod val="50000"/>
                </a:schemeClr>
              </a:solidFill>
              <a:prstDash val="sysDash"/>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4" name="Straight Connector 33">
              <a:extLst>
                <a:ext uri="{FF2B5EF4-FFF2-40B4-BE49-F238E27FC236}">
                  <a16:creationId xmlns:a16="http://schemas.microsoft.com/office/drawing/2014/main" id="{6A7AF680-F6FD-4495-8951-E1866E0DFF6D}"/>
                </a:ext>
              </a:extLst>
            </p:cNvPr>
            <p:cNvCxnSpPr>
              <a:cxnSpLocks/>
              <a:stCxn id="5" idx="1"/>
              <a:endCxn id="28" idx="3"/>
            </p:cNvCxnSpPr>
            <p:nvPr/>
          </p:nvCxnSpPr>
          <p:spPr>
            <a:xfrm flipH="1" flipV="1">
              <a:off x="6920696" y="1974517"/>
              <a:ext cx="620681" cy="529695"/>
            </a:xfrm>
            <a:prstGeom prst="line">
              <a:avLst/>
            </a:prstGeom>
            <a:noFill/>
            <a:ln w="19050" cap="sq">
              <a:solidFill>
                <a:schemeClr val="bg1">
                  <a:lumMod val="50000"/>
                </a:schemeClr>
              </a:solidFill>
              <a:prstDash val="sysDash"/>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7" name="Straight Connector 36">
              <a:extLst>
                <a:ext uri="{FF2B5EF4-FFF2-40B4-BE49-F238E27FC236}">
                  <a16:creationId xmlns:a16="http://schemas.microsoft.com/office/drawing/2014/main" id="{EC5BCBB7-EEA3-4669-9CEB-420B16585303}"/>
                </a:ext>
              </a:extLst>
            </p:cNvPr>
            <p:cNvCxnSpPr>
              <a:cxnSpLocks/>
              <a:stCxn id="5" idx="1"/>
              <a:endCxn id="30" idx="3"/>
            </p:cNvCxnSpPr>
            <p:nvPr/>
          </p:nvCxnSpPr>
          <p:spPr>
            <a:xfrm flipH="1">
              <a:off x="6920696" y="2504212"/>
              <a:ext cx="620681" cy="156947"/>
            </a:xfrm>
            <a:prstGeom prst="line">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0" name="Straight Connector 39">
              <a:extLst>
                <a:ext uri="{FF2B5EF4-FFF2-40B4-BE49-F238E27FC236}">
                  <a16:creationId xmlns:a16="http://schemas.microsoft.com/office/drawing/2014/main" id="{128D7D14-15E3-4F67-969E-797E47DDE891}"/>
                </a:ext>
              </a:extLst>
            </p:cNvPr>
            <p:cNvCxnSpPr>
              <a:cxnSpLocks/>
              <a:stCxn id="5" idx="1"/>
              <a:endCxn id="31" idx="3"/>
            </p:cNvCxnSpPr>
            <p:nvPr/>
          </p:nvCxnSpPr>
          <p:spPr>
            <a:xfrm flipH="1">
              <a:off x="6920696" y="2504212"/>
              <a:ext cx="620681" cy="500268"/>
            </a:xfrm>
            <a:prstGeom prst="line">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2" name="Straight Arrow Connector 41">
              <a:extLst>
                <a:ext uri="{FF2B5EF4-FFF2-40B4-BE49-F238E27FC236}">
                  <a16:creationId xmlns:a16="http://schemas.microsoft.com/office/drawing/2014/main" id="{E6890F67-893B-49AF-8044-48E193365076}"/>
                </a:ext>
              </a:extLst>
            </p:cNvPr>
            <p:cNvCxnSpPr/>
            <p:nvPr/>
          </p:nvCxnSpPr>
          <p:spPr>
            <a:xfrm>
              <a:off x="8065725" y="2420645"/>
              <a:ext cx="142889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Arrow Connector 44">
              <a:extLst>
                <a:ext uri="{FF2B5EF4-FFF2-40B4-BE49-F238E27FC236}">
                  <a16:creationId xmlns:a16="http://schemas.microsoft.com/office/drawing/2014/main" id="{F7A34ABD-7304-439D-A2CA-C762B2C2A884}"/>
                </a:ext>
              </a:extLst>
            </p:cNvPr>
            <p:cNvCxnSpPr>
              <a:cxnSpLocks/>
            </p:cNvCxnSpPr>
            <p:nvPr/>
          </p:nvCxnSpPr>
          <p:spPr>
            <a:xfrm flipH="1">
              <a:off x="8065725" y="2603370"/>
              <a:ext cx="142889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or: Elbow 43">
              <a:extLst>
                <a:ext uri="{FF2B5EF4-FFF2-40B4-BE49-F238E27FC236}">
                  <a16:creationId xmlns:a16="http://schemas.microsoft.com/office/drawing/2014/main" id="{D554854A-6B3C-4A22-95CF-004642BC1DE0}"/>
                </a:ext>
              </a:extLst>
            </p:cNvPr>
            <p:cNvCxnSpPr>
              <a:stCxn id="31" idx="1"/>
              <a:endCxn id="25" idx="4"/>
            </p:cNvCxnSpPr>
            <p:nvPr/>
          </p:nvCxnSpPr>
          <p:spPr>
            <a:xfrm rot="10800000" flipH="1" flipV="1">
              <a:off x="6478651" y="3004480"/>
              <a:ext cx="3877951" cy="506324"/>
            </a:xfrm>
            <a:prstGeom prst="bentConnector4">
              <a:avLst>
                <a:gd name="adj1" fmla="val -5730"/>
                <a:gd name="adj2" fmla="val 151897"/>
              </a:avLst>
            </a:prstGeom>
            <a:noFill/>
            <a:ln w="19050" cap="sq">
              <a:solidFill>
                <a:schemeClr val="bg1">
                  <a:lumMod val="50000"/>
                </a:schemeClr>
              </a:solidFill>
              <a:prstDash val="solid"/>
              <a:miter lim="8000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or: Elbow 48">
              <a:extLst>
                <a:ext uri="{FF2B5EF4-FFF2-40B4-BE49-F238E27FC236}">
                  <a16:creationId xmlns:a16="http://schemas.microsoft.com/office/drawing/2014/main" id="{3371219D-F9BF-48E6-B39A-60A85BFC0245}"/>
                </a:ext>
              </a:extLst>
            </p:cNvPr>
            <p:cNvCxnSpPr>
              <a:cxnSpLocks/>
              <a:stCxn id="30" idx="1"/>
              <a:endCxn id="24" idx="4"/>
            </p:cNvCxnSpPr>
            <p:nvPr/>
          </p:nvCxnSpPr>
          <p:spPr>
            <a:xfrm rot="10800000" flipH="1" flipV="1">
              <a:off x="6478652" y="2661158"/>
              <a:ext cx="4565730" cy="575295"/>
            </a:xfrm>
            <a:prstGeom prst="bentConnector4">
              <a:avLst>
                <a:gd name="adj1" fmla="val -8382"/>
                <a:gd name="adj2" fmla="val 225284"/>
              </a:avLst>
            </a:prstGeom>
            <a:noFill/>
            <a:ln w="19050" cap="sq">
              <a:solidFill>
                <a:schemeClr val="bg1">
                  <a:lumMod val="50000"/>
                </a:schemeClr>
              </a:solidFill>
              <a:prstDash val="solid"/>
              <a:miter lim="800000"/>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302540658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14:bounceEnd="50000">
                                          <p:cBhvr additive="base">
                                            <p:cTn id="7" dur="500" fill="hold"/>
                                            <p:tgtEl>
                                              <p:spTgt spid="10"/>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301" y="331077"/>
            <a:ext cx="5606043" cy="899665"/>
          </a:xfrm>
        </p:spPr>
        <p:txBody>
          <a:bodyPr/>
          <a:lstStyle/>
          <a:p>
            <a:r>
              <a:rPr lang="en-US" dirty="0"/>
              <a:t>Migrate</a:t>
            </a:r>
            <a:br>
              <a:rPr lang="en-US" dirty="0"/>
            </a:br>
            <a:r>
              <a:rPr lang="en-US" dirty="0" err="1"/>
              <a:t>nosql</a:t>
            </a:r>
            <a:r>
              <a:rPr lang="en-US" dirty="0"/>
              <a:t> apps</a:t>
            </a:r>
          </a:p>
        </p:txBody>
      </p:sp>
      <p:sp>
        <p:nvSpPr>
          <p:cNvPr id="3" name="Content Placeholder 2"/>
          <p:cNvSpPr>
            <a:spLocks noGrp="1"/>
          </p:cNvSpPr>
          <p:nvPr>
            <p:ph type="body" sz="quarter" idx="11"/>
          </p:nvPr>
        </p:nvSpPr>
        <p:spPr>
          <a:xfrm>
            <a:off x="269239" y="1492704"/>
            <a:ext cx="5606043" cy="2768963"/>
          </a:xfrm>
        </p:spPr>
        <p:txBody>
          <a:bodyPr/>
          <a:lstStyle/>
          <a:p>
            <a:r>
              <a:rPr lang="en-US">
                <a:solidFill>
                  <a:schemeClr val="tx1"/>
                </a:solidFill>
              </a:rPr>
              <a:t>Make data modernization easy with seamless lift and shift migration of NoSQL workloads to the cloud.</a:t>
            </a:r>
          </a:p>
          <a:p>
            <a:pPr marL="285750" lvl="1" indent="-285750">
              <a:spcBef>
                <a:spcPts val="1600"/>
              </a:spcBef>
              <a:spcAft>
                <a:spcPts val="0"/>
              </a:spcAft>
              <a:buFont typeface="Arial" charset="0"/>
              <a:buChar char="•"/>
            </a:pPr>
            <a:r>
              <a:rPr lang="en-US" sz="1600">
                <a:solidFill>
                  <a:schemeClr val="tx1"/>
                </a:solidFill>
              </a:rPr>
              <a:t>Azure Cosmos DB APIs for MongoDB and Cassandra bring app data from anywhere to Azure Cosmos DB</a:t>
            </a:r>
          </a:p>
          <a:p>
            <a:pPr marL="285750" lvl="1" indent="-285750">
              <a:spcBef>
                <a:spcPts val="1000"/>
              </a:spcBef>
              <a:spcAft>
                <a:spcPts val="0"/>
              </a:spcAft>
              <a:buFont typeface="Arial" charset="0"/>
              <a:buChar char="•"/>
            </a:pPr>
            <a:r>
              <a:rPr lang="en-US" sz="1600">
                <a:solidFill>
                  <a:schemeClr val="tx1"/>
                </a:solidFill>
              </a:rPr>
              <a:t>Leverage existing tools, drivers, and libraries, and continue using existing apps’ current SDKs</a:t>
            </a:r>
          </a:p>
          <a:p>
            <a:pPr marL="285750" lvl="1" indent="-285750">
              <a:spcBef>
                <a:spcPts val="1000"/>
              </a:spcBef>
              <a:spcAft>
                <a:spcPts val="0"/>
              </a:spcAft>
              <a:buFont typeface="Arial" charset="0"/>
              <a:buChar char="•"/>
            </a:pPr>
            <a:r>
              <a:rPr lang="en-US" sz="1600">
                <a:solidFill>
                  <a:schemeClr val="tx1"/>
                </a:solidFill>
              </a:rPr>
              <a:t>Turnkey geo-replication</a:t>
            </a:r>
          </a:p>
          <a:p>
            <a:pPr marL="285750" lvl="1" indent="-285750">
              <a:spcBef>
                <a:spcPts val="1000"/>
              </a:spcBef>
              <a:spcAft>
                <a:spcPts val="0"/>
              </a:spcAft>
              <a:buFont typeface="Arial" charset="0"/>
              <a:buChar char="•"/>
            </a:pPr>
            <a:r>
              <a:rPr lang="en-US" sz="1600">
                <a:solidFill>
                  <a:schemeClr val="tx1"/>
                </a:solidFill>
              </a:rPr>
              <a:t>No infrastructure or VM management required</a:t>
            </a:r>
          </a:p>
        </p:txBody>
      </p:sp>
      <p:grpSp>
        <p:nvGrpSpPr>
          <p:cNvPr id="4" name="Group 3"/>
          <p:cNvGrpSpPr/>
          <p:nvPr/>
        </p:nvGrpSpPr>
        <p:grpSpPr>
          <a:xfrm>
            <a:off x="6494712" y="2451689"/>
            <a:ext cx="5363613" cy="1420425"/>
            <a:chOff x="6494712" y="2451689"/>
            <a:chExt cx="5363613" cy="1420425"/>
          </a:xfrm>
        </p:grpSpPr>
        <p:sp>
          <p:nvSpPr>
            <p:cNvPr id="9" name="TextBox 8">
              <a:extLst>
                <a:ext uri="{FF2B5EF4-FFF2-40B4-BE49-F238E27FC236}">
                  <a16:creationId xmlns:a16="http://schemas.microsoft.com/office/drawing/2014/main" id="{B64D63B3-FA83-4453-9761-1A266192A687}"/>
                </a:ext>
              </a:extLst>
            </p:cNvPr>
            <p:cNvSpPr txBox="1"/>
            <p:nvPr/>
          </p:nvSpPr>
          <p:spPr>
            <a:xfrm>
              <a:off x="10362375" y="3341199"/>
              <a:ext cx="1495950" cy="530915"/>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 APIs for MongoDB and Cassandra</a:t>
              </a:r>
            </a:p>
          </p:txBody>
        </p:sp>
        <p:grpSp>
          <p:nvGrpSpPr>
            <p:cNvPr id="10" name="Group 9">
              <a:extLst>
                <a:ext uri="{FF2B5EF4-FFF2-40B4-BE49-F238E27FC236}">
                  <a16:creationId xmlns:a16="http://schemas.microsoft.com/office/drawing/2014/main" id="{9B7C9BCE-A55C-43FA-86A4-15F0F6B935C7}"/>
                </a:ext>
              </a:extLst>
            </p:cNvPr>
            <p:cNvGrpSpPr/>
            <p:nvPr/>
          </p:nvGrpSpPr>
          <p:grpSpPr>
            <a:xfrm>
              <a:off x="10664374" y="2547257"/>
              <a:ext cx="882798" cy="760904"/>
              <a:chOff x="8376458" y="5925518"/>
              <a:chExt cx="1045926" cy="901512"/>
            </a:xfrm>
          </p:grpSpPr>
          <p:sp>
            <p:nvSpPr>
              <p:cNvPr id="11" name="Star: 4 Points 8">
                <a:extLst>
                  <a:ext uri="{FF2B5EF4-FFF2-40B4-BE49-F238E27FC236}">
                    <a16:creationId xmlns:a16="http://schemas.microsoft.com/office/drawing/2014/main" id="{6CCB4DEC-D776-417D-887A-3E8D78CA228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Star: 4 Points 8">
                <a:extLst>
                  <a:ext uri="{FF2B5EF4-FFF2-40B4-BE49-F238E27FC236}">
                    <a16:creationId xmlns:a16="http://schemas.microsoft.com/office/drawing/2014/main" id="{FC36AD3B-4B61-4A27-80FD-C355EDDDD9B6}"/>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E5235BA0-2DD3-4FFF-8EDD-39286A0173A3}"/>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9">
                <a:extLst>
                  <a:ext uri="{FF2B5EF4-FFF2-40B4-BE49-F238E27FC236}">
                    <a16:creationId xmlns:a16="http://schemas.microsoft.com/office/drawing/2014/main" id="{E51260D1-7EAC-4471-A9B7-BAF50A24E70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5" name="Straight Arrow Connector 14">
              <a:extLst>
                <a:ext uri="{FF2B5EF4-FFF2-40B4-BE49-F238E27FC236}">
                  <a16:creationId xmlns:a16="http://schemas.microsoft.com/office/drawing/2014/main" id="{C257B6D2-BB52-4296-83BE-B20B3C0389D2}"/>
                </a:ext>
              </a:extLst>
            </p:cNvPr>
            <p:cNvCxnSpPr>
              <a:cxnSpLocks/>
            </p:cNvCxnSpPr>
            <p:nvPr/>
          </p:nvCxnSpPr>
          <p:spPr>
            <a:xfrm>
              <a:off x="8120635" y="3033842"/>
              <a:ext cx="2307792" cy="0"/>
            </a:xfrm>
            <a:prstGeom prst="straightConnector1">
              <a:avLst/>
            </a:prstGeom>
            <a:noFill/>
            <a:ln w="19050" cap="sq">
              <a:solidFill>
                <a:schemeClr val="bg1">
                  <a:lumMod val="50000"/>
                </a:schemeClr>
              </a:solidFill>
              <a:prstDash val="sysDash"/>
              <a:round/>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8" name="TextBox 17">
              <a:extLst>
                <a:ext uri="{FF2B5EF4-FFF2-40B4-BE49-F238E27FC236}">
                  <a16:creationId xmlns:a16="http://schemas.microsoft.com/office/drawing/2014/main" id="{C8502EB4-920E-4BB3-BD33-66AD0A597104}"/>
                </a:ext>
              </a:extLst>
            </p:cNvPr>
            <p:cNvSpPr txBox="1"/>
            <p:nvPr/>
          </p:nvSpPr>
          <p:spPr>
            <a:xfrm>
              <a:off x="8460280" y="3135175"/>
              <a:ext cx="1628502"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charset="0"/>
                  <a:ea typeface="Segoe UI" charset="0"/>
                  <a:cs typeface="Segoe UI" charset="0"/>
                </a:rPr>
                <a:t>NoSQL wire protocol</a:t>
              </a:r>
            </a:p>
          </p:txBody>
        </p:sp>
        <p:grpSp>
          <p:nvGrpSpPr>
            <p:cNvPr id="19" name="Group 18">
              <a:extLst>
                <a:ext uri="{FF2B5EF4-FFF2-40B4-BE49-F238E27FC236}">
                  <a16:creationId xmlns:a16="http://schemas.microsoft.com/office/drawing/2014/main" id="{7CF3FBED-15B9-4BDE-9268-FDC939ABEEAB}"/>
                </a:ext>
              </a:extLst>
            </p:cNvPr>
            <p:cNvGrpSpPr/>
            <p:nvPr/>
          </p:nvGrpSpPr>
          <p:grpSpPr>
            <a:xfrm>
              <a:off x="9128240" y="2526975"/>
              <a:ext cx="292582" cy="358161"/>
              <a:chOff x="3257702" y="4407633"/>
              <a:chExt cx="403310" cy="493707"/>
            </a:xfrm>
          </p:grpSpPr>
          <p:grpSp>
            <p:nvGrpSpPr>
              <p:cNvPr id="20" name="Group 19">
                <a:extLst>
                  <a:ext uri="{FF2B5EF4-FFF2-40B4-BE49-F238E27FC236}">
                    <a16:creationId xmlns:a16="http://schemas.microsoft.com/office/drawing/2014/main" id="{4ED97AF1-AAE4-4437-B342-F56AC2297CF7}"/>
                  </a:ext>
                </a:extLst>
              </p:cNvPr>
              <p:cNvGrpSpPr/>
              <p:nvPr/>
            </p:nvGrpSpPr>
            <p:grpSpPr>
              <a:xfrm>
                <a:off x="3257702" y="4407633"/>
                <a:ext cx="403310" cy="493707"/>
                <a:chOff x="3003960" y="3685414"/>
                <a:chExt cx="403310" cy="493707"/>
              </a:xfrm>
            </p:grpSpPr>
            <p:sp>
              <p:nvSpPr>
                <p:cNvPr id="22" name="Snip Single Corner Rectangle 26">
                  <a:extLst>
                    <a:ext uri="{FF2B5EF4-FFF2-40B4-BE49-F238E27FC236}">
                      <a16:creationId xmlns:a16="http://schemas.microsoft.com/office/drawing/2014/main" id="{7321B4C6-76B0-4ACD-9DF4-74C97D4F44D9}"/>
                    </a:ext>
                  </a:extLst>
                </p:cNvPr>
                <p:cNvSpPr/>
                <p:nvPr/>
              </p:nvSpPr>
              <p:spPr bwMode="auto">
                <a:xfrm flipH="1">
                  <a:off x="3003960" y="3685414"/>
                  <a:ext cx="403310" cy="493707"/>
                </a:xfrm>
                <a:prstGeom prst="snip1Rect">
                  <a:avLst>
                    <a:gd name="adj" fmla="val 28736"/>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riangle 27">
                  <a:extLst>
                    <a:ext uri="{FF2B5EF4-FFF2-40B4-BE49-F238E27FC236}">
                      <a16:creationId xmlns:a16="http://schemas.microsoft.com/office/drawing/2014/main" id="{0174BC34-20CC-4EF8-8E57-9C7026727EDF}"/>
                    </a:ext>
                  </a:extLst>
                </p:cNvPr>
                <p:cNvSpPr/>
                <p:nvPr/>
              </p:nvSpPr>
              <p:spPr bwMode="auto">
                <a:xfrm rot="8100000">
                  <a:off x="3012552" y="3733609"/>
                  <a:ext cx="160049" cy="80930"/>
                </a:xfrm>
                <a:prstGeom prst="triangl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1" name="Double Brace 20">
                <a:extLst>
                  <a:ext uri="{FF2B5EF4-FFF2-40B4-BE49-F238E27FC236}">
                    <a16:creationId xmlns:a16="http://schemas.microsoft.com/office/drawing/2014/main" id="{81F978DA-58E4-4D51-B95E-E1FF45ED6182}"/>
                  </a:ext>
                </a:extLst>
              </p:cNvPr>
              <p:cNvSpPr/>
              <p:nvPr/>
            </p:nvSpPr>
            <p:spPr>
              <a:xfrm>
                <a:off x="3395189" y="4569259"/>
                <a:ext cx="151075" cy="210347"/>
              </a:xfrm>
              <a:prstGeom prst="bracePair">
                <a:avLst>
                  <a:gd name="adj" fmla="val 17708"/>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25" name="Picture 24">
              <a:extLst>
                <a:ext uri="{FF2B5EF4-FFF2-40B4-BE49-F238E27FC236}">
                  <a16:creationId xmlns:a16="http://schemas.microsoft.com/office/drawing/2014/main" id="{F197C39F-C11C-49FF-B207-F96FCB99AAF1}"/>
                </a:ext>
              </a:extLst>
            </p:cNvPr>
            <p:cNvPicPr>
              <a:picLocks noChangeAspect="1"/>
            </p:cNvPicPr>
            <p:nvPr/>
          </p:nvPicPr>
          <p:blipFill>
            <a:blip r:embed="rId3"/>
            <a:stretch>
              <a:fillRect/>
            </a:stretch>
          </p:blipFill>
          <p:spPr>
            <a:xfrm>
              <a:off x="6748456" y="3412868"/>
              <a:ext cx="232308" cy="232308"/>
            </a:xfrm>
            <a:prstGeom prst="rect">
              <a:avLst/>
            </a:prstGeom>
            <a:solidFill>
              <a:schemeClr val="bg1"/>
            </a:solidFill>
          </p:spPr>
        </p:pic>
        <p:pic>
          <p:nvPicPr>
            <p:cNvPr id="27" name="Picture 26">
              <a:extLst>
                <a:ext uri="{FF2B5EF4-FFF2-40B4-BE49-F238E27FC236}">
                  <a16:creationId xmlns:a16="http://schemas.microsoft.com/office/drawing/2014/main" id="{0373ADA8-87F6-4D07-B085-AADA64B306FE}"/>
                </a:ext>
              </a:extLst>
            </p:cNvPr>
            <p:cNvPicPr>
              <a:picLocks noChangeAspect="1"/>
            </p:cNvPicPr>
            <p:nvPr/>
          </p:nvPicPr>
          <p:blipFill>
            <a:blip r:embed="rId4"/>
            <a:stretch>
              <a:fillRect/>
            </a:stretch>
          </p:blipFill>
          <p:spPr>
            <a:xfrm>
              <a:off x="7289396" y="3352298"/>
              <a:ext cx="535410" cy="353446"/>
            </a:xfrm>
            <a:prstGeom prst="rect">
              <a:avLst/>
            </a:prstGeom>
          </p:spPr>
        </p:pic>
        <p:pic>
          <p:nvPicPr>
            <p:cNvPr id="29" name="Picture 28">
              <a:extLst>
                <a:ext uri="{FF2B5EF4-FFF2-40B4-BE49-F238E27FC236}">
                  <a16:creationId xmlns:a16="http://schemas.microsoft.com/office/drawing/2014/main" id="{AEB24CBD-4FFF-40DD-B794-1D63ACFF2944}"/>
                </a:ext>
              </a:extLst>
            </p:cNvPr>
            <p:cNvPicPr>
              <a:picLocks noChangeAspect="1"/>
            </p:cNvPicPr>
            <p:nvPr/>
          </p:nvPicPr>
          <p:blipFill>
            <a:blip r:embed="rId5"/>
            <a:stretch>
              <a:fillRect/>
            </a:stretch>
          </p:blipFill>
          <p:spPr>
            <a:xfrm>
              <a:off x="7284377" y="2873216"/>
              <a:ext cx="545446" cy="318176"/>
            </a:xfrm>
            <a:prstGeom prst="rect">
              <a:avLst/>
            </a:prstGeom>
          </p:spPr>
        </p:pic>
        <p:pic>
          <p:nvPicPr>
            <p:cNvPr id="31" name="Picture 30">
              <a:extLst>
                <a:ext uri="{FF2B5EF4-FFF2-40B4-BE49-F238E27FC236}">
                  <a16:creationId xmlns:a16="http://schemas.microsoft.com/office/drawing/2014/main" id="{60B54539-64DF-4D61-ABC2-59077ACAA509}"/>
                </a:ext>
              </a:extLst>
            </p:cNvPr>
            <p:cNvPicPr>
              <a:picLocks noChangeAspect="1"/>
            </p:cNvPicPr>
            <p:nvPr/>
          </p:nvPicPr>
          <p:blipFill>
            <a:blip r:embed="rId6"/>
            <a:stretch>
              <a:fillRect/>
            </a:stretch>
          </p:blipFill>
          <p:spPr>
            <a:xfrm>
              <a:off x="6494712" y="2492830"/>
              <a:ext cx="739794" cy="199006"/>
            </a:xfrm>
            <a:prstGeom prst="rect">
              <a:avLst/>
            </a:prstGeom>
          </p:spPr>
        </p:pic>
        <p:pic>
          <p:nvPicPr>
            <p:cNvPr id="33" name="Picture 32">
              <a:extLst>
                <a:ext uri="{FF2B5EF4-FFF2-40B4-BE49-F238E27FC236}">
                  <a16:creationId xmlns:a16="http://schemas.microsoft.com/office/drawing/2014/main" id="{942315D2-F67D-4404-B548-EF7B75E23ABB}"/>
                </a:ext>
              </a:extLst>
            </p:cNvPr>
            <p:cNvPicPr>
              <a:picLocks noChangeAspect="1"/>
            </p:cNvPicPr>
            <p:nvPr/>
          </p:nvPicPr>
          <p:blipFill>
            <a:blip r:embed="rId7"/>
            <a:stretch>
              <a:fillRect/>
            </a:stretch>
          </p:blipFill>
          <p:spPr>
            <a:xfrm>
              <a:off x="7416458" y="2451689"/>
              <a:ext cx="281286" cy="281286"/>
            </a:xfrm>
            <a:prstGeom prst="rect">
              <a:avLst/>
            </a:prstGeom>
          </p:spPr>
        </p:pic>
        <p:sp>
          <p:nvSpPr>
            <p:cNvPr id="34" name="TextBox 33">
              <a:extLst>
                <a:ext uri="{FF2B5EF4-FFF2-40B4-BE49-F238E27FC236}">
                  <a16:creationId xmlns:a16="http://schemas.microsoft.com/office/drawing/2014/main" id="{B8D4A276-2114-48C2-ABE1-43D3BFB9742E}"/>
                </a:ext>
              </a:extLst>
            </p:cNvPr>
            <p:cNvSpPr txBox="1"/>
            <p:nvPr/>
          </p:nvSpPr>
          <p:spPr>
            <a:xfrm>
              <a:off x="6573229" y="2909536"/>
              <a:ext cx="582760" cy="258532"/>
            </a:xfrm>
            <a:prstGeom prst="rect">
              <a:avLst/>
            </a:prstGeom>
            <a:noFill/>
          </p:spPr>
          <p:txBody>
            <a:bodyPr wrap="square" lIns="91440" tIns="45720" rIns="91440" bIns="45720" rtlCol="0">
              <a:spAutoFit/>
            </a:bodyPr>
            <a:lstStyle/>
            <a:p>
              <a:pPr algn="ctr">
                <a:lnSpc>
                  <a:spcPct val="90000"/>
                </a:lnSpc>
                <a:spcAft>
                  <a:spcPts val="600"/>
                </a:spcAft>
              </a:pPr>
              <a:r>
                <a:rPr lang="en-US" sz="1200">
                  <a:solidFill>
                    <a:schemeClr val="tx2"/>
                  </a:solidFill>
                </a:rPr>
                <a:t>.NET</a:t>
              </a:r>
            </a:p>
          </p:txBody>
        </p:sp>
      </p:grpSp>
    </p:spTree>
    <p:extLst>
      <p:ext uri="{BB962C8B-B14F-4D97-AF65-F5344CB8AC3E}">
        <p14:creationId xmlns:p14="http://schemas.microsoft.com/office/powerpoint/2010/main" val="126951365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080" y="335608"/>
            <a:ext cx="11655840" cy="899665"/>
          </a:xfrm>
          <a:noFill/>
          <a:ln>
            <a:noFill/>
          </a:ln>
        </p:spPr>
        <p:txBody>
          <a:bodyPr/>
          <a:lstStyle/>
          <a:p>
            <a:pPr lvl="0"/>
            <a:r>
              <a:rPr lang="en-US"/>
              <a:t>Turnkey global distribution</a:t>
            </a:r>
          </a:p>
        </p:txBody>
      </p:sp>
      <p:sp>
        <p:nvSpPr>
          <p:cNvPr id="3" name="Text Placeholder 2">
            <a:extLst>
              <a:ext uri="{FF2B5EF4-FFF2-40B4-BE49-F238E27FC236}">
                <a16:creationId xmlns:a16="http://schemas.microsoft.com/office/drawing/2014/main" id="{B574CAA1-FFA2-4A42-BEB5-61B1D76726BE}"/>
              </a:ext>
            </a:extLst>
          </p:cNvPr>
          <p:cNvSpPr>
            <a:spLocks noGrp="1"/>
          </p:cNvSpPr>
          <p:nvPr>
            <p:ph type="body" sz="quarter" idx="10"/>
          </p:nvPr>
        </p:nvSpPr>
        <p:spPr>
          <a:xfrm>
            <a:off x="320042" y="1574277"/>
            <a:ext cx="4963160" cy="1264962"/>
          </a:xfrm>
        </p:spPr>
        <p:txBody>
          <a:bodyPr/>
          <a:lstStyle/>
          <a:p>
            <a:r>
              <a:rPr lang="en-US" sz="1600"/>
              <a:t>PUT YOUR DATA WHERE YOUR USERS ARE</a:t>
            </a:r>
          </a:p>
          <a:p>
            <a:endParaRPr lang="en-US"/>
          </a:p>
          <a:p>
            <a:r>
              <a:rPr lang="en-US" sz="1600" b="0">
                <a:solidFill>
                  <a:schemeClr val="tx1"/>
                </a:solidFill>
                <a:latin typeface="Segoe UI Semilight" charset="0"/>
                <a:ea typeface="Segoe UI Semilight" charset="0"/>
                <a:cs typeface="Segoe UI Semilight" charset="0"/>
              </a:rPr>
              <a:t>Automatically replicate all your data around the world, and across more regions than Amazon and Google combined.</a:t>
            </a:r>
          </a:p>
        </p:txBody>
      </p:sp>
      <p:sp>
        <p:nvSpPr>
          <p:cNvPr id="47" name="Content Placeholder 2">
            <a:extLst>
              <a:ext uri="{FF2B5EF4-FFF2-40B4-BE49-F238E27FC236}">
                <a16:creationId xmlns:a16="http://schemas.microsoft.com/office/drawing/2014/main" id="{43F16E5B-CB15-4BD8-8B72-A7466CE5085E}"/>
              </a:ext>
            </a:extLst>
          </p:cNvPr>
          <p:cNvSpPr txBox="1">
            <a:spLocks/>
          </p:cNvSpPr>
          <p:nvPr/>
        </p:nvSpPr>
        <p:spPr>
          <a:xfrm>
            <a:off x="331785" y="2984729"/>
            <a:ext cx="4171394" cy="123521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chemeClr val="tx2"/>
              </a:buClr>
              <a:buFont typeface="Arial" charset="0"/>
              <a:buChar char="•"/>
            </a:pPr>
            <a:r>
              <a:rPr lang="en-US" sz="1600" spc="50">
                <a:latin typeface="Segoe UI Semilight" charset="0"/>
                <a:ea typeface="Segoe UI Semilight" charset="0"/>
                <a:cs typeface="Segoe UI Semilight" charset="0"/>
              </a:rPr>
              <a:t>Available in </a:t>
            </a:r>
            <a:r>
              <a:rPr lang="en-US" sz="1600" spc="50">
                <a:latin typeface="Segoe UI Semilight" charset="0"/>
                <a:ea typeface="Segoe UI Semilight" charset="0"/>
                <a:cs typeface="Segoe UI Semilight" charset="0"/>
                <a:hlinkClick r:id="rId3"/>
              </a:rPr>
              <a:t>all Azure regions</a:t>
            </a:r>
            <a:endParaRPr lang="en-US" sz="1600" spc="50">
              <a:latin typeface="Segoe UI Semilight" charset="0"/>
              <a:ea typeface="Segoe UI Semilight" charset="0"/>
              <a:cs typeface="Segoe UI Semilight" charset="0"/>
            </a:endParaRPr>
          </a:p>
          <a:p>
            <a:pPr marL="285750" indent="-285750">
              <a:buClr>
                <a:schemeClr val="tx2"/>
              </a:buClr>
              <a:buFont typeface="Arial" charset="0"/>
              <a:buChar char="•"/>
            </a:pPr>
            <a:r>
              <a:rPr lang="en-US" sz="1600" spc="50">
                <a:latin typeface="Segoe UI Semilight" charset="0"/>
                <a:ea typeface="Segoe UI Semilight" charset="0"/>
                <a:cs typeface="Segoe UI Semilight" charset="0"/>
              </a:rPr>
              <a:t>Manual and automatic failover</a:t>
            </a:r>
          </a:p>
          <a:p>
            <a:pPr marL="285750" indent="-285750">
              <a:buClr>
                <a:schemeClr val="tx2"/>
              </a:buClr>
              <a:buFont typeface="Arial" charset="0"/>
              <a:buChar char="•"/>
            </a:pPr>
            <a:r>
              <a:rPr lang="en-US" sz="1600" spc="50">
                <a:latin typeface="Segoe UI Semilight" charset="0"/>
                <a:ea typeface="Segoe UI Semilight" charset="0"/>
                <a:cs typeface="Segoe UI Semilight" charset="0"/>
              </a:rPr>
              <a:t>Automatic &amp; synchronous multi-region replication</a:t>
            </a:r>
          </a:p>
        </p:txBody>
      </p:sp>
      <p:grpSp>
        <p:nvGrpSpPr>
          <p:cNvPr id="275" name="Group 274">
            <a:extLst>
              <a:ext uri="{FF2B5EF4-FFF2-40B4-BE49-F238E27FC236}">
                <a16:creationId xmlns:a16="http://schemas.microsoft.com/office/drawing/2014/main" id="{60830E49-56BB-4558-91F9-F7D88BE6ED81}"/>
              </a:ext>
            </a:extLst>
          </p:cNvPr>
          <p:cNvGrpSpPr/>
          <p:nvPr/>
        </p:nvGrpSpPr>
        <p:grpSpPr>
          <a:xfrm>
            <a:off x="6822429" y="1988492"/>
            <a:ext cx="3363615" cy="3363615"/>
            <a:chOff x="6423231" y="2630244"/>
            <a:chExt cx="3987098" cy="3987098"/>
          </a:xfrm>
          <a:solidFill>
            <a:schemeClr val="tx2"/>
          </a:solidFill>
        </p:grpSpPr>
        <p:sp>
          <p:nvSpPr>
            <p:cNvPr id="449" name="Freeform: Shape 962">
              <a:extLst>
                <a:ext uri="{FF2B5EF4-FFF2-40B4-BE49-F238E27FC236}">
                  <a16:creationId xmlns:a16="http://schemas.microsoft.com/office/drawing/2014/main" id="{11159680-1FF3-4CD8-87FA-B247926EE639}"/>
                </a:ext>
              </a:extLst>
            </p:cNvPr>
            <p:cNvSpPr/>
            <p:nvPr/>
          </p:nvSpPr>
          <p:spPr>
            <a:xfrm>
              <a:off x="6423231" y="2630244"/>
              <a:ext cx="3987098" cy="3987098"/>
            </a:xfrm>
            <a:prstGeom prst="ellipse">
              <a:avLst/>
            </a:prstGeom>
            <a:solidFill>
              <a:srgbClr val="F3F3F3"/>
            </a:solidFill>
            <a:ln w="12700" cap="flat" cmpd="sng" algn="ctr">
              <a:solidFill>
                <a:schemeClr val="bg1">
                  <a:lumMod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276" name="Freeform: Shape 260">
              <a:extLst>
                <a:ext uri="{FF2B5EF4-FFF2-40B4-BE49-F238E27FC236}">
                  <a16:creationId xmlns:a16="http://schemas.microsoft.com/office/drawing/2014/main" id="{AAF35BB7-00A3-41C1-906C-25186818DB38}"/>
                </a:ext>
              </a:extLst>
            </p:cNvPr>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solidFill>
                  <a:schemeClr val="tx1">
                    <a:lumMod val="75000"/>
                  </a:schemeClr>
                </a:solidFill>
              </a:endParaRPr>
            </a:p>
          </p:txBody>
        </p:sp>
        <p:sp>
          <p:nvSpPr>
            <p:cNvPr id="277" name="Freeform: Shape 262">
              <a:extLst>
                <a:ext uri="{FF2B5EF4-FFF2-40B4-BE49-F238E27FC236}">
                  <a16:creationId xmlns:a16="http://schemas.microsoft.com/office/drawing/2014/main" id="{21E04999-D2FB-4C5D-BB53-88295536B5BA}"/>
                </a:ext>
              </a:extLst>
            </p:cNvPr>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8" name="Freeform: Shape 263">
              <a:extLst>
                <a:ext uri="{FF2B5EF4-FFF2-40B4-BE49-F238E27FC236}">
                  <a16:creationId xmlns:a16="http://schemas.microsoft.com/office/drawing/2014/main" id="{C72ED89F-CD59-4E6C-AD1C-40FA9BCBAABC}"/>
                </a:ext>
              </a:extLst>
            </p:cNvPr>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79" name="Freeform: Shape 264">
              <a:extLst>
                <a:ext uri="{FF2B5EF4-FFF2-40B4-BE49-F238E27FC236}">
                  <a16:creationId xmlns:a16="http://schemas.microsoft.com/office/drawing/2014/main" id="{374A1BA6-D659-4AAA-8E7A-579330085438}"/>
                </a:ext>
              </a:extLst>
            </p:cNvPr>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0" name="Freeform: Shape 265">
              <a:extLst>
                <a:ext uri="{FF2B5EF4-FFF2-40B4-BE49-F238E27FC236}">
                  <a16:creationId xmlns:a16="http://schemas.microsoft.com/office/drawing/2014/main" id="{A917DFA6-28F3-4E7C-9E37-A654AC17DCE3}"/>
                </a:ext>
              </a:extLst>
            </p:cNvPr>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1" name="Freeform: Shape 266">
              <a:extLst>
                <a:ext uri="{FF2B5EF4-FFF2-40B4-BE49-F238E27FC236}">
                  <a16:creationId xmlns:a16="http://schemas.microsoft.com/office/drawing/2014/main" id="{52345C3C-38AF-4A4D-9DF3-774083D9734E}"/>
                </a:ext>
              </a:extLst>
            </p:cNvPr>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2" name="Freeform: Shape 267">
              <a:extLst>
                <a:ext uri="{FF2B5EF4-FFF2-40B4-BE49-F238E27FC236}">
                  <a16:creationId xmlns:a16="http://schemas.microsoft.com/office/drawing/2014/main" id="{5692D4A9-4CA5-47ED-96CC-CEAD7BC33F7F}"/>
                </a:ext>
              </a:extLst>
            </p:cNvPr>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3" name="Freeform: Shape 268">
              <a:extLst>
                <a:ext uri="{FF2B5EF4-FFF2-40B4-BE49-F238E27FC236}">
                  <a16:creationId xmlns:a16="http://schemas.microsoft.com/office/drawing/2014/main" id="{E8EA1035-EA40-416A-AE0C-77224B6A0589}"/>
                </a:ext>
              </a:extLst>
            </p:cNvPr>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4" name="Freeform: Shape 269">
              <a:extLst>
                <a:ext uri="{FF2B5EF4-FFF2-40B4-BE49-F238E27FC236}">
                  <a16:creationId xmlns:a16="http://schemas.microsoft.com/office/drawing/2014/main" id="{C5C88850-483D-4408-81B8-C1B72EDF6BF5}"/>
                </a:ext>
              </a:extLst>
            </p:cNvPr>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5" name="Freeform: Shape 270">
              <a:extLst>
                <a:ext uri="{FF2B5EF4-FFF2-40B4-BE49-F238E27FC236}">
                  <a16:creationId xmlns:a16="http://schemas.microsoft.com/office/drawing/2014/main" id="{14621C1A-55B7-4C9D-B1B0-E29492FAB46F}"/>
                </a:ext>
              </a:extLst>
            </p:cNvPr>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6" name="Freeform: Shape 271">
              <a:extLst>
                <a:ext uri="{FF2B5EF4-FFF2-40B4-BE49-F238E27FC236}">
                  <a16:creationId xmlns:a16="http://schemas.microsoft.com/office/drawing/2014/main" id="{4B2D33C9-3A31-4136-A665-C09C6E034E6F}"/>
                </a:ext>
              </a:extLst>
            </p:cNvPr>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7" name="Freeform: Shape 272">
              <a:extLst>
                <a:ext uri="{FF2B5EF4-FFF2-40B4-BE49-F238E27FC236}">
                  <a16:creationId xmlns:a16="http://schemas.microsoft.com/office/drawing/2014/main" id="{28D2D63F-AC9A-4D3D-82F7-8515206FE617}"/>
                </a:ext>
              </a:extLst>
            </p:cNvPr>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8" name="Freeform: Shape 273">
              <a:extLst>
                <a:ext uri="{FF2B5EF4-FFF2-40B4-BE49-F238E27FC236}">
                  <a16:creationId xmlns:a16="http://schemas.microsoft.com/office/drawing/2014/main" id="{A15ED915-7FFA-4FE9-8758-8D5D39E410F6}"/>
                </a:ext>
              </a:extLst>
            </p:cNvPr>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89" name="Freeform: Shape 274">
              <a:extLst>
                <a:ext uri="{FF2B5EF4-FFF2-40B4-BE49-F238E27FC236}">
                  <a16:creationId xmlns:a16="http://schemas.microsoft.com/office/drawing/2014/main" id="{0EAD3DF0-BCEC-41E9-AB83-D4C31B85062B}"/>
                </a:ext>
              </a:extLst>
            </p:cNvPr>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0" name="Freeform: Shape 275">
              <a:extLst>
                <a:ext uri="{FF2B5EF4-FFF2-40B4-BE49-F238E27FC236}">
                  <a16:creationId xmlns:a16="http://schemas.microsoft.com/office/drawing/2014/main" id="{FFF20815-7995-441D-89AA-F3C9CA5ABD47}"/>
                </a:ext>
              </a:extLst>
            </p:cNvPr>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1" name="Freeform: Shape 276">
              <a:extLst>
                <a:ext uri="{FF2B5EF4-FFF2-40B4-BE49-F238E27FC236}">
                  <a16:creationId xmlns:a16="http://schemas.microsoft.com/office/drawing/2014/main" id="{81114598-04F0-4229-9477-BE7B22E0FBC1}"/>
                </a:ext>
              </a:extLst>
            </p:cNvPr>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2" name="Freeform: Shape 277">
              <a:extLst>
                <a:ext uri="{FF2B5EF4-FFF2-40B4-BE49-F238E27FC236}">
                  <a16:creationId xmlns:a16="http://schemas.microsoft.com/office/drawing/2014/main" id="{DB45C61B-A5E9-443F-80FD-D83D52211A0B}"/>
                </a:ext>
              </a:extLst>
            </p:cNvPr>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3" name="Freeform: Shape 278">
              <a:extLst>
                <a:ext uri="{FF2B5EF4-FFF2-40B4-BE49-F238E27FC236}">
                  <a16:creationId xmlns:a16="http://schemas.microsoft.com/office/drawing/2014/main" id="{B1F62540-5EB9-482A-BF17-92ED966F957F}"/>
                </a:ext>
              </a:extLst>
            </p:cNvPr>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4" name="Freeform: Shape 279">
              <a:extLst>
                <a:ext uri="{FF2B5EF4-FFF2-40B4-BE49-F238E27FC236}">
                  <a16:creationId xmlns:a16="http://schemas.microsoft.com/office/drawing/2014/main" id="{EF5FB543-C406-4353-A166-EA31DF62C495}"/>
                </a:ext>
              </a:extLst>
            </p:cNvPr>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5" name="Freeform: Shape 280">
              <a:extLst>
                <a:ext uri="{FF2B5EF4-FFF2-40B4-BE49-F238E27FC236}">
                  <a16:creationId xmlns:a16="http://schemas.microsoft.com/office/drawing/2014/main" id="{0A71E84A-9518-4CD8-80E9-7B80210EC375}"/>
                </a:ext>
              </a:extLst>
            </p:cNvPr>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6" name="Freeform: Shape 281">
              <a:extLst>
                <a:ext uri="{FF2B5EF4-FFF2-40B4-BE49-F238E27FC236}">
                  <a16:creationId xmlns:a16="http://schemas.microsoft.com/office/drawing/2014/main" id="{0D4097BA-2DEA-462B-A8D8-B6B1C0095F2F}"/>
                </a:ext>
              </a:extLst>
            </p:cNvPr>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7" name="Freeform: Shape 282">
              <a:extLst>
                <a:ext uri="{FF2B5EF4-FFF2-40B4-BE49-F238E27FC236}">
                  <a16:creationId xmlns:a16="http://schemas.microsoft.com/office/drawing/2014/main" id="{3FCB64A1-3F86-48DB-B36D-61DBD2CAF373}"/>
                </a:ext>
              </a:extLst>
            </p:cNvPr>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8" name="Freeform: Shape 283">
              <a:extLst>
                <a:ext uri="{FF2B5EF4-FFF2-40B4-BE49-F238E27FC236}">
                  <a16:creationId xmlns:a16="http://schemas.microsoft.com/office/drawing/2014/main" id="{A8729307-C031-4DA5-A5D1-54F503FAB8ED}"/>
                </a:ext>
              </a:extLst>
            </p:cNvPr>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299" name="Freeform: Shape 284">
              <a:extLst>
                <a:ext uri="{FF2B5EF4-FFF2-40B4-BE49-F238E27FC236}">
                  <a16:creationId xmlns:a16="http://schemas.microsoft.com/office/drawing/2014/main" id="{D7582E72-EB2A-4491-A146-C69AF6CC8FC5}"/>
                </a:ext>
              </a:extLst>
            </p:cNvPr>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0" name="Freeform: Shape 285">
              <a:extLst>
                <a:ext uri="{FF2B5EF4-FFF2-40B4-BE49-F238E27FC236}">
                  <a16:creationId xmlns:a16="http://schemas.microsoft.com/office/drawing/2014/main" id="{D3A9D06D-5092-4895-9300-7ADA7A6E9BC9}"/>
                </a:ext>
              </a:extLst>
            </p:cNvPr>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1" name="Freeform: Shape 286">
              <a:extLst>
                <a:ext uri="{FF2B5EF4-FFF2-40B4-BE49-F238E27FC236}">
                  <a16:creationId xmlns:a16="http://schemas.microsoft.com/office/drawing/2014/main" id="{9EC7AB20-58A0-47CB-9FC3-80143A99329D}"/>
                </a:ext>
              </a:extLst>
            </p:cNvPr>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2" name="Freeform: Shape 287">
              <a:extLst>
                <a:ext uri="{FF2B5EF4-FFF2-40B4-BE49-F238E27FC236}">
                  <a16:creationId xmlns:a16="http://schemas.microsoft.com/office/drawing/2014/main" id="{C025257E-23F4-4EAB-9A72-45BDC3AA8E5F}"/>
                </a:ext>
              </a:extLst>
            </p:cNvPr>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3" name="Freeform: Shape 288">
              <a:extLst>
                <a:ext uri="{FF2B5EF4-FFF2-40B4-BE49-F238E27FC236}">
                  <a16:creationId xmlns:a16="http://schemas.microsoft.com/office/drawing/2014/main" id="{6274D796-DCDC-4B12-999D-E35DD91CD1DD}"/>
                </a:ext>
              </a:extLst>
            </p:cNvPr>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4" name="Freeform: Shape 289">
              <a:extLst>
                <a:ext uri="{FF2B5EF4-FFF2-40B4-BE49-F238E27FC236}">
                  <a16:creationId xmlns:a16="http://schemas.microsoft.com/office/drawing/2014/main" id="{B35DE945-8647-4848-B78E-BA07991257B9}"/>
                </a:ext>
              </a:extLst>
            </p:cNvPr>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5" name="Freeform: Shape 290">
              <a:extLst>
                <a:ext uri="{FF2B5EF4-FFF2-40B4-BE49-F238E27FC236}">
                  <a16:creationId xmlns:a16="http://schemas.microsoft.com/office/drawing/2014/main" id="{6BC1737E-504E-4E94-A198-925E3E48057B}"/>
                </a:ext>
              </a:extLst>
            </p:cNvPr>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6" name="Freeform: Shape 291">
              <a:extLst>
                <a:ext uri="{FF2B5EF4-FFF2-40B4-BE49-F238E27FC236}">
                  <a16:creationId xmlns:a16="http://schemas.microsoft.com/office/drawing/2014/main" id="{24B4550B-2589-441D-9C3B-17BC2D5CDD3E}"/>
                </a:ext>
              </a:extLst>
            </p:cNvPr>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7" name="Freeform: Shape 292">
              <a:extLst>
                <a:ext uri="{FF2B5EF4-FFF2-40B4-BE49-F238E27FC236}">
                  <a16:creationId xmlns:a16="http://schemas.microsoft.com/office/drawing/2014/main" id="{BF5A012B-022C-4A03-8609-EC066372FBA9}"/>
                </a:ext>
              </a:extLst>
            </p:cNvPr>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8" name="Freeform: Shape 293">
              <a:extLst>
                <a:ext uri="{FF2B5EF4-FFF2-40B4-BE49-F238E27FC236}">
                  <a16:creationId xmlns:a16="http://schemas.microsoft.com/office/drawing/2014/main" id="{F042CF19-9A8F-4E25-ACB5-0261E29EF970}"/>
                </a:ext>
              </a:extLst>
            </p:cNvPr>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09" name="Freeform: Shape 294">
              <a:extLst>
                <a:ext uri="{FF2B5EF4-FFF2-40B4-BE49-F238E27FC236}">
                  <a16:creationId xmlns:a16="http://schemas.microsoft.com/office/drawing/2014/main" id="{3B267277-1264-481F-B4C7-FA5D3B903D2F}"/>
                </a:ext>
              </a:extLst>
            </p:cNvPr>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0" name="Freeform: Shape 295">
              <a:extLst>
                <a:ext uri="{FF2B5EF4-FFF2-40B4-BE49-F238E27FC236}">
                  <a16:creationId xmlns:a16="http://schemas.microsoft.com/office/drawing/2014/main" id="{E95A6C7B-4E5B-4FC2-8CDD-A7864DB7B50A}"/>
                </a:ext>
              </a:extLst>
            </p:cNvPr>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1" name="Freeform: Shape 296">
              <a:extLst>
                <a:ext uri="{FF2B5EF4-FFF2-40B4-BE49-F238E27FC236}">
                  <a16:creationId xmlns:a16="http://schemas.microsoft.com/office/drawing/2014/main" id="{F406ED9E-AF92-480D-9293-4AB9715302E7}"/>
                </a:ext>
              </a:extLst>
            </p:cNvPr>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2" name="Freeform: Shape 297">
              <a:extLst>
                <a:ext uri="{FF2B5EF4-FFF2-40B4-BE49-F238E27FC236}">
                  <a16:creationId xmlns:a16="http://schemas.microsoft.com/office/drawing/2014/main" id="{CF5C07FB-C903-4237-B81F-48169F839B63}"/>
                </a:ext>
              </a:extLst>
            </p:cNvPr>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3" name="Freeform: Shape 298">
              <a:extLst>
                <a:ext uri="{FF2B5EF4-FFF2-40B4-BE49-F238E27FC236}">
                  <a16:creationId xmlns:a16="http://schemas.microsoft.com/office/drawing/2014/main" id="{58302A4A-5181-406F-B0B8-71BBF35D95C3}"/>
                </a:ext>
              </a:extLst>
            </p:cNvPr>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4" name="Freeform: Shape 299">
              <a:extLst>
                <a:ext uri="{FF2B5EF4-FFF2-40B4-BE49-F238E27FC236}">
                  <a16:creationId xmlns:a16="http://schemas.microsoft.com/office/drawing/2014/main" id="{B4362CEC-0ADF-4A94-A881-851477C4146C}"/>
                </a:ext>
              </a:extLst>
            </p:cNvPr>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5" name="Freeform: Shape 300">
              <a:extLst>
                <a:ext uri="{FF2B5EF4-FFF2-40B4-BE49-F238E27FC236}">
                  <a16:creationId xmlns:a16="http://schemas.microsoft.com/office/drawing/2014/main" id="{DCAA4D26-7786-493A-A9E9-46838A680CEF}"/>
                </a:ext>
              </a:extLst>
            </p:cNvPr>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6" name="Freeform: Shape 301">
              <a:extLst>
                <a:ext uri="{FF2B5EF4-FFF2-40B4-BE49-F238E27FC236}">
                  <a16:creationId xmlns:a16="http://schemas.microsoft.com/office/drawing/2014/main" id="{18AB47F0-9592-4F3C-AFDC-FA804753732F}"/>
                </a:ext>
              </a:extLst>
            </p:cNvPr>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7" name="Freeform: Shape 302">
              <a:extLst>
                <a:ext uri="{FF2B5EF4-FFF2-40B4-BE49-F238E27FC236}">
                  <a16:creationId xmlns:a16="http://schemas.microsoft.com/office/drawing/2014/main" id="{05EB74E9-F0CE-4E2E-99C5-14CE96823218}"/>
                </a:ext>
              </a:extLst>
            </p:cNvPr>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8" name="Freeform: Shape 303">
              <a:extLst>
                <a:ext uri="{FF2B5EF4-FFF2-40B4-BE49-F238E27FC236}">
                  <a16:creationId xmlns:a16="http://schemas.microsoft.com/office/drawing/2014/main" id="{9BECDD58-5C1D-49DF-BCBB-673BBE88C71B}"/>
                </a:ext>
              </a:extLst>
            </p:cNvPr>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19" name="Freeform: Shape 304">
              <a:extLst>
                <a:ext uri="{FF2B5EF4-FFF2-40B4-BE49-F238E27FC236}">
                  <a16:creationId xmlns:a16="http://schemas.microsoft.com/office/drawing/2014/main" id="{E7322B24-C2E5-4A7F-BC5D-FA01512CFF91}"/>
                </a:ext>
              </a:extLst>
            </p:cNvPr>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0" name="Freeform: Shape 305">
              <a:extLst>
                <a:ext uri="{FF2B5EF4-FFF2-40B4-BE49-F238E27FC236}">
                  <a16:creationId xmlns:a16="http://schemas.microsoft.com/office/drawing/2014/main" id="{B62E926B-5411-4EC3-B825-92AA4A708E7E}"/>
                </a:ext>
              </a:extLst>
            </p:cNvPr>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1" name="Freeform: Shape 306">
              <a:extLst>
                <a:ext uri="{FF2B5EF4-FFF2-40B4-BE49-F238E27FC236}">
                  <a16:creationId xmlns:a16="http://schemas.microsoft.com/office/drawing/2014/main" id="{5C8422EF-FAAC-46BE-B279-E5B6D6FB20F7}"/>
                </a:ext>
              </a:extLst>
            </p:cNvPr>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2" name="Freeform: Shape 307">
              <a:extLst>
                <a:ext uri="{FF2B5EF4-FFF2-40B4-BE49-F238E27FC236}">
                  <a16:creationId xmlns:a16="http://schemas.microsoft.com/office/drawing/2014/main" id="{6517861C-3472-410C-9005-29778B9FC870}"/>
                </a:ext>
              </a:extLst>
            </p:cNvPr>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3" name="Freeform: Shape 308">
              <a:extLst>
                <a:ext uri="{FF2B5EF4-FFF2-40B4-BE49-F238E27FC236}">
                  <a16:creationId xmlns:a16="http://schemas.microsoft.com/office/drawing/2014/main" id="{400430EE-DF87-440F-B3CB-B0362561328E}"/>
                </a:ext>
              </a:extLst>
            </p:cNvPr>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4" name="Freeform: Shape 309">
              <a:extLst>
                <a:ext uri="{FF2B5EF4-FFF2-40B4-BE49-F238E27FC236}">
                  <a16:creationId xmlns:a16="http://schemas.microsoft.com/office/drawing/2014/main" id="{0AFA2082-9505-4139-8112-DC2899554948}"/>
                </a:ext>
              </a:extLst>
            </p:cNvPr>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5" name="Freeform: Shape 310">
              <a:extLst>
                <a:ext uri="{FF2B5EF4-FFF2-40B4-BE49-F238E27FC236}">
                  <a16:creationId xmlns:a16="http://schemas.microsoft.com/office/drawing/2014/main" id="{C67F20B5-6E0B-49A8-B39D-745B40572695}"/>
                </a:ext>
              </a:extLst>
            </p:cNvPr>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6" name="Freeform: Shape 311">
              <a:extLst>
                <a:ext uri="{FF2B5EF4-FFF2-40B4-BE49-F238E27FC236}">
                  <a16:creationId xmlns:a16="http://schemas.microsoft.com/office/drawing/2014/main" id="{F70BA692-BB47-4DB3-B925-54829017DD34}"/>
                </a:ext>
              </a:extLst>
            </p:cNvPr>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7" name="Freeform: Shape 312">
              <a:extLst>
                <a:ext uri="{FF2B5EF4-FFF2-40B4-BE49-F238E27FC236}">
                  <a16:creationId xmlns:a16="http://schemas.microsoft.com/office/drawing/2014/main" id="{FD3DD1D4-6D76-454A-BA78-61C22DB06FAC}"/>
                </a:ext>
              </a:extLst>
            </p:cNvPr>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8" name="Freeform: Shape 313">
              <a:extLst>
                <a:ext uri="{FF2B5EF4-FFF2-40B4-BE49-F238E27FC236}">
                  <a16:creationId xmlns:a16="http://schemas.microsoft.com/office/drawing/2014/main" id="{0461F710-5EA7-4459-B29A-53CA07E5E878}"/>
                </a:ext>
              </a:extLst>
            </p:cNvPr>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29" name="Freeform: Shape 314">
              <a:extLst>
                <a:ext uri="{FF2B5EF4-FFF2-40B4-BE49-F238E27FC236}">
                  <a16:creationId xmlns:a16="http://schemas.microsoft.com/office/drawing/2014/main" id="{F9F0C9E4-C61E-420C-B62C-C154FCC6EF12}"/>
                </a:ext>
              </a:extLst>
            </p:cNvPr>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0" name="Freeform: Shape 315">
              <a:extLst>
                <a:ext uri="{FF2B5EF4-FFF2-40B4-BE49-F238E27FC236}">
                  <a16:creationId xmlns:a16="http://schemas.microsoft.com/office/drawing/2014/main" id="{7B0A165D-9270-4648-8324-E8F773F67EC3}"/>
                </a:ext>
              </a:extLst>
            </p:cNvPr>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1" name="Freeform: Shape 316">
              <a:extLst>
                <a:ext uri="{FF2B5EF4-FFF2-40B4-BE49-F238E27FC236}">
                  <a16:creationId xmlns:a16="http://schemas.microsoft.com/office/drawing/2014/main" id="{9A1AB279-CA42-443E-AEC0-2454D6FF5EDB}"/>
                </a:ext>
              </a:extLst>
            </p:cNvPr>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2" name="Freeform: Shape 317">
              <a:extLst>
                <a:ext uri="{FF2B5EF4-FFF2-40B4-BE49-F238E27FC236}">
                  <a16:creationId xmlns:a16="http://schemas.microsoft.com/office/drawing/2014/main" id="{B4FC8C2D-BAB5-43E3-837B-90CCD2BE4677}"/>
                </a:ext>
              </a:extLst>
            </p:cNvPr>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3" name="Freeform: Shape 318">
              <a:extLst>
                <a:ext uri="{FF2B5EF4-FFF2-40B4-BE49-F238E27FC236}">
                  <a16:creationId xmlns:a16="http://schemas.microsoft.com/office/drawing/2014/main" id="{7F6FBB6E-DB1F-4500-9413-FFF0E2757FEB}"/>
                </a:ext>
              </a:extLst>
            </p:cNvPr>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4" name="Freeform: Shape 319">
              <a:extLst>
                <a:ext uri="{FF2B5EF4-FFF2-40B4-BE49-F238E27FC236}">
                  <a16:creationId xmlns:a16="http://schemas.microsoft.com/office/drawing/2014/main" id="{2C89A20C-B243-486E-82D2-ABCB04863A5D}"/>
                </a:ext>
              </a:extLst>
            </p:cNvPr>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5" name="Freeform: Shape 320">
              <a:extLst>
                <a:ext uri="{FF2B5EF4-FFF2-40B4-BE49-F238E27FC236}">
                  <a16:creationId xmlns:a16="http://schemas.microsoft.com/office/drawing/2014/main" id="{AA123D7B-CE13-4449-9FB8-8FF9AAF9BFF9}"/>
                </a:ext>
              </a:extLst>
            </p:cNvPr>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6" name="Freeform: Shape 321">
              <a:extLst>
                <a:ext uri="{FF2B5EF4-FFF2-40B4-BE49-F238E27FC236}">
                  <a16:creationId xmlns:a16="http://schemas.microsoft.com/office/drawing/2014/main" id="{69E6802A-EFB4-4F97-9E34-041D8938749C}"/>
                </a:ext>
              </a:extLst>
            </p:cNvPr>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7" name="Freeform: Shape 322">
              <a:extLst>
                <a:ext uri="{FF2B5EF4-FFF2-40B4-BE49-F238E27FC236}">
                  <a16:creationId xmlns:a16="http://schemas.microsoft.com/office/drawing/2014/main" id="{AA1783D0-F476-43F1-9543-FFA9019DD5E2}"/>
                </a:ext>
              </a:extLst>
            </p:cNvPr>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8" name="Freeform: Shape 323">
              <a:extLst>
                <a:ext uri="{FF2B5EF4-FFF2-40B4-BE49-F238E27FC236}">
                  <a16:creationId xmlns:a16="http://schemas.microsoft.com/office/drawing/2014/main" id="{C821CE4E-F147-4F70-B185-09A91F882A5A}"/>
                </a:ext>
              </a:extLst>
            </p:cNvPr>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39" name="Freeform: Shape 324">
              <a:extLst>
                <a:ext uri="{FF2B5EF4-FFF2-40B4-BE49-F238E27FC236}">
                  <a16:creationId xmlns:a16="http://schemas.microsoft.com/office/drawing/2014/main" id="{8250A5CE-3928-4B5F-85E8-78CB5D3ED5DA}"/>
                </a:ext>
              </a:extLst>
            </p:cNvPr>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0" name="Freeform: Shape 325">
              <a:extLst>
                <a:ext uri="{FF2B5EF4-FFF2-40B4-BE49-F238E27FC236}">
                  <a16:creationId xmlns:a16="http://schemas.microsoft.com/office/drawing/2014/main" id="{8CBA6E73-4ED3-4345-8133-3F584B9106AE}"/>
                </a:ext>
              </a:extLst>
            </p:cNvPr>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1" name="Freeform: Shape 326">
              <a:extLst>
                <a:ext uri="{FF2B5EF4-FFF2-40B4-BE49-F238E27FC236}">
                  <a16:creationId xmlns:a16="http://schemas.microsoft.com/office/drawing/2014/main" id="{841757E2-5731-4B82-A8D7-B921CFA7C5B3}"/>
                </a:ext>
              </a:extLst>
            </p:cNvPr>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2" name="Freeform: Shape 327">
              <a:extLst>
                <a:ext uri="{FF2B5EF4-FFF2-40B4-BE49-F238E27FC236}">
                  <a16:creationId xmlns:a16="http://schemas.microsoft.com/office/drawing/2014/main" id="{94A34BCE-E6EA-4D4E-A27A-B7E3CA1903CF}"/>
                </a:ext>
              </a:extLst>
            </p:cNvPr>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3" name="Freeform: Shape 328">
              <a:extLst>
                <a:ext uri="{FF2B5EF4-FFF2-40B4-BE49-F238E27FC236}">
                  <a16:creationId xmlns:a16="http://schemas.microsoft.com/office/drawing/2014/main" id="{AD57E63D-895E-47BF-830A-F54398BFB87C}"/>
                </a:ext>
              </a:extLst>
            </p:cNvPr>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4" name="Freeform: Shape 329">
              <a:extLst>
                <a:ext uri="{FF2B5EF4-FFF2-40B4-BE49-F238E27FC236}">
                  <a16:creationId xmlns:a16="http://schemas.microsoft.com/office/drawing/2014/main" id="{55DEF965-BE76-4D75-9845-9A2F435733A7}"/>
                </a:ext>
              </a:extLst>
            </p:cNvPr>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5" name="Freeform: Shape 330">
              <a:extLst>
                <a:ext uri="{FF2B5EF4-FFF2-40B4-BE49-F238E27FC236}">
                  <a16:creationId xmlns:a16="http://schemas.microsoft.com/office/drawing/2014/main" id="{7B149D8A-3096-4DA4-A4F2-CFD73DB91760}"/>
                </a:ext>
              </a:extLst>
            </p:cNvPr>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6" name="Freeform: Shape 331">
              <a:extLst>
                <a:ext uri="{FF2B5EF4-FFF2-40B4-BE49-F238E27FC236}">
                  <a16:creationId xmlns:a16="http://schemas.microsoft.com/office/drawing/2014/main" id="{7485B9A5-FA37-4D6D-B869-D82968659437}"/>
                </a:ext>
              </a:extLst>
            </p:cNvPr>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7" name="Freeform: Shape 332">
              <a:extLst>
                <a:ext uri="{FF2B5EF4-FFF2-40B4-BE49-F238E27FC236}">
                  <a16:creationId xmlns:a16="http://schemas.microsoft.com/office/drawing/2014/main" id="{D5973B3A-B5D0-4E0A-B191-15AFA6A7040F}"/>
                </a:ext>
              </a:extLst>
            </p:cNvPr>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8" name="Freeform: Shape 333">
              <a:extLst>
                <a:ext uri="{FF2B5EF4-FFF2-40B4-BE49-F238E27FC236}">
                  <a16:creationId xmlns:a16="http://schemas.microsoft.com/office/drawing/2014/main" id="{0E539FD7-F14B-47F7-89F5-74AE0BA8948A}"/>
                </a:ext>
              </a:extLst>
            </p:cNvPr>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49" name="Freeform: Shape 334">
              <a:extLst>
                <a:ext uri="{FF2B5EF4-FFF2-40B4-BE49-F238E27FC236}">
                  <a16:creationId xmlns:a16="http://schemas.microsoft.com/office/drawing/2014/main" id="{7431F5E2-9F15-48B3-9004-D93C61CE26E3}"/>
                </a:ext>
              </a:extLst>
            </p:cNvPr>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0" name="Freeform: Shape 335">
              <a:extLst>
                <a:ext uri="{FF2B5EF4-FFF2-40B4-BE49-F238E27FC236}">
                  <a16:creationId xmlns:a16="http://schemas.microsoft.com/office/drawing/2014/main" id="{46BF4B33-D0DA-4588-ADDC-A127C7C988BD}"/>
                </a:ext>
              </a:extLst>
            </p:cNvPr>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1" name="Freeform: Shape 336">
              <a:extLst>
                <a:ext uri="{FF2B5EF4-FFF2-40B4-BE49-F238E27FC236}">
                  <a16:creationId xmlns:a16="http://schemas.microsoft.com/office/drawing/2014/main" id="{99A7B7F9-04B2-4FCC-87F3-2723385D2B43}"/>
                </a:ext>
              </a:extLst>
            </p:cNvPr>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2" name="Freeform: Shape 337">
              <a:extLst>
                <a:ext uri="{FF2B5EF4-FFF2-40B4-BE49-F238E27FC236}">
                  <a16:creationId xmlns:a16="http://schemas.microsoft.com/office/drawing/2014/main" id="{1B6D461D-2972-4CF3-B29E-B9AC897AA5B2}"/>
                </a:ext>
              </a:extLst>
            </p:cNvPr>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3" name="Freeform: Shape 338">
              <a:extLst>
                <a:ext uri="{FF2B5EF4-FFF2-40B4-BE49-F238E27FC236}">
                  <a16:creationId xmlns:a16="http://schemas.microsoft.com/office/drawing/2014/main" id="{89A4D317-AEF6-4317-B533-106C110673DD}"/>
                </a:ext>
              </a:extLst>
            </p:cNvPr>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4" name="Freeform: Shape 339">
              <a:extLst>
                <a:ext uri="{FF2B5EF4-FFF2-40B4-BE49-F238E27FC236}">
                  <a16:creationId xmlns:a16="http://schemas.microsoft.com/office/drawing/2014/main" id="{E4EFA43B-F927-45AB-AFA1-564A9ACB77C3}"/>
                </a:ext>
              </a:extLst>
            </p:cNvPr>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5" name="Freeform: Shape 340">
              <a:extLst>
                <a:ext uri="{FF2B5EF4-FFF2-40B4-BE49-F238E27FC236}">
                  <a16:creationId xmlns:a16="http://schemas.microsoft.com/office/drawing/2014/main" id="{2779926D-2FF9-4975-AB22-3F8C1EA6C9EB}"/>
                </a:ext>
              </a:extLst>
            </p:cNvPr>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6" name="Freeform: Shape 341">
              <a:extLst>
                <a:ext uri="{FF2B5EF4-FFF2-40B4-BE49-F238E27FC236}">
                  <a16:creationId xmlns:a16="http://schemas.microsoft.com/office/drawing/2014/main" id="{33905928-04A1-4B35-84D2-903004D45DC1}"/>
                </a:ext>
              </a:extLst>
            </p:cNvPr>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7" name="Freeform: Shape 342">
              <a:extLst>
                <a:ext uri="{FF2B5EF4-FFF2-40B4-BE49-F238E27FC236}">
                  <a16:creationId xmlns:a16="http://schemas.microsoft.com/office/drawing/2014/main" id="{147C629B-9EC9-4273-B5EE-0AA5AF5584A9}"/>
                </a:ext>
              </a:extLst>
            </p:cNvPr>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8" name="Freeform: Shape 343">
              <a:extLst>
                <a:ext uri="{FF2B5EF4-FFF2-40B4-BE49-F238E27FC236}">
                  <a16:creationId xmlns:a16="http://schemas.microsoft.com/office/drawing/2014/main" id="{3CE464E0-812E-4636-89A5-6C030BAC79F3}"/>
                </a:ext>
              </a:extLst>
            </p:cNvPr>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59" name="Freeform: Shape 344">
              <a:extLst>
                <a:ext uri="{FF2B5EF4-FFF2-40B4-BE49-F238E27FC236}">
                  <a16:creationId xmlns:a16="http://schemas.microsoft.com/office/drawing/2014/main" id="{AD1FCF26-6DAD-4E97-B125-F9A672CBE27A}"/>
                </a:ext>
              </a:extLst>
            </p:cNvPr>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0" name="Freeform: Shape 345">
              <a:extLst>
                <a:ext uri="{FF2B5EF4-FFF2-40B4-BE49-F238E27FC236}">
                  <a16:creationId xmlns:a16="http://schemas.microsoft.com/office/drawing/2014/main" id="{5EB1E0A6-8D29-4112-BF5D-0326FE8D7326}"/>
                </a:ext>
              </a:extLst>
            </p:cNvPr>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1" name="Freeform: Shape 346">
              <a:extLst>
                <a:ext uri="{FF2B5EF4-FFF2-40B4-BE49-F238E27FC236}">
                  <a16:creationId xmlns:a16="http://schemas.microsoft.com/office/drawing/2014/main" id="{B2F20B1D-131F-4A39-83F3-BF4BE2087515}"/>
                </a:ext>
              </a:extLst>
            </p:cNvPr>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2" name="Freeform: Shape 347">
              <a:extLst>
                <a:ext uri="{FF2B5EF4-FFF2-40B4-BE49-F238E27FC236}">
                  <a16:creationId xmlns:a16="http://schemas.microsoft.com/office/drawing/2014/main" id="{1E5A850D-37D0-4144-9F0E-C76615045539}"/>
                </a:ext>
              </a:extLst>
            </p:cNvPr>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3" name="Freeform: Shape 348">
              <a:extLst>
                <a:ext uri="{FF2B5EF4-FFF2-40B4-BE49-F238E27FC236}">
                  <a16:creationId xmlns:a16="http://schemas.microsoft.com/office/drawing/2014/main" id="{76F8BDCE-C8C4-4B94-B792-4791CECD75BA}"/>
                </a:ext>
              </a:extLst>
            </p:cNvPr>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4" name="Freeform: Shape 349">
              <a:extLst>
                <a:ext uri="{FF2B5EF4-FFF2-40B4-BE49-F238E27FC236}">
                  <a16:creationId xmlns:a16="http://schemas.microsoft.com/office/drawing/2014/main" id="{F2D64FD6-E16E-4793-9B1C-547980802F3D}"/>
                </a:ext>
              </a:extLst>
            </p:cNvPr>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5" name="Freeform: Shape 350">
              <a:extLst>
                <a:ext uri="{FF2B5EF4-FFF2-40B4-BE49-F238E27FC236}">
                  <a16:creationId xmlns:a16="http://schemas.microsoft.com/office/drawing/2014/main" id="{D957E51F-57CA-471E-B35D-C486CF0DF990}"/>
                </a:ext>
              </a:extLst>
            </p:cNvPr>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6" name="Freeform: Shape 351">
              <a:extLst>
                <a:ext uri="{FF2B5EF4-FFF2-40B4-BE49-F238E27FC236}">
                  <a16:creationId xmlns:a16="http://schemas.microsoft.com/office/drawing/2014/main" id="{C6E4A49B-7FEC-4DA1-96DA-CD8DA0E00D23}"/>
                </a:ext>
              </a:extLst>
            </p:cNvPr>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7" name="Freeform: Shape 352">
              <a:extLst>
                <a:ext uri="{FF2B5EF4-FFF2-40B4-BE49-F238E27FC236}">
                  <a16:creationId xmlns:a16="http://schemas.microsoft.com/office/drawing/2014/main" id="{A0B52F0D-EFF2-4635-8F12-702A1F94A542}"/>
                </a:ext>
              </a:extLst>
            </p:cNvPr>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8" name="Freeform: Shape 353">
              <a:extLst>
                <a:ext uri="{FF2B5EF4-FFF2-40B4-BE49-F238E27FC236}">
                  <a16:creationId xmlns:a16="http://schemas.microsoft.com/office/drawing/2014/main" id="{1B9DB4B0-CA7A-465D-AEEF-CF84447AB64F}"/>
                </a:ext>
              </a:extLst>
            </p:cNvPr>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69" name="Freeform: Shape 354">
              <a:extLst>
                <a:ext uri="{FF2B5EF4-FFF2-40B4-BE49-F238E27FC236}">
                  <a16:creationId xmlns:a16="http://schemas.microsoft.com/office/drawing/2014/main" id="{86D1262A-F1DA-450F-90C5-357078B7D68B}"/>
                </a:ext>
              </a:extLst>
            </p:cNvPr>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0" name="Freeform: Shape 355">
              <a:extLst>
                <a:ext uri="{FF2B5EF4-FFF2-40B4-BE49-F238E27FC236}">
                  <a16:creationId xmlns:a16="http://schemas.microsoft.com/office/drawing/2014/main" id="{2CEA3476-D6B9-4BB1-A589-988AC8B435F1}"/>
                </a:ext>
              </a:extLst>
            </p:cNvPr>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1" name="Freeform: Shape 356">
              <a:extLst>
                <a:ext uri="{FF2B5EF4-FFF2-40B4-BE49-F238E27FC236}">
                  <a16:creationId xmlns:a16="http://schemas.microsoft.com/office/drawing/2014/main" id="{9248ACC0-741B-4158-9C75-13E0A71742DA}"/>
                </a:ext>
              </a:extLst>
            </p:cNvPr>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2" name="Freeform: Shape 357">
              <a:extLst>
                <a:ext uri="{FF2B5EF4-FFF2-40B4-BE49-F238E27FC236}">
                  <a16:creationId xmlns:a16="http://schemas.microsoft.com/office/drawing/2014/main" id="{BDA4B180-DA8F-415E-B47A-74B0033F41F5}"/>
                </a:ext>
              </a:extLst>
            </p:cNvPr>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3" name="Freeform: Shape 358">
              <a:extLst>
                <a:ext uri="{FF2B5EF4-FFF2-40B4-BE49-F238E27FC236}">
                  <a16:creationId xmlns:a16="http://schemas.microsoft.com/office/drawing/2014/main" id="{0FEA0D65-3CA7-444E-9ED4-47FD21885057}"/>
                </a:ext>
              </a:extLst>
            </p:cNvPr>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4" name="Freeform: Shape 359">
              <a:extLst>
                <a:ext uri="{FF2B5EF4-FFF2-40B4-BE49-F238E27FC236}">
                  <a16:creationId xmlns:a16="http://schemas.microsoft.com/office/drawing/2014/main" id="{239F74BB-59E2-4C77-9C62-8F01E1AECD5E}"/>
                </a:ext>
              </a:extLst>
            </p:cNvPr>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5" name="Freeform: Shape 360">
              <a:extLst>
                <a:ext uri="{FF2B5EF4-FFF2-40B4-BE49-F238E27FC236}">
                  <a16:creationId xmlns:a16="http://schemas.microsoft.com/office/drawing/2014/main" id="{1C78B1A2-566A-4694-8E10-8395AFF612AB}"/>
                </a:ext>
              </a:extLst>
            </p:cNvPr>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6" name="Freeform: Shape 361">
              <a:extLst>
                <a:ext uri="{FF2B5EF4-FFF2-40B4-BE49-F238E27FC236}">
                  <a16:creationId xmlns:a16="http://schemas.microsoft.com/office/drawing/2014/main" id="{ED06E757-1E72-4FBB-B3A4-6A6BB7D60DC5}"/>
                </a:ext>
              </a:extLst>
            </p:cNvPr>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7" name="Freeform: Shape 362">
              <a:extLst>
                <a:ext uri="{FF2B5EF4-FFF2-40B4-BE49-F238E27FC236}">
                  <a16:creationId xmlns:a16="http://schemas.microsoft.com/office/drawing/2014/main" id="{8E798661-1554-4F9D-AA36-01ECB288DBC9}"/>
                </a:ext>
              </a:extLst>
            </p:cNvPr>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8" name="Freeform: Shape 363">
              <a:extLst>
                <a:ext uri="{FF2B5EF4-FFF2-40B4-BE49-F238E27FC236}">
                  <a16:creationId xmlns:a16="http://schemas.microsoft.com/office/drawing/2014/main" id="{B894C487-E776-4EF9-A9AF-09AC992EE893}"/>
                </a:ext>
              </a:extLst>
            </p:cNvPr>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79" name="Freeform: Shape 364">
              <a:extLst>
                <a:ext uri="{FF2B5EF4-FFF2-40B4-BE49-F238E27FC236}">
                  <a16:creationId xmlns:a16="http://schemas.microsoft.com/office/drawing/2014/main" id="{A4567B62-B414-43C5-941C-DCE1DDB39B49}"/>
                </a:ext>
              </a:extLst>
            </p:cNvPr>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0" name="Freeform: Shape 365">
              <a:extLst>
                <a:ext uri="{FF2B5EF4-FFF2-40B4-BE49-F238E27FC236}">
                  <a16:creationId xmlns:a16="http://schemas.microsoft.com/office/drawing/2014/main" id="{A7025254-6657-4491-9A7F-2D69B2F6F409}"/>
                </a:ext>
              </a:extLst>
            </p:cNvPr>
            <p:cNvSpPr>
              <a:spLocks/>
            </p:cNvSpPr>
            <p:nvPr/>
          </p:nvSpPr>
          <p:spPr bwMode="auto">
            <a:xfrm>
              <a:off x="6991714"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1" name="Freeform: Shape 366">
              <a:extLst>
                <a:ext uri="{FF2B5EF4-FFF2-40B4-BE49-F238E27FC236}">
                  <a16:creationId xmlns:a16="http://schemas.microsoft.com/office/drawing/2014/main" id="{90F1A3C5-F167-4BE1-A2FF-3AD5A5C838A5}"/>
                </a:ext>
              </a:extLst>
            </p:cNvPr>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2" name="Freeform: Shape 367">
              <a:extLst>
                <a:ext uri="{FF2B5EF4-FFF2-40B4-BE49-F238E27FC236}">
                  <a16:creationId xmlns:a16="http://schemas.microsoft.com/office/drawing/2014/main" id="{81991406-6D63-420E-B800-B70F9826F462}"/>
                </a:ext>
              </a:extLst>
            </p:cNvPr>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3" name="Freeform: Shape 368">
              <a:extLst>
                <a:ext uri="{FF2B5EF4-FFF2-40B4-BE49-F238E27FC236}">
                  <a16:creationId xmlns:a16="http://schemas.microsoft.com/office/drawing/2014/main" id="{3B4FC13C-8C65-4348-A4A4-B3F3876ED18B}"/>
                </a:ext>
              </a:extLst>
            </p:cNvPr>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4" name="Freeform: Shape 369">
              <a:extLst>
                <a:ext uri="{FF2B5EF4-FFF2-40B4-BE49-F238E27FC236}">
                  <a16:creationId xmlns:a16="http://schemas.microsoft.com/office/drawing/2014/main" id="{AFB93073-E270-4594-BDBE-9F9FC1847D43}"/>
                </a:ext>
              </a:extLst>
            </p:cNvPr>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5" name="Freeform: Shape 370">
              <a:extLst>
                <a:ext uri="{FF2B5EF4-FFF2-40B4-BE49-F238E27FC236}">
                  <a16:creationId xmlns:a16="http://schemas.microsoft.com/office/drawing/2014/main" id="{E518AEE2-6126-4533-9F08-80F9C7E94386}"/>
                </a:ext>
              </a:extLst>
            </p:cNvPr>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6" name="Freeform: Shape 371">
              <a:extLst>
                <a:ext uri="{FF2B5EF4-FFF2-40B4-BE49-F238E27FC236}">
                  <a16:creationId xmlns:a16="http://schemas.microsoft.com/office/drawing/2014/main" id="{3C63BC50-9D62-49AF-94CE-525423C6E12F}"/>
                </a:ext>
              </a:extLst>
            </p:cNvPr>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7" name="Freeform: Shape 372">
              <a:extLst>
                <a:ext uri="{FF2B5EF4-FFF2-40B4-BE49-F238E27FC236}">
                  <a16:creationId xmlns:a16="http://schemas.microsoft.com/office/drawing/2014/main" id="{5541EC38-E393-4DE8-8995-EAE6B2B3C8FE}"/>
                </a:ext>
              </a:extLst>
            </p:cNvPr>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8" name="Freeform: Shape 373">
              <a:extLst>
                <a:ext uri="{FF2B5EF4-FFF2-40B4-BE49-F238E27FC236}">
                  <a16:creationId xmlns:a16="http://schemas.microsoft.com/office/drawing/2014/main" id="{721C0B13-4DC0-455A-9082-26773F016396}"/>
                </a:ext>
              </a:extLst>
            </p:cNvPr>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89" name="Freeform: Shape 374">
              <a:extLst>
                <a:ext uri="{FF2B5EF4-FFF2-40B4-BE49-F238E27FC236}">
                  <a16:creationId xmlns:a16="http://schemas.microsoft.com/office/drawing/2014/main" id="{6DF28AD4-315D-48C1-A7F9-CE587E9CA0D8}"/>
                </a:ext>
              </a:extLst>
            </p:cNvPr>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0" name="Freeform: Shape 375">
              <a:extLst>
                <a:ext uri="{FF2B5EF4-FFF2-40B4-BE49-F238E27FC236}">
                  <a16:creationId xmlns:a16="http://schemas.microsoft.com/office/drawing/2014/main" id="{C89FD51B-B6B5-4A5F-8D5C-BE9AC150CE40}"/>
                </a:ext>
              </a:extLst>
            </p:cNvPr>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1" name="Freeform: Shape 376">
              <a:extLst>
                <a:ext uri="{FF2B5EF4-FFF2-40B4-BE49-F238E27FC236}">
                  <a16:creationId xmlns:a16="http://schemas.microsoft.com/office/drawing/2014/main" id="{E4BC2224-B74F-4087-81A7-9385410444F9}"/>
                </a:ext>
              </a:extLst>
            </p:cNvPr>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2" name="Freeform: Shape 377">
              <a:extLst>
                <a:ext uri="{FF2B5EF4-FFF2-40B4-BE49-F238E27FC236}">
                  <a16:creationId xmlns:a16="http://schemas.microsoft.com/office/drawing/2014/main" id="{EDFD9C61-5495-4431-8D6E-E4A405FB254E}"/>
                </a:ext>
              </a:extLst>
            </p:cNvPr>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3" name="Freeform: Shape 378">
              <a:extLst>
                <a:ext uri="{FF2B5EF4-FFF2-40B4-BE49-F238E27FC236}">
                  <a16:creationId xmlns:a16="http://schemas.microsoft.com/office/drawing/2014/main" id="{9E436AB9-61CD-49CD-8A77-2640E6507337}"/>
                </a:ext>
              </a:extLst>
            </p:cNvPr>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4" name="Freeform: Shape 379">
              <a:extLst>
                <a:ext uri="{FF2B5EF4-FFF2-40B4-BE49-F238E27FC236}">
                  <a16:creationId xmlns:a16="http://schemas.microsoft.com/office/drawing/2014/main" id="{26DA7A38-B3E2-4FD8-9DDD-780FF37CE135}"/>
                </a:ext>
              </a:extLst>
            </p:cNvPr>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5" name="Freeform: Shape 380">
              <a:extLst>
                <a:ext uri="{FF2B5EF4-FFF2-40B4-BE49-F238E27FC236}">
                  <a16:creationId xmlns:a16="http://schemas.microsoft.com/office/drawing/2014/main" id="{7AAAD886-AC93-4327-8B3C-2D462F3DFBCB}"/>
                </a:ext>
              </a:extLst>
            </p:cNvPr>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6" name="Freeform: Shape 381">
              <a:extLst>
                <a:ext uri="{FF2B5EF4-FFF2-40B4-BE49-F238E27FC236}">
                  <a16:creationId xmlns:a16="http://schemas.microsoft.com/office/drawing/2014/main" id="{72CCE75B-F4BD-41CF-9F65-1E37157B9D24}"/>
                </a:ext>
              </a:extLst>
            </p:cNvPr>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7" name="Freeform: Shape 382">
              <a:extLst>
                <a:ext uri="{FF2B5EF4-FFF2-40B4-BE49-F238E27FC236}">
                  <a16:creationId xmlns:a16="http://schemas.microsoft.com/office/drawing/2014/main" id="{729CFF85-1D2A-48A0-A70D-170E65121519}"/>
                </a:ext>
              </a:extLst>
            </p:cNvPr>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8" name="Freeform: Shape 383">
              <a:extLst>
                <a:ext uri="{FF2B5EF4-FFF2-40B4-BE49-F238E27FC236}">
                  <a16:creationId xmlns:a16="http://schemas.microsoft.com/office/drawing/2014/main" id="{B60C390D-9F92-4D17-B95A-5E0D4BC96DFD}"/>
                </a:ext>
              </a:extLst>
            </p:cNvPr>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399" name="Freeform: Shape 384">
              <a:extLst>
                <a:ext uri="{FF2B5EF4-FFF2-40B4-BE49-F238E27FC236}">
                  <a16:creationId xmlns:a16="http://schemas.microsoft.com/office/drawing/2014/main" id="{634A9CD2-4235-477D-9C48-5E67FBA64405}"/>
                </a:ext>
              </a:extLst>
            </p:cNvPr>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0" name="Freeform: Shape 385">
              <a:extLst>
                <a:ext uri="{FF2B5EF4-FFF2-40B4-BE49-F238E27FC236}">
                  <a16:creationId xmlns:a16="http://schemas.microsoft.com/office/drawing/2014/main" id="{351301BE-982E-453F-9D2F-4FBABA3F4C91}"/>
                </a:ext>
              </a:extLst>
            </p:cNvPr>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1" name="Freeform: Shape 386">
              <a:extLst>
                <a:ext uri="{FF2B5EF4-FFF2-40B4-BE49-F238E27FC236}">
                  <a16:creationId xmlns:a16="http://schemas.microsoft.com/office/drawing/2014/main" id="{7B0FC90D-BE72-4CE1-835E-5968EAD0ED7D}"/>
                </a:ext>
              </a:extLst>
            </p:cNvPr>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2" name="Freeform: Shape 387">
              <a:extLst>
                <a:ext uri="{FF2B5EF4-FFF2-40B4-BE49-F238E27FC236}">
                  <a16:creationId xmlns:a16="http://schemas.microsoft.com/office/drawing/2014/main" id="{97E407BF-AB02-4B3D-9071-DF083CBF9DFF}"/>
                </a:ext>
              </a:extLst>
            </p:cNvPr>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3" name="Freeform: Shape 388">
              <a:extLst>
                <a:ext uri="{FF2B5EF4-FFF2-40B4-BE49-F238E27FC236}">
                  <a16:creationId xmlns:a16="http://schemas.microsoft.com/office/drawing/2014/main" id="{DA42365E-59AC-4763-8A86-055331559751}"/>
                </a:ext>
              </a:extLst>
            </p:cNvPr>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4" name="Freeform: Shape 389">
              <a:extLst>
                <a:ext uri="{FF2B5EF4-FFF2-40B4-BE49-F238E27FC236}">
                  <a16:creationId xmlns:a16="http://schemas.microsoft.com/office/drawing/2014/main" id="{E626BF3A-FBDD-4408-B113-31E3CE442A98}"/>
                </a:ext>
              </a:extLst>
            </p:cNvPr>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5" name="Freeform: Shape 390">
              <a:extLst>
                <a:ext uri="{FF2B5EF4-FFF2-40B4-BE49-F238E27FC236}">
                  <a16:creationId xmlns:a16="http://schemas.microsoft.com/office/drawing/2014/main" id="{EC50777C-4F2E-4344-B035-D136304805D8}"/>
                </a:ext>
              </a:extLst>
            </p:cNvPr>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6" name="Freeform: Shape 391">
              <a:extLst>
                <a:ext uri="{FF2B5EF4-FFF2-40B4-BE49-F238E27FC236}">
                  <a16:creationId xmlns:a16="http://schemas.microsoft.com/office/drawing/2014/main" id="{EC30AF07-DA10-4E38-8BF8-6686BBB2287A}"/>
                </a:ext>
              </a:extLst>
            </p:cNvPr>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7" name="Freeform: Shape 392">
              <a:extLst>
                <a:ext uri="{FF2B5EF4-FFF2-40B4-BE49-F238E27FC236}">
                  <a16:creationId xmlns:a16="http://schemas.microsoft.com/office/drawing/2014/main" id="{F8F4B9BA-9998-4418-9628-738A377B62C8}"/>
                </a:ext>
              </a:extLst>
            </p:cNvPr>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8" name="Freeform: Shape 393">
              <a:extLst>
                <a:ext uri="{FF2B5EF4-FFF2-40B4-BE49-F238E27FC236}">
                  <a16:creationId xmlns:a16="http://schemas.microsoft.com/office/drawing/2014/main" id="{C3EB3CD5-3DC1-47EF-8753-92540006F462}"/>
                </a:ext>
              </a:extLst>
            </p:cNvPr>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09" name="Freeform: Shape 394">
              <a:extLst>
                <a:ext uri="{FF2B5EF4-FFF2-40B4-BE49-F238E27FC236}">
                  <a16:creationId xmlns:a16="http://schemas.microsoft.com/office/drawing/2014/main" id="{01600477-0218-41A0-8C73-9C2AEA8D3AB0}"/>
                </a:ext>
              </a:extLst>
            </p:cNvPr>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0" name="Freeform: Shape 395">
              <a:extLst>
                <a:ext uri="{FF2B5EF4-FFF2-40B4-BE49-F238E27FC236}">
                  <a16:creationId xmlns:a16="http://schemas.microsoft.com/office/drawing/2014/main" id="{6D38B864-6D4D-486D-8E06-439C3ABD1316}"/>
                </a:ext>
              </a:extLst>
            </p:cNvPr>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1" name="Freeform: Shape 396">
              <a:extLst>
                <a:ext uri="{FF2B5EF4-FFF2-40B4-BE49-F238E27FC236}">
                  <a16:creationId xmlns:a16="http://schemas.microsoft.com/office/drawing/2014/main" id="{1AACBC45-1FE7-4413-A1F1-E0104C294A98}"/>
                </a:ext>
              </a:extLst>
            </p:cNvPr>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2" name="Freeform: Shape 397">
              <a:extLst>
                <a:ext uri="{FF2B5EF4-FFF2-40B4-BE49-F238E27FC236}">
                  <a16:creationId xmlns:a16="http://schemas.microsoft.com/office/drawing/2014/main" id="{B7BEF2B3-BFA8-4B63-9ABF-BA9039F3CD39}"/>
                </a:ext>
              </a:extLst>
            </p:cNvPr>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3" name="Freeform: Shape 398">
              <a:extLst>
                <a:ext uri="{FF2B5EF4-FFF2-40B4-BE49-F238E27FC236}">
                  <a16:creationId xmlns:a16="http://schemas.microsoft.com/office/drawing/2014/main" id="{48E8A3BC-8943-49BE-9852-B7F55DDECC25}"/>
                </a:ext>
              </a:extLst>
            </p:cNvPr>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4" name="Freeform: Shape 399">
              <a:extLst>
                <a:ext uri="{FF2B5EF4-FFF2-40B4-BE49-F238E27FC236}">
                  <a16:creationId xmlns:a16="http://schemas.microsoft.com/office/drawing/2014/main" id="{9DE28169-F400-469A-B242-2EA1262B3369}"/>
                </a:ext>
              </a:extLst>
            </p:cNvPr>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5" name="Freeform: Shape 400">
              <a:extLst>
                <a:ext uri="{FF2B5EF4-FFF2-40B4-BE49-F238E27FC236}">
                  <a16:creationId xmlns:a16="http://schemas.microsoft.com/office/drawing/2014/main" id="{E5BEB003-CBCF-4470-B3CA-CA5C8CCB3018}"/>
                </a:ext>
              </a:extLst>
            </p:cNvPr>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6" name="Freeform: Shape 401">
              <a:extLst>
                <a:ext uri="{FF2B5EF4-FFF2-40B4-BE49-F238E27FC236}">
                  <a16:creationId xmlns:a16="http://schemas.microsoft.com/office/drawing/2014/main" id="{DFB8D103-A18A-4104-8CAF-B6195ED2951E}"/>
                </a:ext>
              </a:extLst>
            </p:cNvPr>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7" name="Freeform: Shape 402">
              <a:extLst>
                <a:ext uri="{FF2B5EF4-FFF2-40B4-BE49-F238E27FC236}">
                  <a16:creationId xmlns:a16="http://schemas.microsoft.com/office/drawing/2014/main" id="{6AAD60BA-985F-4F02-8B38-19F7A601A68B}"/>
                </a:ext>
              </a:extLst>
            </p:cNvPr>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8" name="Freeform: Shape 403">
              <a:extLst>
                <a:ext uri="{FF2B5EF4-FFF2-40B4-BE49-F238E27FC236}">
                  <a16:creationId xmlns:a16="http://schemas.microsoft.com/office/drawing/2014/main" id="{50DE4CB1-0376-4AA6-BB15-9D0E6F526F17}"/>
                </a:ext>
              </a:extLst>
            </p:cNvPr>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19" name="Freeform: Shape 404">
              <a:extLst>
                <a:ext uri="{FF2B5EF4-FFF2-40B4-BE49-F238E27FC236}">
                  <a16:creationId xmlns:a16="http://schemas.microsoft.com/office/drawing/2014/main" id="{71BD5B34-5494-4270-989E-C48B972F3FEA}"/>
                </a:ext>
              </a:extLst>
            </p:cNvPr>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0" name="Freeform: Shape 405">
              <a:extLst>
                <a:ext uri="{FF2B5EF4-FFF2-40B4-BE49-F238E27FC236}">
                  <a16:creationId xmlns:a16="http://schemas.microsoft.com/office/drawing/2014/main" id="{D1457C97-2FF1-4397-9AFF-7A8C4A633D5B}"/>
                </a:ext>
              </a:extLst>
            </p:cNvPr>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1" name="Freeform: Shape 406">
              <a:extLst>
                <a:ext uri="{FF2B5EF4-FFF2-40B4-BE49-F238E27FC236}">
                  <a16:creationId xmlns:a16="http://schemas.microsoft.com/office/drawing/2014/main" id="{34794ED3-34CB-469E-B686-C5FBAF60DB70}"/>
                </a:ext>
              </a:extLst>
            </p:cNvPr>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2" name="Freeform: Shape 407">
              <a:extLst>
                <a:ext uri="{FF2B5EF4-FFF2-40B4-BE49-F238E27FC236}">
                  <a16:creationId xmlns:a16="http://schemas.microsoft.com/office/drawing/2014/main" id="{85650886-CA25-4B82-BE43-4C8C47127046}"/>
                </a:ext>
              </a:extLst>
            </p:cNvPr>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3" name="Freeform: Shape 408">
              <a:extLst>
                <a:ext uri="{FF2B5EF4-FFF2-40B4-BE49-F238E27FC236}">
                  <a16:creationId xmlns:a16="http://schemas.microsoft.com/office/drawing/2014/main" id="{7343AFF6-A782-486F-A2B2-BAB3932A3650}"/>
                </a:ext>
              </a:extLst>
            </p:cNvPr>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4" name="Freeform: Shape 409">
              <a:extLst>
                <a:ext uri="{FF2B5EF4-FFF2-40B4-BE49-F238E27FC236}">
                  <a16:creationId xmlns:a16="http://schemas.microsoft.com/office/drawing/2014/main" id="{3590B709-A839-4F87-9D35-45E302653600}"/>
                </a:ext>
              </a:extLst>
            </p:cNvPr>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5" name="Freeform: Shape 410">
              <a:extLst>
                <a:ext uri="{FF2B5EF4-FFF2-40B4-BE49-F238E27FC236}">
                  <a16:creationId xmlns:a16="http://schemas.microsoft.com/office/drawing/2014/main" id="{628BBCEC-F879-4475-8076-E82762758A53}"/>
                </a:ext>
              </a:extLst>
            </p:cNvPr>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6" name="Freeform: Shape 411">
              <a:extLst>
                <a:ext uri="{FF2B5EF4-FFF2-40B4-BE49-F238E27FC236}">
                  <a16:creationId xmlns:a16="http://schemas.microsoft.com/office/drawing/2014/main" id="{6E1BE50C-F212-4E25-B51E-45FC8F0116DB}"/>
                </a:ext>
              </a:extLst>
            </p:cNvPr>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7" name="Freeform: Shape 412">
              <a:extLst>
                <a:ext uri="{FF2B5EF4-FFF2-40B4-BE49-F238E27FC236}">
                  <a16:creationId xmlns:a16="http://schemas.microsoft.com/office/drawing/2014/main" id="{10F9779F-D194-49D5-8AD4-7DF316B829E2}"/>
                </a:ext>
              </a:extLst>
            </p:cNvPr>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8" name="Freeform: Shape 413">
              <a:extLst>
                <a:ext uri="{FF2B5EF4-FFF2-40B4-BE49-F238E27FC236}">
                  <a16:creationId xmlns:a16="http://schemas.microsoft.com/office/drawing/2014/main" id="{25B8E25F-FD01-46A3-B9CA-6B7FB5638D51}"/>
                </a:ext>
              </a:extLst>
            </p:cNvPr>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29" name="Freeform: Shape 414">
              <a:extLst>
                <a:ext uri="{FF2B5EF4-FFF2-40B4-BE49-F238E27FC236}">
                  <a16:creationId xmlns:a16="http://schemas.microsoft.com/office/drawing/2014/main" id="{FDBB6987-9370-4F13-B5CF-E71757DC6FB1}"/>
                </a:ext>
              </a:extLst>
            </p:cNvPr>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0" name="Freeform: Shape 415">
              <a:extLst>
                <a:ext uri="{FF2B5EF4-FFF2-40B4-BE49-F238E27FC236}">
                  <a16:creationId xmlns:a16="http://schemas.microsoft.com/office/drawing/2014/main" id="{7939FE7E-0318-4293-8789-730E370F20DE}"/>
                </a:ext>
              </a:extLst>
            </p:cNvPr>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1" name="Freeform: Shape 416">
              <a:extLst>
                <a:ext uri="{FF2B5EF4-FFF2-40B4-BE49-F238E27FC236}">
                  <a16:creationId xmlns:a16="http://schemas.microsoft.com/office/drawing/2014/main" id="{D6751951-6180-4D64-8871-E0F27EFD9533}"/>
                </a:ext>
              </a:extLst>
            </p:cNvPr>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2" name="Freeform: Shape 417">
              <a:extLst>
                <a:ext uri="{FF2B5EF4-FFF2-40B4-BE49-F238E27FC236}">
                  <a16:creationId xmlns:a16="http://schemas.microsoft.com/office/drawing/2014/main" id="{817F9DE8-BB8B-429B-97F1-B28B3E8EDEE7}"/>
                </a:ext>
              </a:extLst>
            </p:cNvPr>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3" name="Freeform: Shape 418">
              <a:extLst>
                <a:ext uri="{FF2B5EF4-FFF2-40B4-BE49-F238E27FC236}">
                  <a16:creationId xmlns:a16="http://schemas.microsoft.com/office/drawing/2014/main" id="{2ABCE6AD-B964-4D1E-924E-92DBB94C83BF}"/>
                </a:ext>
              </a:extLst>
            </p:cNvPr>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4" name="Freeform: Shape 419">
              <a:extLst>
                <a:ext uri="{FF2B5EF4-FFF2-40B4-BE49-F238E27FC236}">
                  <a16:creationId xmlns:a16="http://schemas.microsoft.com/office/drawing/2014/main" id="{C3008541-559A-4C39-BAFB-352D81DB84AF}"/>
                </a:ext>
              </a:extLst>
            </p:cNvPr>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5" name="Freeform: Shape 420">
              <a:extLst>
                <a:ext uri="{FF2B5EF4-FFF2-40B4-BE49-F238E27FC236}">
                  <a16:creationId xmlns:a16="http://schemas.microsoft.com/office/drawing/2014/main" id="{7F2A6EAB-2B5A-429C-8311-D6A85B3C1048}"/>
                </a:ext>
              </a:extLst>
            </p:cNvPr>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6" name="Freeform: Shape 421">
              <a:extLst>
                <a:ext uri="{FF2B5EF4-FFF2-40B4-BE49-F238E27FC236}">
                  <a16:creationId xmlns:a16="http://schemas.microsoft.com/office/drawing/2014/main" id="{B14180A8-E6F4-4016-9A2C-FA596F953C24}"/>
                </a:ext>
              </a:extLst>
            </p:cNvPr>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7" name="Freeform: Shape 422">
              <a:extLst>
                <a:ext uri="{FF2B5EF4-FFF2-40B4-BE49-F238E27FC236}">
                  <a16:creationId xmlns:a16="http://schemas.microsoft.com/office/drawing/2014/main" id="{E35D2962-CA00-44E8-8BF8-FBC9AC06F4C7}"/>
                </a:ext>
              </a:extLst>
            </p:cNvPr>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8" name="Freeform: Shape 423">
              <a:extLst>
                <a:ext uri="{FF2B5EF4-FFF2-40B4-BE49-F238E27FC236}">
                  <a16:creationId xmlns:a16="http://schemas.microsoft.com/office/drawing/2014/main" id="{B8B543CB-F3F8-4F45-8869-CC637A843DE4}"/>
                </a:ext>
              </a:extLst>
            </p:cNvPr>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39" name="Freeform: Shape 424">
              <a:extLst>
                <a:ext uri="{FF2B5EF4-FFF2-40B4-BE49-F238E27FC236}">
                  <a16:creationId xmlns:a16="http://schemas.microsoft.com/office/drawing/2014/main" id="{762675BD-7BEE-4828-9826-D9FD7734C84A}"/>
                </a:ext>
              </a:extLst>
            </p:cNvPr>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0" name="Freeform: Shape 425">
              <a:extLst>
                <a:ext uri="{FF2B5EF4-FFF2-40B4-BE49-F238E27FC236}">
                  <a16:creationId xmlns:a16="http://schemas.microsoft.com/office/drawing/2014/main" id="{0BEB23C8-7EAC-4D2B-AD1F-26C346E5D228}"/>
                </a:ext>
              </a:extLst>
            </p:cNvPr>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1" name="Freeform: Shape 426">
              <a:extLst>
                <a:ext uri="{FF2B5EF4-FFF2-40B4-BE49-F238E27FC236}">
                  <a16:creationId xmlns:a16="http://schemas.microsoft.com/office/drawing/2014/main" id="{AE91453A-25AB-45AB-AF60-1673F7BF8212}"/>
                </a:ext>
              </a:extLst>
            </p:cNvPr>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2" name="Freeform: Shape 427">
              <a:extLst>
                <a:ext uri="{FF2B5EF4-FFF2-40B4-BE49-F238E27FC236}">
                  <a16:creationId xmlns:a16="http://schemas.microsoft.com/office/drawing/2014/main" id="{40A75819-E6D2-44EA-8470-1B0BE10BEBDA}"/>
                </a:ext>
              </a:extLst>
            </p:cNvPr>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3" name="Freeform: Shape 428">
              <a:extLst>
                <a:ext uri="{FF2B5EF4-FFF2-40B4-BE49-F238E27FC236}">
                  <a16:creationId xmlns:a16="http://schemas.microsoft.com/office/drawing/2014/main" id="{16DF62DB-A754-4B66-91D6-0225230CCFCF}"/>
                </a:ext>
              </a:extLst>
            </p:cNvPr>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4" name="Freeform: Shape 429">
              <a:extLst>
                <a:ext uri="{FF2B5EF4-FFF2-40B4-BE49-F238E27FC236}">
                  <a16:creationId xmlns:a16="http://schemas.microsoft.com/office/drawing/2014/main" id="{E12D85AC-F910-446F-AF32-D00940A55D3B}"/>
                </a:ext>
              </a:extLst>
            </p:cNvPr>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5" name="Freeform: Shape 430">
              <a:extLst>
                <a:ext uri="{FF2B5EF4-FFF2-40B4-BE49-F238E27FC236}">
                  <a16:creationId xmlns:a16="http://schemas.microsoft.com/office/drawing/2014/main" id="{322C4F01-A062-4F38-85C8-A3CCA70D8B24}"/>
                </a:ext>
              </a:extLst>
            </p:cNvPr>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6" name="Freeform: Shape 431">
              <a:extLst>
                <a:ext uri="{FF2B5EF4-FFF2-40B4-BE49-F238E27FC236}">
                  <a16:creationId xmlns:a16="http://schemas.microsoft.com/office/drawing/2014/main" id="{087BCF86-1A32-4767-9761-743FF5B0A323}"/>
                </a:ext>
              </a:extLst>
            </p:cNvPr>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7" name="Freeform: Shape 432">
              <a:extLst>
                <a:ext uri="{FF2B5EF4-FFF2-40B4-BE49-F238E27FC236}">
                  <a16:creationId xmlns:a16="http://schemas.microsoft.com/office/drawing/2014/main" id="{893274B8-9D7F-4A78-B3E1-42C175D818AE}"/>
                </a:ext>
              </a:extLst>
            </p:cNvPr>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448" name="Freeform: Shape 433">
              <a:extLst>
                <a:ext uri="{FF2B5EF4-FFF2-40B4-BE49-F238E27FC236}">
                  <a16:creationId xmlns:a16="http://schemas.microsoft.com/office/drawing/2014/main" id="{5CCB5F88-552B-4CCC-BAEE-83E23BF23C66}"/>
                </a:ext>
              </a:extLst>
            </p:cNvPr>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Tree>
    <p:extLst>
      <p:ext uri="{BB962C8B-B14F-4D97-AF65-F5344CB8AC3E}">
        <p14:creationId xmlns:p14="http://schemas.microsoft.com/office/powerpoint/2010/main" val="209564503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14:bounceEnd="50000">
                                          <p:cBhvr additive="base">
                                            <p:cTn id="7" dur="500" fill="hold"/>
                                            <p:tgtEl>
                                              <p:spTgt spid="27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1+#ppt_w/2"/>
                                              </p:val>
                                            </p:tav>
                                            <p:tav tm="100000">
                                              <p:val>
                                                <p:strVal val="#ppt_x"/>
                                              </p:val>
                                            </p:tav>
                                          </p:tavLst>
                                        </p:anim>
                                        <p:anim calcmode="lin" valueType="num">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0">
            <a:extLst>
              <a:ext uri="{FF2B5EF4-FFF2-40B4-BE49-F238E27FC236}">
                <a16:creationId xmlns:a16="http://schemas.microsoft.com/office/drawing/2014/main" id="{574312C3-EA84-4CC4-BA7D-749FD351AF35}"/>
              </a:ext>
            </a:extLst>
          </p:cNvPr>
          <p:cNvSpPr>
            <a:spLocks noGrp="1"/>
          </p:cNvSpPr>
          <p:nvPr>
            <p:ph type="title"/>
          </p:nvPr>
        </p:nvSpPr>
        <p:spPr>
          <a:xfrm>
            <a:off x="268080" y="335608"/>
            <a:ext cx="11655840" cy="899665"/>
          </a:xfrm>
        </p:spPr>
        <p:txBody>
          <a:bodyPr/>
          <a:lstStyle/>
          <a:p>
            <a:r>
              <a:rPr lang="en-US"/>
              <a:t>GUARANTEED LOW LATENCY</a:t>
            </a:r>
          </a:p>
        </p:txBody>
      </p:sp>
      <p:sp>
        <p:nvSpPr>
          <p:cNvPr id="4" name="Text Placeholder 3">
            <a:extLst>
              <a:ext uri="{FF2B5EF4-FFF2-40B4-BE49-F238E27FC236}">
                <a16:creationId xmlns:a16="http://schemas.microsoft.com/office/drawing/2014/main" id="{01575AA7-E4F5-48BA-B815-B7B8471EBD43}"/>
              </a:ext>
            </a:extLst>
          </p:cNvPr>
          <p:cNvSpPr>
            <a:spLocks noGrp="1"/>
          </p:cNvSpPr>
          <p:nvPr>
            <p:ph type="body" sz="quarter" idx="10"/>
          </p:nvPr>
        </p:nvSpPr>
        <p:spPr>
          <a:xfrm>
            <a:off x="326500" y="1584502"/>
            <a:ext cx="4802151" cy="1486561"/>
          </a:xfrm>
        </p:spPr>
        <p:txBody>
          <a:bodyPr/>
          <a:lstStyle/>
          <a:p>
            <a:r>
              <a:rPr lang="en-US" sz="1600"/>
              <a:t>PROVIDE USERS AROUND THE WORLD WITH FAST ACCESS TO DATA</a:t>
            </a:r>
          </a:p>
          <a:p>
            <a:endParaRPr lang="en-US"/>
          </a:p>
          <a:p>
            <a:r>
              <a:rPr lang="en-US" sz="1600" b="0">
                <a:solidFill>
                  <a:schemeClr val="tx1"/>
                </a:solidFill>
                <a:latin typeface="Segoe UI Semilight" charset="0"/>
                <a:ea typeface="Segoe UI Semilight" charset="0"/>
                <a:cs typeface="Segoe UI Semilight" charset="0"/>
              </a:rPr>
              <a:t>Serve &lt;10 </a:t>
            </a:r>
            <a:r>
              <a:rPr lang="en-US" sz="1600" b="0" err="1">
                <a:solidFill>
                  <a:schemeClr val="tx1"/>
                </a:solidFill>
                <a:latin typeface="Segoe UI Semilight" charset="0"/>
                <a:ea typeface="Segoe UI Semilight" charset="0"/>
                <a:cs typeface="Segoe UI Semilight" charset="0"/>
              </a:rPr>
              <a:t>ms</a:t>
            </a:r>
            <a:r>
              <a:rPr lang="en-US" sz="1600" b="0">
                <a:solidFill>
                  <a:schemeClr val="tx1"/>
                </a:solidFill>
                <a:latin typeface="Segoe UI Semilight" charset="0"/>
                <a:ea typeface="Segoe UI Semilight" charset="0"/>
                <a:cs typeface="Segoe UI Semilight" charset="0"/>
              </a:rPr>
              <a:t> read and &lt;15 </a:t>
            </a:r>
            <a:r>
              <a:rPr lang="en-US" sz="1600" b="0" err="1">
                <a:solidFill>
                  <a:schemeClr val="tx1"/>
                </a:solidFill>
                <a:latin typeface="Segoe UI Semilight" charset="0"/>
                <a:ea typeface="Segoe UI Semilight" charset="0"/>
                <a:cs typeface="Segoe UI Semilight" charset="0"/>
              </a:rPr>
              <a:t>ms</a:t>
            </a:r>
            <a:r>
              <a:rPr lang="en-US" sz="1600" b="0">
                <a:solidFill>
                  <a:schemeClr val="tx1"/>
                </a:solidFill>
                <a:latin typeface="Segoe UI Semilight" charset="0"/>
                <a:ea typeface="Segoe UI Semilight" charset="0"/>
                <a:cs typeface="Segoe UI Semilight" charset="0"/>
              </a:rPr>
              <a:t> write requests at the 99th percentile from the region nearest to users, while delivering data globally. </a:t>
            </a:r>
          </a:p>
        </p:txBody>
      </p:sp>
      <p:grpSp>
        <p:nvGrpSpPr>
          <p:cNvPr id="2" name="Group 1"/>
          <p:cNvGrpSpPr/>
          <p:nvPr/>
        </p:nvGrpSpPr>
        <p:grpSpPr>
          <a:xfrm>
            <a:off x="6862580" y="2112057"/>
            <a:ext cx="3381962" cy="3116483"/>
            <a:chOff x="6446213" y="2411709"/>
            <a:chExt cx="3381962" cy="3116483"/>
          </a:xfrm>
        </p:grpSpPr>
        <p:grpSp>
          <p:nvGrpSpPr>
            <p:cNvPr id="3" name="Group 2">
              <a:extLst>
                <a:ext uri="{FF2B5EF4-FFF2-40B4-BE49-F238E27FC236}">
                  <a16:creationId xmlns:a16="http://schemas.microsoft.com/office/drawing/2014/main" id="{0BD2A45E-DAD6-4CD0-BD3E-13FD37299741}"/>
                </a:ext>
              </a:extLst>
            </p:cNvPr>
            <p:cNvGrpSpPr/>
            <p:nvPr/>
          </p:nvGrpSpPr>
          <p:grpSpPr>
            <a:xfrm>
              <a:off x="6570436" y="2464633"/>
              <a:ext cx="2979660" cy="2979660"/>
              <a:chOff x="2448227" y="4402944"/>
              <a:chExt cx="3244970" cy="3244970"/>
            </a:xfrm>
          </p:grpSpPr>
          <p:sp>
            <p:nvSpPr>
              <p:cNvPr id="213" name="Freeform: Shape 962">
                <a:extLst>
                  <a:ext uri="{FF2B5EF4-FFF2-40B4-BE49-F238E27FC236}">
                    <a16:creationId xmlns:a16="http://schemas.microsoft.com/office/drawing/2014/main" id="{C20F2FD9-6C67-41CD-AA54-D380A54DEDD5}"/>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27" name="Freeform: Shape 260">
                <a:extLst>
                  <a:ext uri="{FF2B5EF4-FFF2-40B4-BE49-F238E27FC236}">
                    <a16:creationId xmlns:a16="http://schemas.microsoft.com/office/drawing/2014/main" id="{D73A84C9-58E9-4F72-89ED-CC8E84D758F6}"/>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endParaRPr lang="en-US"/>
              </a:p>
            </p:txBody>
          </p:sp>
        </p:grpSp>
        <p:sp>
          <p:nvSpPr>
            <p:cNvPr id="55" name="Freeform: Shape 111"/>
            <p:cNvSpPr/>
            <p:nvPr/>
          </p:nvSpPr>
          <p:spPr>
            <a:xfrm rot="1800000">
              <a:off x="9269359" y="2728776"/>
              <a:ext cx="558816" cy="545677"/>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80 w 395762"/>
                <a:gd name="connsiteY0" fmla="*/ 448641 h 471068"/>
                <a:gd name="connsiteX1" fmla="*/ 320258 w 395762"/>
                <a:gd name="connsiteY1" fmla="*/ 85 h 471068"/>
                <a:gd name="connsiteX2" fmla="*/ 119076 w 395762"/>
                <a:gd name="connsiteY2" fmla="*/ 471068 h 471068"/>
                <a:gd name="connsiteX0" fmla="*/ 81234 w 490050"/>
                <a:gd name="connsiteY0" fmla="*/ 466567 h 488994"/>
                <a:gd name="connsiteX1" fmla="*/ 341812 w 490050"/>
                <a:gd name="connsiteY1" fmla="*/ 18011 h 488994"/>
                <a:gd name="connsiteX2" fmla="*/ 140630 w 490050"/>
                <a:gd name="connsiteY2" fmla="*/ 488994 h 488994"/>
                <a:gd name="connsiteX0" fmla="*/ 89642 w 498458"/>
                <a:gd name="connsiteY0" fmla="*/ 464311 h 486738"/>
                <a:gd name="connsiteX1" fmla="*/ 350220 w 498458"/>
                <a:gd name="connsiteY1" fmla="*/ 15755 h 486738"/>
                <a:gd name="connsiteX2" fmla="*/ 149038 w 498458"/>
                <a:gd name="connsiteY2" fmla="*/ 486738 h 486738"/>
              </a:gdLst>
              <a:ahLst/>
              <a:cxnLst>
                <a:cxn ang="0">
                  <a:pos x="connsiteX0" y="connsiteY0"/>
                </a:cxn>
                <a:cxn ang="0">
                  <a:pos x="connsiteX1" y="connsiteY1"/>
                </a:cxn>
                <a:cxn ang="0">
                  <a:pos x="connsiteX2" y="connsiteY2"/>
                </a:cxn>
              </a:cxnLst>
              <a:rect l="l" t="t" r="r" b="b"/>
              <a:pathLst>
                <a:path w="498458" h="486738">
                  <a:moveTo>
                    <a:pt x="89642" y="464311"/>
                  </a:moveTo>
                  <a:cubicBezTo>
                    <a:pt x="-153198" y="175717"/>
                    <a:pt x="152999" y="-64832"/>
                    <a:pt x="350220" y="15755"/>
                  </a:cubicBezTo>
                  <a:cubicBezTo>
                    <a:pt x="547441" y="96342"/>
                    <a:pt x="607618" y="484590"/>
                    <a:pt x="149038" y="486738"/>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Freeform: Shape 111">
              <a:extLst>
                <a:ext uri="{FF2B5EF4-FFF2-40B4-BE49-F238E27FC236}">
                  <a16:creationId xmlns:a16="http://schemas.microsoft.com/office/drawing/2014/main" id="{198F52E7-F741-4F69-8365-D1ABA9A4C309}"/>
                </a:ext>
              </a:extLst>
            </p:cNvPr>
            <p:cNvSpPr/>
            <p:nvPr/>
          </p:nvSpPr>
          <p:spPr>
            <a:xfrm rot="8100000">
              <a:off x="8827541" y="5004366"/>
              <a:ext cx="530809" cy="523826"/>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Lst>
              <a:ahLst/>
              <a:cxnLst>
                <a:cxn ang="0">
                  <a:pos x="connsiteX0" y="connsiteY0"/>
                </a:cxn>
                <a:cxn ang="0">
                  <a:pos x="connsiteX1" y="connsiteY1"/>
                </a:cxn>
                <a:cxn ang="0">
                  <a:pos x="connsiteX2" y="connsiteY2"/>
                </a:cxn>
              </a:cxnLst>
              <a:rect l="l" t="t" r="r" b="b"/>
              <a:pathLst>
                <a:path w="473476" h="467248">
                  <a:moveTo>
                    <a:pt x="79070" y="467248"/>
                  </a:moveTo>
                  <a:cubicBezTo>
                    <a:pt x="-144091" y="135059"/>
                    <a:pt x="157347" y="-63970"/>
                    <a:pt x="339648" y="18692"/>
                  </a:cubicBezTo>
                  <a:cubicBezTo>
                    <a:pt x="521949" y="101354"/>
                    <a:pt x="576901" y="459917"/>
                    <a:pt x="118321" y="462065"/>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Freeform: Shape 111">
              <a:extLst>
                <a:ext uri="{FF2B5EF4-FFF2-40B4-BE49-F238E27FC236}">
                  <a16:creationId xmlns:a16="http://schemas.microsoft.com/office/drawing/2014/main" id="{388E5035-487E-49AA-B04E-23DEA5F7E278}"/>
                </a:ext>
              </a:extLst>
            </p:cNvPr>
            <p:cNvSpPr/>
            <p:nvPr/>
          </p:nvSpPr>
          <p:spPr>
            <a:xfrm rot="14182638">
              <a:off x="6451950" y="3862645"/>
              <a:ext cx="537898" cy="549371"/>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74 w 395492"/>
                <a:gd name="connsiteY0" fmla="*/ 448653 h 472739"/>
                <a:gd name="connsiteX1" fmla="*/ 320252 w 395492"/>
                <a:gd name="connsiteY1" fmla="*/ 97 h 472739"/>
                <a:gd name="connsiteX2" fmla="*/ 118626 w 395492"/>
                <a:gd name="connsiteY2" fmla="*/ 472739 h 472739"/>
                <a:gd name="connsiteX0" fmla="*/ 76373 w 470933"/>
                <a:gd name="connsiteY0" fmla="*/ 475330 h 499416"/>
                <a:gd name="connsiteX1" fmla="*/ 336951 w 470933"/>
                <a:gd name="connsiteY1" fmla="*/ 26774 h 499416"/>
                <a:gd name="connsiteX2" fmla="*/ 135325 w 470933"/>
                <a:gd name="connsiteY2" fmla="*/ 499416 h 499416"/>
                <a:gd name="connsiteX0" fmla="*/ 74394 w 462877"/>
                <a:gd name="connsiteY0" fmla="*/ 464114 h 488200"/>
                <a:gd name="connsiteX1" fmla="*/ 334972 w 462877"/>
                <a:gd name="connsiteY1" fmla="*/ 15558 h 488200"/>
                <a:gd name="connsiteX2" fmla="*/ 133346 w 462877"/>
                <a:gd name="connsiteY2" fmla="*/ 488200 h 488200"/>
                <a:gd name="connsiteX0" fmla="*/ 75234 w 466324"/>
                <a:gd name="connsiteY0" fmla="*/ 463820 h 487906"/>
                <a:gd name="connsiteX1" fmla="*/ 335812 w 466324"/>
                <a:gd name="connsiteY1" fmla="*/ 15264 h 487906"/>
                <a:gd name="connsiteX2" fmla="*/ 134186 w 466324"/>
                <a:gd name="connsiteY2" fmla="*/ 487906 h 487906"/>
                <a:gd name="connsiteX0" fmla="*/ 78612 w 479800"/>
                <a:gd name="connsiteY0" fmla="*/ 465948 h 490034"/>
                <a:gd name="connsiteX1" fmla="*/ 339190 w 479800"/>
                <a:gd name="connsiteY1" fmla="*/ 17392 h 490034"/>
                <a:gd name="connsiteX2" fmla="*/ 137564 w 479800"/>
                <a:gd name="connsiteY2" fmla="*/ 490034 h 490034"/>
              </a:gdLst>
              <a:ahLst/>
              <a:cxnLst>
                <a:cxn ang="0">
                  <a:pos x="connsiteX0" y="connsiteY0"/>
                </a:cxn>
                <a:cxn ang="0">
                  <a:pos x="connsiteX1" y="connsiteY1"/>
                </a:cxn>
                <a:cxn ang="0">
                  <a:pos x="connsiteX2" y="connsiteY2"/>
                </a:cxn>
              </a:cxnLst>
              <a:rect l="l" t="t" r="r" b="b"/>
              <a:pathLst>
                <a:path w="479800" h="490034">
                  <a:moveTo>
                    <a:pt x="78612" y="465948"/>
                  </a:moveTo>
                  <a:cubicBezTo>
                    <a:pt x="-144549" y="133759"/>
                    <a:pt x="160117" y="-61294"/>
                    <a:pt x="339190" y="17392"/>
                  </a:cubicBezTo>
                  <a:cubicBezTo>
                    <a:pt x="518263" y="96078"/>
                    <a:pt x="596144" y="487886"/>
                    <a:pt x="137564" y="490034"/>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Freeform: Shape 111">
              <a:extLst>
                <a:ext uri="{FF2B5EF4-FFF2-40B4-BE49-F238E27FC236}">
                  <a16:creationId xmlns:a16="http://schemas.microsoft.com/office/drawing/2014/main" id="{8955AE68-D13E-4A2F-A772-8FB480191F09}"/>
                </a:ext>
              </a:extLst>
            </p:cNvPr>
            <p:cNvSpPr/>
            <p:nvPr/>
          </p:nvSpPr>
          <p:spPr>
            <a:xfrm rot="17825032">
              <a:off x="6592408" y="2422475"/>
              <a:ext cx="565092" cy="54356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947 w 406999"/>
                <a:gd name="connsiteY0" fmla="*/ 448655 h 472982"/>
                <a:gd name="connsiteX1" fmla="*/ 320525 w 406999"/>
                <a:gd name="connsiteY1" fmla="*/ 99 h 472982"/>
                <a:gd name="connsiteX2" fmla="*/ 137463 w 406999"/>
                <a:gd name="connsiteY2" fmla="*/ 472981 h 472982"/>
                <a:gd name="connsiteX0" fmla="*/ 75758 w 476757"/>
                <a:gd name="connsiteY0" fmla="*/ 454736 h 479062"/>
                <a:gd name="connsiteX1" fmla="*/ 336336 w 476757"/>
                <a:gd name="connsiteY1" fmla="*/ 6180 h 479062"/>
                <a:gd name="connsiteX2" fmla="*/ 153274 w 476757"/>
                <a:gd name="connsiteY2" fmla="*/ 479062 h 479062"/>
                <a:gd name="connsiteX0" fmla="*/ 80536 w 495195"/>
                <a:gd name="connsiteY0" fmla="*/ 457654 h 481980"/>
                <a:gd name="connsiteX1" fmla="*/ 341114 w 495195"/>
                <a:gd name="connsiteY1" fmla="*/ 9098 h 481980"/>
                <a:gd name="connsiteX2" fmla="*/ 158052 w 495195"/>
                <a:gd name="connsiteY2" fmla="*/ 481980 h 481980"/>
                <a:gd name="connsiteX0" fmla="*/ 82932 w 504056"/>
                <a:gd name="connsiteY0" fmla="*/ 460525 h 484851"/>
                <a:gd name="connsiteX1" fmla="*/ 343510 w 504056"/>
                <a:gd name="connsiteY1" fmla="*/ 11969 h 484851"/>
                <a:gd name="connsiteX2" fmla="*/ 160448 w 504056"/>
                <a:gd name="connsiteY2" fmla="*/ 484851 h 484851"/>
              </a:gdLst>
              <a:ahLst/>
              <a:cxnLst>
                <a:cxn ang="0">
                  <a:pos x="connsiteX0" y="connsiteY0"/>
                </a:cxn>
                <a:cxn ang="0">
                  <a:pos x="connsiteX1" y="connsiteY1"/>
                </a:cxn>
                <a:cxn ang="0">
                  <a:pos x="connsiteX2" y="connsiteY2"/>
                </a:cxn>
              </a:cxnLst>
              <a:rect l="l" t="t" r="r" b="b"/>
              <a:pathLst>
                <a:path w="504056" h="484851">
                  <a:moveTo>
                    <a:pt x="82932" y="460525"/>
                  </a:moveTo>
                  <a:cubicBezTo>
                    <a:pt x="-140229" y="128336"/>
                    <a:pt x="135018" y="-49301"/>
                    <a:pt x="343510" y="11969"/>
                  </a:cubicBezTo>
                  <a:cubicBezTo>
                    <a:pt x="552002" y="73239"/>
                    <a:pt x="619028" y="482703"/>
                    <a:pt x="160448" y="484851"/>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659042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B8FA5-32B1-4BD9-B509-21542000FD2E}"/>
              </a:ext>
            </a:extLst>
          </p:cNvPr>
          <p:cNvSpPr>
            <a:spLocks noGrp="1"/>
          </p:cNvSpPr>
          <p:nvPr>
            <p:ph type="title"/>
          </p:nvPr>
        </p:nvSpPr>
        <p:spPr/>
        <p:txBody>
          <a:bodyPr/>
          <a:lstStyle/>
          <a:p>
            <a:r>
              <a:rPr lang="en-US"/>
              <a:t>Turnkey Global Distribution</a:t>
            </a:r>
          </a:p>
        </p:txBody>
      </p:sp>
      <p:sp>
        <p:nvSpPr>
          <p:cNvPr id="3" name="Text Placeholder 2">
            <a:extLst>
              <a:ext uri="{FF2B5EF4-FFF2-40B4-BE49-F238E27FC236}">
                <a16:creationId xmlns:a16="http://schemas.microsoft.com/office/drawing/2014/main" id="{1797A828-B254-4B0A-BDD2-7F5E3E0B6B4A}"/>
              </a:ext>
            </a:extLst>
          </p:cNvPr>
          <p:cNvSpPr>
            <a:spLocks noGrp="1"/>
          </p:cNvSpPr>
          <p:nvPr>
            <p:ph type="body" sz="quarter" idx="10"/>
          </p:nvPr>
        </p:nvSpPr>
        <p:spPr>
          <a:xfrm>
            <a:off x="269239" y="1925685"/>
            <a:ext cx="5496788" cy="3586303"/>
          </a:xfrm>
        </p:spPr>
        <p:txBody>
          <a:bodyPr/>
          <a:lstStyle/>
          <a:p>
            <a:pPr marL="285750" indent="-285750">
              <a:lnSpc>
                <a:spcPct val="150000"/>
              </a:lnSpc>
              <a:buFont typeface="Arial" panose="020B0604020202020204" pitchFamily="34" charset="0"/>
              <a:buChar char="•"/>
            </a:pPr>
            <a:r>
              <a:rPr lang="en-US" sz="1800" b="0">
                <a:solidFill>
                  <a:schemeClr val="tx1"/>
                </a:solidFill>
                <a:latin typeface="+mn-lt"/>
              </a:rPr>
              <a:t>Automatic and transparent replication worldwide</a:t>
            </a:r>
          </a:p>
          <a:p>
            <a:pPr marL="285750" indent="-285750">
              <a:lnSpc>
                <a:spcPct val="150000"/>
              </a:lnSpc>
              <a:buFont typeface="Arial" panose="020B0604020202020204" pitchFamily="34" charset="0"/>
              <a:buChar char="•"/>
            </a:pPr>
            <a:r>
              <a:rPr lang="en-US" sz="1800" b="0">
                <a:solidFill>
                  <a:schemeClr val="tx1"/>
                </a:solidFill>
                <a:latin typeface="+mn-lt"/>
              </a:rPr>
              <a:t>Each partition hosts a replica set per region</a:t>
            </a:r>
          </a:p>
          <a:p>
            <a:pPr marL="285750" indent="-285750">
              <a:lnSpc>
                <a:spcPct val="150000"/>
              </a:lnSpc>
              <a:buFont typeface="Arial" panose="020B0604020202020204" pitchFamily="34" charset="0"/>
              <a:buChar char="•"/>
            </a:pPr>
            <a:r>
              <a:rPr lang="en-US" sz="1800" b="0">
                <a:solidFill>
                  <a:schemeClr val="tx1"/>
                </a:solidFill>
                <a:latin typeface="+mn-lt"/>
              </a:rPr>
              <a:t>Customers can test end to end application availability by programmatically simulating failovers</a:t>
            </a:r>
          </a:p>
          <a:p>
            <a:pPr marL="285750" indent="-285750">
              <a:lnSpc>
                <a:spcPct val="150000"/>
              </a:lnSpc>
              <a:buFont typeface="Arial" panose="020B0604020202020204" pitchFamily="34" charset="0"/>
              <a:buChar char="•"/>
            </a:pPr>
            <a:r>
              <a:rPr lang="en-US" sz="1800" b="0">
                <a:solidFill>
                  <a:schemeClr val="tx1"/>
                </a:solidFill>
                <a:latin typeface="+mn-lt"/>
              </a:rPr>
              <a:t>All regions are hidden behind a single global URI with multi-homing capabilities</a:t>
            </a:r>
            <a:endParaRPr lang="en-US" sz="1600"/>
          </a:p>
          <a:p>
            <a:pPr marL="285750" indent="-285750">
              <a:lnSpc>
                <a:spcPct val="150000"/>
              </a:lnSpc>
              <a:buFont typeface="Arial" panose="020B0604020202020204" pitchFamily="34" charset="0"/>
              <a:buChar char="•"/>
            </a:pPr>
            <a:r>
              <a:rPr lang="en-US" sz="1800" b="0">
                <a:solidFill>
                  <a:schemeClr val="tx1"/>
                </a:solidFill>
                <a:latin typeface="+mn-lt"/>
              </a:rPr>
              <a:t>Customers can dynamically add / remove additional regions at any time</a:t>
            </a:r>
          </a:p>
        </p:txBody>
      </p:sp>
      <p:grpSp>
        <p:nvGrpSpPr>
          <p:cNvPr id="196" name="Group 195">
            <a:extLst>
              <a:ext uri="{FF2B5EF4-FFF2-40B4-BE49-F238E27FC236}">
                <a16:creationId xmlns:a16="http://schemas.microsoft.com/office/drawing/2014/main" id="{44FF01BA-1B46-4536-8637-CCE7CDB4C5F7}"/>
              </a:ext>
            </a:extLst>
          </p:cNvPr>
          <p:cNvGrpSpPr>
            <a:grpSpLocks noChangeAspect="1"/>
          </p:cNvGrpSpPr>
          <p:nvPr/>
        </p:nvGrpSpPr>
        <p:grpSpPr>
          <a:xfrm>
            <a:off x="5966973" y="1944509"/>
            <a:ext cx="5944561" cy="4572352"/>
            <a:chOff x="282356" y="1774513"/>
            <a:chExt cx="15185887" cy="11680479"/>
          </a:xfrm>
        </p:grpSpPr>
        <p:sp>
          <p:nvSpPr>
            <p:cNvPr id="133" name="TextBox 132">
              <a:extLst>
                <a:ext uri="{FF2B5EF4-FFF2-40B4-BE49-F238E27FC236}">
                  <a16:creationId xmlns:a16="http://schemas.microsoft.com/office/drawing/2014/main" id="{5B62EA34-7C25-4A01-8318-B8C9C8666A66}"/>
                </a:ext>
              </a:extLst>
            </p:cNvPr>
            <p:cNvSpPr txBox="1"/>
            <p:nvPr/>
          </p:nvSpPr>
          <p:spPr>
            <a:xfrm>
              <a:off x="1252537" y="4757866"/>
              <a:ext cx="1741266" cy="943491"/>
            </a:xfrm>
            <a:prstGeom prst="rect">
              <a:avLst/>
            </a:prstGeom>
            <a:noFill/>
          </p:spPr>
          <p:txBody>
            <a:bodyPr wrap="square" rtlCol="0">
              <a:spAutoFit/>
            </a:bodyPr>
            <a:lstStyle/>
            <a:p>
              <a:pPr fontAlgn="base">
                <a:spcBef>
                  <a:spcPct val="0"/>
                </a:spcBef>
                <a:spcAft>
                  <a:spcPct val="0"/>
                </a:spcAft>
              </a:pPr>
              <a:r>
                <a:rPr lang="en-US" sz="900">
                  <a:solidFill>
                    <a:sysClr val="windowText" lastClr="000000"/>
                  </a:solidFill>
                  <a:latin typeface="Segoe UI Light" panose="020B0502040204020203" pitchFamily="34" charset="0"/>
                  <a:ea typeface="Heiti SC Light" charset="-122"/>
                  <a:cs typeface="Segoe UI Light" panose="020B0502040204020203" pitchFamily="34" charset="0"/>
                  <a:sym typeface="Gill Sans" charset="0"/>
                </a:rPr>
                <a:t>Writes/</a:t>
              </a:r>
            </a:p>
            <a:p>
              <a:pPr fontAlgn="base">
                <a:spcBef>
                  <a:spcPct val="0"/>
                </a:spcBef>
                <a:spcAft>
                  <a:spcPct val="0"/>
                </a:spcAft>
              </a:pPr>
              <a:r>
                <a:rPr lang="en-US" sz="900">
                  <a:solidFill>
                    <a:sysClr val="windowText" lastClr="000000"/>
                  </a:solidFill>
                  <a:latin typeface="Segoe UI Light" panose="020B0502040204020203" pitchFamily="34" charset="0"/>
                  <a:ea typeface="Heiti SC Light" charset="-122"/>
                  <a:cs typeface="Segoe UI Light" panose="020B0502040204020203" pitchFamily="34" charset="0"/>
                  <a:sym typeface="Gill Sans" charset="0"/>
                </a:rPr>
                <a:t>Reads</a:t>
              </a:r>
            </a:p>
          </p:txBody>
        </p:sp>
        <p:sp>
          <p:nvSpPr>
            <p:cNvPr id="101" name="Rectangle 100">
              <a:extLst>
                <a:ext uri="{FF2B5EF4-FFF2-40B4-BE49-F238E27FC236}">
                  <a16:creationId xmlns:a16="http://schemas.microsoft.com/office/drawing/2014/main" id="{C72886FF-82FA-44FB-A0F5-AAF9DD05009C}"/>
                </a:ext>
              </a:extLst>
            </p:cNvPr>
            <p:cNvSpPr/>
            <p:nvPr/>
          </p:nvSpPr>
          <p:spPr>
            <a:xfrm>
              <a:off x="6185889" y="4592852"/>
              <a:ext cx="2470940" cy="7467601"/>
            </a:xfrm>
            <a:prstGeom prst="rect">
              <a:avLst/>
            </a:prstGeom>
            <a:solidFill>
              <a:srgbClr val="70AD47">
                <a:lumMod val="5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02" name="Rectangle 101">
              <a:extLst>
                <a:ext uri="{FF2B5EF4-FFF2-40B4-BE49-F238E27FC236}">
                  <a16:creationId xmlns:a16="http://schemas.microsoft.com/office/drawing/2014/main" id="{AB970F44-894F-486B-AAF2-61DD0DE1184E}"/>
                </a:ext>
              </a:extLst>
            </p:cNvPr>
            <p:cNvSpPr/>
            <p:nvPr/>
          </p:nvSpPr>
          <p:spPr>
            <a:xfrm>
              <a:off x="2534436" y="4592852"/>
              <a:ext cx="2470940" cy="7447932"/>
            </a:xfrm>
            <a:prstGeom prst="rect">
              <a:avLst/>
            </a:prstGeom>
            <a:solidFill>
              <a:srgbClr val="4472C4">
                <a:lumMod val="50000"/>
              </a:srgb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grpSp>
          <p:nvGrpSpPr>
            <p:cNvPr id="103" name="Group 102">
              <a:extLst>
                <a:ext uri="{FF2B5EF4-FFF2-40B4-BE49-F238E27FC236}">
                  <a16:creationId xmlns:a16="http://schemas.microsoft.com/office/drawing/2014/main" id="{B60E31E1-547D-4598-9DAC-16C8518DC872}"/>
                </a:ext>
              </a:extLst>
            </p:cNvPr>
            <p:cNvGrpSpPr/>
            <p:nvPr/>
          </p:nvGrpSpPr>
          <p:grpSpPr>
            <a:xfrm>
              <a:off x="2981572" y="4980649"/>
              <a:ext cx="1571969" cy="1371600"/>
              <a:chOff x="468086" y="2406098"/>
              <a:chExt cx="1110063" cy="1019598"/>
            </a:xfrm>
            <a:solidFill>
              <a:srgbClr val="5B9BD5">
                <a:lumMod val="40000"/>
                <a:lumOff val="60000"/>
              </a:srgbClr>
            </a:solidFill>
          </p:grpSpPr>
          <p:sp>
            <p:nvSpPr>
              <p:cNvPr id="104" name="Oval 103">
                <a:extLst>
                  <a:ext uri="{FF2B5EF4-FFF2-40B4-BE49-F238E27FC236}">
                    <a16:creationId xmlns:a16="http://schemas.microsoft.com/office/drawing/2014/main" id="{5EC8E80B-D5AB-410F-B7D7-DDD9E2EA6F64}"/>
                  </a:ext>
                </a:extLst>
              </p:cNvPr>
              <p:cNvSpPr/>
              <p:nvPr/>
            </p:nvSpPr>
            <p:spPr>
              <a:xfrm>
                <a:off x="468086" y="2406098"/>
                <a:ext cx="1110063" cy="1019598"/>
              </a:xfrm>
              <a:prstGeom prst="ellipse">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solidFill>
                  <a:srgbClr val="FF0000"/>
                </a:solidFill>
              </a:ln>
              <a:effectLst>
                <a:outerShdw blurRad="57150" dist="19050" dir="5400000" algn="ctr" rotWithShape="0">
                  <a:srgbClr val="000000">
                    <a:alpha val="63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05" name="Rectangle 104">
                <a:extLst>
                  <a:ext uri="{FF2B5EF4-FFF2-40B4-BE49-F238E27FC236}">
                    <a16:creationId xmlns:a16="http://schemas.microsoft.com/office/drawing/2014/main" id="{23E24CEB-5A28-4DA9-B8ED-E9ED6734BB8E}"/>
                  </a:ext>
                </a:extLst>
              </p:cNvPr>
              <p:cNvSpPr/>
              <p:nvPr/>
            </p:nvSpPr>
            <p:spPr>
              <a:xfrm>
                <a:off x="1174923" y="2494500"/>
                <a:ext cx="111726" cy="226398"/>
              </a:xfrm>
              <a:prstGeom prst="rect">
                <a:avLst/>
              </a:prstGeom>
              <a:solidFill>
                <a:srgbClr val="FFFF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06" name="Rectangle 105">
                <a:extLst>
                  <a:ext uri="{FF2B5EF4-FFF2-40B4-BE49-F238E27FC236}">
                    <a16:creationId xmlns:a16="http://schemas.microsoft.com/office/drawing/2014/main" id="{E2421FD2-44C8-402E-8652-472076D2B9FC}"/>
                  </a:ext>
                </a:extLst>
              </p:cNvPr>
              <p:cNvSpPr/>
              <p:nvPr/>
            </p:nvSpPr>
            <p:spPr>
              <a:xfrm>
                <a:off x="566148" y="2764776"/>
                <a:ext cx="111726" cy="226398"/>
              </a:xfrm>
              <a:prstGeom prst="rect">
                <a:avLst/>
              </a:prstGeom>
              <a:solidFill>
                <a:srgbClr val="FFC0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07" name="Rectangle 106">
                <a:extLst>
                  <a:ext uri="{FF2B5EF4-FFF2-40B4-BE49-F238E27FC236}">
                    <a16:creationId xmlns:a16="http://schemas.microsoft.com/office/drawing/2014/main" id="{51A2BFF4-77FB-4139-834D-7B87274CD45C}"/>
                  </a:ext>
                </a:extLst>
              </p:cNvPr>
              <p:cNvSpPr/>
              <p:nvPr/>
            </p:nvSpPr>
            <p:spPr>
              <a:xfrm>
                <a:off x="1174923" y="2789109"/>
                <a:ext cx="111726" cy="226398"/>
              </a:xfrm>
              <a:prstGeom prst="rect">
                <a:avLst/>
              </a:prstGeom>
              <a:solidFill>
                <a:srgbClr val="FFFF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08" name="Rectangle 107">
                <a:extLst>
                  <a:ext uri="{FF2B5EF4-FFF2-40B4-BE49-F238E27FC236}">
                    <a16:creationId xmlns:a16="http://schemas.microsoft.com/office/drawing/2014/main" id="{7B37E6F8-6E49-4044-8AC3-EF219129E72B}"/>
                  </a:ext>
                </a:extLst>
              </p:cNvPr>
              <p:cNvSpPr/>
              <p:nvPr/>
            </p:nvSpPr>
            <p:spPr>
              <a:xfrm>
                <a:off x="1174923" y="3115795"/>
                <a:ext cx="111726" cy="226398"/>
              </a:xfrm>
              <a:prstGeom prst="rect">
                <a:avLst/>
              </a:prstGeom>
              <a:solidFill>
                <a:srgbClr val="00B05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cxnSp>
            <p:nvCxnSpPr>
              <p:cNvPr id="109" name="Curved Connector 85">
                <a:extLst>
                  <a:ext uri="{FF2B5EF4-FFF2-40B4-BE49-F238E27FC236}">
                    <a16:creationId xmlns:a16="http://schemas.microsoft.com/office/drawing/2014/main" id="{EDD11691-FDCE-4240-8C01-69A38C200BCB}"/>
                  </a:ext>
                </a:extLst>
              </p:cNvPr>
              <p:cNvCxnSpPr>
                <a:stCxn id="106" idx="3"/>
                <a:endCxn id="108" idx="1"/>
              </p:cNvCxnSpPr>
              <p:nvPr/>
            </p:nvCxnSpPr>
            <p:spPr>
              <a:xfrm>
                <a:off x="677874" y="2877975"/>
                <a:ext cx="497049" cy="351019"/>
              </a:xfrm>
              <a:prstGeom prst="curvedConnector3">
                <a:avLst>
                  <a:gd name="adj1" fmla="val 50000"/>
                </a:avLst>
              </a:prstGeom>
              <a:noFill/>
              <a:ln w="19050" cap="flat" cmpd="sng" algn="ctr">
                <a:solidFill>
                  <a:sysClr val="windowText" lastClr="000000"/>
                </a:solidFill>
                <a:prstDash val="solid"/>
                <a:miter lim="800000"/>
                <a:headEnd type="triangle"/>
                <a:tailEnd type="triangle"/>
              </a:ln>
              <a:effectLst/>
            </p:spPr>
          </p:cxnSp>
          <p:cxnSp>
            <p:nvCxnSpPr>
              <p:cNvPr id="110" name="Curved Connector 86">
                <a:extLst>
                  <a:ext uri="{FF2B5EF4-FFF2-40B4-BE49-F238E27FC236}">
                    <a16:creationId xmlns:a16="http://schemas.microsoft.com/office/drawing/2014/main" id="{9F641369-19B1-438D-8501-682411C709F0}"/>
                  </a:ext>
                </a:extLst>
              </p:cNvPr>
              <p:cNvCxnSpPr>
                <a:endCxn id="105" idx="1"/>
              </p:cNvCxnSpPr>
              <p:nvPr/>
            </p:nvCxnSpPr>
            <p:spPr>
              <a:xfrm flipV="1">
                <a:off x="677874" y="2607699"/>
                <a:ext cx="497049" cy="270276"/>
              </a:xfrm>
              <a:prstGeom prst="curvedConnector3">
                <a:avLst/>
              </a:prstGeom>
              <a:grpFill/>
              <a:ln w="6350" cap="flat" cmpd="sng" algn="ctr">
                <a:solidFill>
                  <a:sysClr val="windowText" lastClr="000000"/>
                </a:solidFill>
                <a:prstDash val="solid"/>
                <a:miter lim="800000"/>
                <a:headEnd type="triangle"/>
                <a:tailEnd type="triangle"/>
              </a:ln>
              <a:effectLst/>
            </p:spPr>
          </p:cxnSp>
          <p:cxnSp>
            <p:nvCxnSpPr>
              <p:cNvPr id="111" name="Curved Connector 87">
                <a:extLst>
                  <a:ext uri="{FF2B5EF4-FFF2-40B4-BE49-F238E27FC236}">
                    <a16:creationId xmlns:a16="http://schemas.microsoft.com/office/drawing/2014/main" id="{4B8B678B-BCB7-43FC-802E-3896B440F35D}"/>
                  </a:ext>
                </a:extLst>
              </p:cNvPr>
              <p:cNvCxnSpPr>
                <a:stCxn id="106" idx="3"/>
                <a:endCxn id="107" idx="1"/>
              </p:cNvCxnSpPr>
              <p:nvPr/>
            </p:nvCxnSpPr>
            <p:spPr>
              <a:xfrm>
                <a:off x="677874" y="2877975"/>
                <a:ext cx="497049" cy="24332"/>
              </a:xfrm>
              <a:prstGeom prst="curvedConnector3">
                <a:avLst/>
              </a:prstGeom>
              <a:noFill/>
              <a:ln w="6350" cap="flat" cmpd="sng" algn="ctr">
                <a:solidFill>
                  <a:sysClr val="windowText" lastClr="000000"/>
                </a:solidFill>
                <a:prstDash val="solid"/>
                <a:miter lim="800000"/>
                <a:headEnd type="triangle"/>
                <a:tailEnd type="triangle"/>
              </a:ln>
              <a:effectLst/>
            </p:spPr>
          </p:cxnSp>
        </p:grpSp>
        <p:grpSp>
          <p:nvGrpSpPr>
            <p:cNvPr id="112" name="Group 111">
              <a:extLst>
                <a:ext uri="{FF2B5EF4-FFF2-40B4-BE49-F238E27FC236}">
                  <a16:creationId xmlns:a16="http://schemas.microsoft.com/office/drawing/2014/main" id="{9640C7A8-DA39-488D-B844-5FFE9BFD6A9A}"/>
                </a:ext>
              </a:extLst>
            </p:cNvPr>
            <p:cNvGrpSpPr/>
            <p:nvPr/>
          </p:nvGrpSpPr>
          <p:grpSpPr>
            <a:xfrm>
              <a:off x="6628463" y="4883820"/>
              <a:ext cx="1571969" cy="1371600"/>
              <a:chOff x="468086" y="2406098"/>
              <a:chExt cx="1110063" cy="1019598"/>
            </a:xfrm>
            <a:solidFill>
              <a:srgbClr val="5B9BD5">
                <a:lumMod val="40000"/>
                <a:lumOff val="60000"/>
              </a:srgbClr>
            </a:solidFill>
          </p:grpSpPr>
          <p:sp>
            <p:nvSpPr>
              <p:cNvPr id="113" name="Oval 112">
                <a:extLst>
                  <a:ext uri="{FF2B5EF4-FFF2-40B4-BE49-F238E27FC236}">
                    <a16:creationId xmlns:a16="http://schemas.microsoft.com/office/drawing/2014/main" id="{DE9A243F-8156-4FAD-9D8B-96A42D3423A1}"/>
                  </a:ext>
                </a:extLst>
              </p:cNvPr>
              <p:cNvSpPr/>
              <p:nvPr/>
            </p:nvSpPr>
            <p:spPr>
              <a:xfrm>
                <a:off x="468086" y="2406098"/>
                <a:ext cx="1110063" cy="1019598"/>
              </a:xfrm>
              <a:prstGeom prst="ellipse">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14" name="Rectangle 113">
                <a:extLst>
                  <a:ext uri="{FF2B5EF4-FFF2-40B4-BE49-F238E27FC236}">
                    <a16:creationId xmlns:a16="http://schemas.microsoft.com/office/drawing/2014/main" id="{7C78CB80-47F3-4C26-94DC-4CE2E127BF78}"/>
                  </a:ext>
                </a:extLst>
              </p:cNvPr>
              <p:cNvSpPr/>
              <p:nvPr/>
            </p:nvSpPr>
            <p:spPr>
              <a:xfrm>
                <a:off x="1174923" y="2494500"/>
                <a:ext cx="111726" cy="226398"/>
              </a:xfrm>
              <a:prstGeom prst="rect">
                <a:avLst/>
              </a:prstGeom>
              <a:solidFill>
                <a:srgbClr val="FFFF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15" name="Rectangle 114">
                <a:extLst>
                  <a:ext uri="{FF2B5EF4-FFF2-40B4-BE49-F238E27FC236}">
                    <a16:creationId xmlns:a16="http://schemas.microsoft.com/office/drawing/2014/main" id="{16521ECE-C132-4C5B-A434-E4D863EB96B6}"/>
                  </a:ext>
                </a:extLst>
              </p:cNvPr>
              <p:cNvSpPr/>
              <p:nvPr/>
            </p:nvSpPr>
            <p:spPr>
              <a:xfrm>
                <a:off x="566148" y="2764776"/>
                <a:ext cx="111726" cy="226398"/>
              </a:xfrm>
              <a:prstGeom prst="rect">
                <a:avLst/>
              </a:prstGeom>
              <a:solidFill>
                <a:srgbClr val="FFC0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16" name="Rectangle 115">
                <a:extLst>
                  <a:ext uri="{FF2B5EF4-FFF2-40B4-BE49-F238E27FC236}">
                    <a16:creationId xmlns:a16="http://schemas.microsoft.com/office/drawing/2014/main" id="{09BD9F12-CD0C-404B-8BCA-910E7718DA27}"/>
                  </a:ext>
                </a:extLst>
              </p:cNvPr>
              <p:cNvSpPr/>
              <p:nvPr/>
            </p:nvSpPr>
            <p:spPr>
              <a:xfrm>
                <a:off x="1174923" y="2789109"/>
                <a:ext cx="111726" cy="226398"/>
              </a:xfrm>
              <a:prstGeom prst="rect">
                <a:avLst/>
              </a:prstGeom>
              <a:solidFill>
                <a:srgbClr val="FFFF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17" name="Rectangle 116">
                <a:extLst>
                  <a:ext uri="{FF2B5EF4-FFF2-40B4-BE49-F238E27FC236}">
                    <a16:creationId xmlns:a16="http://schemas.microsoft.com/office/drawing/2014/main" id="{31237431-4F07-43F3-8275-90A9021E1281}"/>
                  </a:ext>
                </a:extLst>
              </p:cNvPr>
              <p:cNvSpPr/>
              <p:nvPr/>
            </p:nvSpPr>
            <p:spPr>
              <a:xfrm>
                <a:off x="1174923" y="3115795"/>
                <a:ext cx="111726" cy="226398"/>
              </a:xfrm>
              <a:prstGeom prst="rect">
                <a:avLst/>
              </a:prstGeom>
              <a:solidFill>
                <a:srgbClr val="00B05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cxnSp>
            <p:nvCxnSpPr>
              <p:cNvPr id="118" name="Curved Connector 112">
                <a:extLst>
                  <a:ext uri="{FF2B5EF4-FFF2-40B4-BE49-F238E27FC236}">
                    <a16:creationId xmlns:a16="http://schemas.microsoft.com/office/drawing/2014/main" id="{A9FBDE5C-B841-4389-96B9-9DF86B510A89}"/>
                  </a:ext>
                </a:extLst>
              </p:cNvPr>
              <p:cNvCxnSpPr>
                <a:stCxn id="115" idx="3"/>
                <a:endCxn id="117" idx="1"/>
              </p:cNvCxnSpPr>
              <p:nvPr/>
            </p:nvCxnSpPr>
            <p:spPr>
              <a:xfrm>
                <a:off x="677874" y="2877975"/>
                <a:ext cx="497049" cy="351019"/>
              </a:xfrm>
              <a:prstGeom prst="curvedConnector3">
                <a:avLst>
                  <a:gd name="adj1" fmla="val 50000"/>
                </a:avLst>
              </a:prstGeom>
              <a:noFill/>
              <a:ln w="19050" cap="flat" cmpd="sng" algn="ctr">
                <a:solidFill>
                  <a:sysClr val="windowText" lastClr="000000"/>
                </a:solidFill>
                <a:prstDash val="solid"/>
                <a:miter lim="800000"/>
                <a:headEnd type="triangle"/>
                <a:tailEnd type="triangle"/>
              </a:ln>
              <a:effectLst/>
            </p:spPr>
          </p:cxnSp>
          <p:cxnSp>
            <p:nvCxnSpPr>
              <p:cNvPr id="119" name="Curved Connector 113">
                <a:extLst>
                  <a:ext uri="{FF2B5EF4-FFF2-40B4-BE49-F238E27FC236}">
                    <a16:creationId xmlns:a16="http://schemas.microsoft.com/office/drawing/2014/main" id="{B8E05F98-92A0-4BA9-909E-EA0EF551B5D4}"/>
                  </a:ext>
                </a:extLst>
              </p:cNvPr>
              <p:cNvCxnSpPr>
                <a:endCxn id="114" idx="1"/>
              </p:cNvCxnSpPr>
              <p:nvPr/>
            </p:nvCxnSpPr>
            <p:spPr>
              <a:xfrm flipV="1">
                <a:off x="677874" y="2607699"/>
                <a:ext cx="497049" cy="270276"/>
              </a:xfrm>
              <a:prstGeom prst="curvedConnector3">
                <a:avLst/>
              </a:prstGeom>
              <a:grpFill/>
              <a:ln w="6350" cap="flat" cmpd="sng" algn="ctr">
                <a:solidFill>
                  <a:sysClr val="windowText" lastClr="000000"/>
                </a:solidFill>
                <a:prstDash val="solid"/>
                <a:miter lim="800000"/>
                <a:headEnd type="triangle"/>
                <a:tailEnd type="triangle"/>
              </a:ln>
              <a:effectLst/>
            </p:spPr>
          </p:cxnSp>
          <p:cxnSp>
            <p:nvCxnSpPr>
              <p:cNvPr id="120" name="Curved Connector 114">
                <a:extLst>
                  <a:ext uri="{FF2B5EF4-FFF2-40B4-BE49-F238E27FC236}">
                    <a16:creationId xmlns:a16="http://schemas.microsoft.com/office/drawing/2014/main" id="{1FAD369C-E19F-4C80-A418-B261C3074AE2}"/>
                  </a:ext>
                </a:extLst>
              </p:cNvPr>
              <p:cNvCxnSpPr>
                <a:stCxn id="115" idx="3"/>
                <a:endCxn id="116" idx="1"/>
              </p:cNvCxnSpPr>
              <p:nvPr/>
            </p:nvCxnSpPr>
            <p:spPr>
              <a:xfrm>
                <a:off x="677874" y="2877975"/>
                <a:ext cx="497049" cy="24332"/>
              </a:xfrm>
              <a:prstGeom prst="curvedConnector3">
                <a:avLst/>
              </a:prstGeom>
              <a:noFill/>
              <a:ln w="6350" cap="flat" cmpd="sng" algn="ctr">
                <a:solidFill>
                  <a:sysClr val="windowText" lastClr="000000"/>
                </a:solidFill>
                <a:prstDash val="solid"/>
                <a:miter lim="800000"/>
                <a:headEnd type="triangle"/>
                <a:tailEnd type="triangle"/>
              </a:ln>
              <a:effectLst/>
            </p:spPr>
          </p:cxnSp>
        </p:grpSp>
        <p:sp>
          <p:nvSpPr>
            <p:cNvPr id="121" name="Rectangle 120">
              <a:extLst>
                <a:ext uri="{FF2B5EF4-FFF2-40B4-BE49-F238E27FC236}">
                  <a16:creationId xmlns:a16="http://schemas.microsoft.com/office/drawing/2014/main" id="{DAA5A540-E527-4E65-856C-4B80E3D1601F}"/>
                </a:ext>
              </a:extLst>
            </p:cNvPr>
            <p:cNvSpPr/>
            <p:nvPr/>
          </p:nvSpPr>
          <p:spPr>
            <a:xfrm>
              <a:off x="9705083" y="4592852"/>
              <a:ext cx="2470940" cy="7467601"/>
            </a:xfrm>
            <a:prstGeom prst="rect">
              <a:avLst/>
            </a:prstGeom>
            <a:solidFill>
              <a:sysClr val="windowText" lastClr="000000">
                <a:lumMod val="75000"/>
                <a:lumOff val="25000"/>
              </a:sysClr>
            </a:solidFill>
            <a:ln w="12700" cap="flat" cmpd="sng" algn="ctr">
              <a:solidFill>
                <a:srgbClr val="5B9BD5">
                  <a:shade val="50000"/>
                </a:srgbClr>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36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grpSp>
          <p:nvGrpSpPr>
            <p:cNvPr id="122" name="Group 121">
              <a:extLst>
                <a:ext uri="{FF2B5EF4-FFF2-40B4-BE49-F238E27FC236}">
                  <a16:creationId xmlns:a16="http://schemas.microsoft.com/office/drawing/2014/main" id="{A0EB6D1A-DFD4-4063-8E79-48B72C14D494}"/>
                </a:ext>
              </a:extLst>
            </p:cNvPr>
            <p:cNvGrpSpPr/>
            <p:nvPr/>
          </p:nvGrpSpPr>
          <p:grpSpPr>
            <a:xfrm>
              <a:off x="10154570" y="4901580"/>
              <a:ext cx="1571969" cy="1371600"/>
              <a:chOff x="468086" y="2406098"/>
              <a:chExt cx="1110063" cy="1019598"/>
            </a:xfrm>
            <a:solidFill>
              <a:srgbClr val="5B9BD5">
                <a:lumMod val="40000"/>
                <a:lumOff val="60000"/>
              </a:srgbClr>
            </a:solidFill>
          </p:grpSpPr>
          <p:sp>
            <p:nvSpPr>
              <p:cNvPr id="123" name="Oval 122">
                <a:extLst>
                  <a:ext uri="{FF2B5EF4-FFF2-40B4-BE49-F238E27FC236}">
                    <a16:creationId xmlns:a16="http://schemas.microsoft.com/office/drawing/2014/main" id="{E11EFFC6-AC53-44AA-9EE4-11BB458D540A}"/>
                  </a:ext>
                </a:extLst>
              </p:cNvPr>
              <p:cNvSpPr/>
              <p:nvPr/>
            </p:nvSpPr>
            <p:spPr>
              <a:xfrm>
                <a:off x="468086" y="2406098"/>
                <a:ext cx="1110063" cy="1019598"/>
              </a:xfrm>
              <a:prstGeom prst="ellipse">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24" name="Rectangle 123">
                <a:extLst>
                  <a:ext uri="{FF2B5EF4-FFF2-40B4-BE49-F238E27FC236}">
                    <a16:creationId xmlns:a16="http://schemas.microsoft.com/office/drawing/2014/main" id="{2FC2CAEB-BEF8-4449-9245-3F008C6612AA}"/>
                  </a:ext>
                </a:extLst>
              </p:cNvPr>
              <p:cNvSpPr/>
              <p:nvPr/>
            </p:nvSpPr>
            <p:spPr>
              <a:xfrm>
                <a:off x="1174923" y="2494500"/>
                <a:ext cx="111726" cy="226398"/>
              </a:xfrm>
              <a:prstGeom prst="rect">
                <a:avLst/>
              </a:prstGeom>
              <a:solidFill>
                <a:srgbClr val="FFFF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25" name="Rectangle 124">
                <a:extLst>
                  <a:ext uri="{FF2B5EF4-FFF2-40B4-BE49-F238E27FC236}">
                    <a16:creationId xmlns:a16="http://schemas.microsoft.com/office/drawing/2014/main" id="{B5922377-6A9D-4E6E-A1A8-DFC01356CB57}"/>
                  </a:ext>
                </a:extLst>
              </p:cNvPr>
              <p:cNvSpPr/>
              <p:nvPr/>
            </p:nvSpPr>
            <p:spPr>
              <a:xfrm>
                <a:off x="566148" y="2764776"/>
                <a:ext cx="111726" cy="226398"/>
              </a:xfrm>
              <a:prstGeom prst="rect">
                <a:avLst/>
              </a:prstGeom>
              <a:solidFill>
                <a:srgbClr val="FFC0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26" name="Rectangle 125">
                <a:extLst>
                  <a:ext uri="{FF2B5EF4-FFF2-40B4-BE49-F238E27FC236}">
                    <a16:creationId xmlns:a16="http://schemas.microsoft.com/office/drawing/2014/main" id="{B29BB83D-59D7-43CF-8366-F82BC0D6C837}"/>
                  </a:ext>
                </a:extLst>
              </p:cNvPr>
              <p:cNvSpPr/>
              <p:nvPr/>
            </p:nvSpPr>
            <p:spPr>
              <a:xfrm>
                <a:off x="1174923" y="2789109"/>
                <a:ext cx="111726" cy="226398"/>
              </a:xfrm>
              <a:prstGeom prst="rect">
                <a:avLst/>
              </a:prstGeom>
              <a:solidFill>
                <a:srgbClr val="FFFF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27" name="Rectangle 126">
                <a:extLst>
                  <a:ext uri="{FF2B5EF4-FFF2-40B4-BE49-F238E27FC236}">
                    <a16:creationId xmlns:a16="http://schemas.microsoft.com/office/drawing/2014/main" id="{B94D2B28-944D-41E1-8EA4-5AA32BEBB5AB}"/>
                  </a:ext>
                </a:extLst>
              </p:cNvPr>
              <p:cNvSpPr/>
              <p:nvPr/>
            </p:nvSpPr>
            <p:spPr>
              <a:xfrm>
                <a:off x="1174923" y="3115795"/>
                <a:ext cx="111726" cy="226398"/>
              </a:xfrm>
              <a:prstGeom prst="rect">
                <a:avLst/>
              </a:prstGeom>
              <a:solidFill>
                <a:srgbClr val="00B05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cxnSp>
            <p:nvCxnSpPr>
              <p:cNvPr id="128" name="Curved Connector 170">
                <a:extLst>
                  <a:ext uri="{FF2B5EF4-FFF2-40B4-BE49-F238E27FC236}">
                    <a16:creationId xmlns:a16="http://schemas.microsoft.com/office/drawing/2014/main" id="{EC9B12CE-355D-47F5-A5F6-E0E2572BA20C}"/>
                  </a:ext>
                </a:extLst>
              </p:cNvPr>
              <p:cNvCxnSpPr>
                <a:stCxn id="125" idx="3"/>
                <a:endCxn id="127" idx="1"/>
              </p:cNvCxnSpPr>
              <p:nvPr/>
            </p:nvCxnSpPr>
            <p:spPr>
              <a:xfrm>
                <a:off x="677874" y="2877975"/>
                <a:ext cx="497049" cy="351019"/>
              </a:xfrm>
              <a:prstGeom prst="curvedConnector3">
                <a:avLst>
                  <a:gd name="adj1" fmla="val 50000"/>
                </a:avLst>
              </a:prstGeom>
              <a:noFill/>
              <a:ln w="19050" cap="flat" cmpd="sng" algn="ctr">
                <a:solidFill>
                  <a:sysClr val="windowText" lastClr="000000"/>
                </a:solidFill>
                <a:prstDash val="solid"/>
                <a:miter lim="800000"/>
                <a:headEnd type="triangle"/>
                <a:tailEnd type="triangle"/>
              </a:ln>
              <a:effectLst/>
            </p:spPr>
          </p:cxnSp>
          <p:cxnSp>
            <p:nvCxnSpPr>
              <p:cNvPr id="129" name="Curved Connector 171">
                <a:extLst>
                  <a:ext uri="{FF2B5EF4-FFF2-40B4-BE49-F238E27FC236}">
                    <a16:creationId xmlns:a16="http://schemas.microsoft.com/office/drawing/2014/main" id="{6E61BE03-6450-4DA3-AA2C-BE1F6A4395AC}"/>
                  </a:ext>
                </a:extLst>
              </p:cNvPr>
              <p:cNvCxnSpPr>
                <a:endCxn id="124" idx="1"/>
              </p:cNvCxnSpPr>
              <p:nvPr/>
            </p:nvCxnSpPr>
            <p:spPr>
              <a:xfrm flipV="1">
                <a:off x="677874" y="2607699"/>
                <a:ext cx="497049" cy="270276"/>
              </a:xfrm>
              <a:prstGeom prst="curvedConnector3">
                <a:avLst/>
              </a:prstGeom>
              <a:grpFill/>
              <a:ln w="6350" cap="flat" cmpd="sng" algn="ctr">
                <a:solidFill>
                  <a:sysClr val="windowText" lastClr="000000"/>
                </a:solidFill>
                <a:prstDash val="solid"/>
                <a:miter lim="800000"/>
                <a:headEnd type="triangle"/>
                <a:tailEnd type="triangle"/>
              </a:ln>
              <a:effectLst/>
            </p:spPr>
          </p:cxnSp>
          <p:cxnSp>
            <p:nvCxnSpPr>
              <p:cNvPr id="130" name="Curved Connector 172">
                <a:extLst>
                  <a:ext uri="{FF2B5EF4-FFF2-40B4-BE49-F238E27FC236}">
                    <a16:creationId xmlns:a16="http://schemas.microsoft.com/office/drawing/2014/main" id="{677332AD-B427-44AE-98EE-879FA3F6B5CF}"/>
                  </a:ext>
                </a:extLst>
              </p:cNvPr>
              <p:cNvCxnSpPr>
                <a:stCxn id="125" idx="3"/>
                <a:endCxn id="126" idx="1"/>
              </p:cNvCxnSpPr>
              <p:nvPr/>
            </p:nvCxnSpPr>
            <p:spPr>
              <a:xfrm>
                <a:off x="677874" y="2877975"/>
                <a:ext cx="497049" cy="24332"/>
              </a:xfrm>
              <a:prstGeom prst="curvedConnector3">
                <a:avLst/>
              </a:prstGeom>
              <a:noFill/>
              <a:ln w="6350" cap="flat" cmpd="sng" algn="ctr">
                <a:solidFill>
                  <a:sysClr val="windowText" lastClr="000000"/>
                </a:solidFill>
                <a:prstDash val="solid"/>
                <a:miter lim="800000"/>
                <a:headEnd type="triangle"/>
                <a:tailEnd type="triangle"/>
              </a:ln>
              <a:effectLst/>
            </p:spPr>
          </p:cxnSp>
        </p:grpSp>
        <p:sp>
          <p:nvSpPr>
            <p:cNvPr id="131" name="Right Brace 130">
              <a:extLst>
                <a:ext uri="{FF2B5EF4-FFF2-40B4-BE49-F238E27FC236}">
                  <a16:creationId xmlns:a16="http://schemas.microsoft.com/office/drawing/2014/main" id="{D3E862C7-C13B-45F0-95BB-A518508D663B}"/>
                </a:ext>
              </a:extLst>
            </p:cNvPr>
            <p:cNvSpPr/>
            <p:nvPr/>
          </p:nvSpPr>
          <p:spPr>
            <a:xfrm rot="5400000">
              <a:off x="8803204" y="75521"/>
              <a:ext cx="548665" cy="12781410"/>
            </a:xfrm>
            <a:prstGeom prst="rightBrace">
              <a:avLst/>
            </a:prstGeom>
            <a:ln>
              <a:solidFill>
                <a:schemeClr val="bg1">
                  <a:lumMod val="75000"/>
                </a:schemeClr>
              </a:solidFill>
              <a:headEnd type="none"/>
              <a:tailEnd type="ova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cxnSp>
          <p:nvCxnSpPr>
            <p:cNvPr id="132" name="Straight Arrow Connector 131">
              <a:extLst>
                <a:ext uri="{FF2B5EF4-FFF2-40B4-BE49-F238E27FC236}">
                  <a16:creationId xmlns:a16="http://schemas.microsoft.com/office/drawing/2014/main" id="{2241FBE7-F629-4562-81A6-8D8298460BC0}"/>
                </a:ext>
              </a:extLst>
            </p:cNvPr>
            <p:cNvCxnSpPr/>
            <p:nvPr/>
          </p:nvCxnSpPr>
          <p:spPr>
            <a:xfrm>
              <a:off x="2286914" y="5349080"/>
              <a:ext cx="562309" cy="216796"/>
            </a:xfrm>
            <a:prstGeom prst="straightConnector1">
              <a:avLst/>
            </a:prstGeom>
            <a:ln>
              <a:solidFill>
                <a:schemeClr val="bg1">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4" name="Straight Arrow Connector 133">
              <a:extLst>
                <a:ext uri="{FF2B5EF4-FFF2-40B4-BE49-F238E27FC236}">
                  <a16:creationId xmlns:a16="http://schemas.microsoft.com/office/drawing/2014/main" id="{C71FCCFF-FF3A-4B04-8DCD-DFFE65E8FD26}"/>
                </a:ext>
              </a:extLst>
            </p:cNvPr>
            <p:cNvCxnSpPr/>
            <p:nvPr/>
          </p:nvCxnSpPr>
          <p:spPr>
            <a:xfrm flipH="1">
              <a:off x="11856863" y="5053405"/>
              <a:ext cx="479471" cy="497933"/>
            </a:xfrm>
            <a:prstGeom prst="straightConnector1">
              <a:avLst/>
            </a:prstGeom>
            <a:noFill/>
            <a:ln w="19050" cap="flat" cmpd="sng" algn="ctr">
              <a:solidFill>
                <a:schemeClr val="bg1">
                  <a:lumMod val="75000"/>
                </a:schemeClr>
              </a:solidFill>
              <a:prstDash val="solid"/>
              <a:miter lim="800000"/>
              <a:headEnd type="none" w="med" len="med"/>
              <a:tailEnd type="triangle" w="med" len="med"/>
            </a:ln>
            <a:effectLst/>
          </p:spPr>
        </p:cxnSp>
        <p:cxnSp>
          <p:nvCxnSpPr>
            <p:cNvPr id="135" name="Straight Arrow Connector 134">
              <a:extLst>
                <a:ext uri="{FF2B5EF4-FFF2-40B4-BE49-F238E27FC236}">
                  <a16:creationId xmlns:a16="http://schemas.microsoft.com/office/drawing/2014/main" id="{1D05BD64-AA1D-4D77-A862-E450D3EF866D}"/>
                </a:ext>
              </a:extLst>
            </p:cNvPr>
            <p:cNvCxnSpPr/>
            <p:nvPr/>
          </p:nvCxnSpPr>
          <p:spPr>
            <a:xfrm>
              <a:off x="5684142" y="5473126"/>
              <a:ext cx="744717" cy="372070"/>
            </a:xfrm>
            <a:prstGeom prst="straightConnector1">
              <a:avLst/>
            </a:prstGeom>
            <a:noFill/>
            <a:ln w="19050" cap="flat" cmpd="sng" algn="ctr">
              <a:solidFill>
                <a:schemeClr val="bg1">
                  <a:lumMod val="75000"/>
                </a:schemeClr>
              </a:solidFill>
              <a:prstDash val="solid"/>
              <a:miter lim="800000"/>
              <a:headEnd type="none" w="med" len="med"/>
              <a:tailEnd type="triangle" w="med" len="med"/>
            </a:ln>
            <a:effectLst/>
          </p:spPr>
        </p:cxnSp>
        <p:sp>
          <p:nvSpPr>
            <p:cNvPr id="136" name="TextBox 135">
              <a:extLst>
                <a:ext uri="{FF2B5EF4-FFF2-40B4-BE49-F238E27FC236}">
                  <a16:creationId xmlns:a16="http://schemas.microsoft.com/office/drawing/2014/main" id="{77DBB6D5-6590-4EB2-9BE3-89B030C287F7}"/>
                </a:ext>
              </a:extLst>
            </p:cNvPr>
            <p:cNvSpPr txBox="1"/>
            <p:nvPr/>
          </p:nvSpPr>
          <p:spPr>
            <a:xfrm>
              <a:off x="5008576" y="4869157"/>
              <a:ext cx="1263480" cy="589681"/>
            </a:xfrm>
            <a:prstGeom prst="rect">
              <a:avLst/>
            </a:prstGeom>
            <a:noFill/>
          </p:spPr>
          <p:txBody>
            <a:bodyPr wrap="square" rtlCol="0">
              <a:spAutoFit/>
            </a:bodyPr>
            <a:lstStyle/>
            <a:p>
              <a:pPr fontAlgn="base">
                <a:spcBef>
                  <a:spcPct val="0"/>
                </a:spcBef>
                <a:spcAft>
                  <a:spcPct val="0"/>
                </a:spcAft>
              </a:pPr>
              <a:r>
                <a:rPr lang="en-US" sz="900">
                  <a:solidFill>
                    <a:sysClr val="windowText" lastClr="000000"/>
                  </a:solidFill>
                  <a:latin typeface="Segoe UI Light" panose="020B0502040204020203" pitchFamily="34" charset="0"/>
                  <a:ea typeface="Heiti SC Light" charset="-122"/>
                  <a:cs typeface="Segoe UI Light" panose="020B0502040204020203" pitchFamily="34" charset="0"/>
                  <a:sym typeface="Gill Sans" charset="0"/>
                </a:rPr>
                <a:t>Reads</a:t>
              </a:r>
            </a:p>
          </p:txBody>
        </p:sp>
        <p:sp>
          <p:nvSpPr>
            <p:cNvPr id="137" name="TextBox 136">
              <a:extLst>
                <a:ext uri="{FF2B5EF4-FFF2-40B4-BE49-F238E27FC236}">
                  <a16:creationId xmlns:a16="http://schemas.microsoft.com/office/drawing/2014/main" id="{56F74720-2AA5-4B93-B35A-C5E57C6FDEB8}"/>
                </a:ext>
              </a:extLst>
            </p:cNvPr>
            <p:cNvSpPr txBox="1"/>
            <p:nvPr/>
          </p:nvSpPr>
          <p:spPr>
            <a:xfrm>
              <a:off x="6110951" y="3962480"/>
              <a:ext cx="2688522" cy="550371"/>
            </a:xfrm>
            <a:prstGeom prst="rect">
              <a:avLst/>
            </a:prstGeom>
            <a:noFill/>
          </p:spPr>
          <p:txBody>
            <a:bodyPr wrap="square" rtlCol="0">
              <a:spAutoFit/>
            </a:bodyPr>
            <a:lstStyle/>
            <a:p>
              <a:pPr fontAlgn="base">
                <a:spcBef>
                  <a:spcPct val="0"/>
                </a:spcBef>
                <a:spcAft>
                  <a:spcPct val="0"/>
                </a:spcAft>
              </a:pPr>
              <a:r>
                <a:rPr lang="en-US" sz="800" b="1">
                  <a:solidFill>
                    <a:sysClr val="windowText" lastClr="000000"/>
                  </a:solidFill>
                  <a:latin typeface="Segoe UI Light" panose="020B0502040204020203" pitchFamily="34" charset="0"/>
                  <a:ea typeface="Heiti SC Light" charset="-122"/>
                  <a:cs typeface="Segoe UI Light" panose="020B0502040204020203" pitchFamily="34" charset="0"/>
                  <a:sym typeface="Gill Sans" charset="0"/>
                </a:rPr>
                <a:t>"airport" : “AMS"</a:t>
              </a:r>
            </a:p>
          </p:txBody>
        </p:sp>
        <p:sp>
          <p:nvSpPr>
            <p:cNvPr id="138" name="TextBox 137">
              <a:extLst>
                <a:ext uri="{FF2B5EF4-FFF2-40B4-BE49-F238E27FC236}">
                  <a16:creationId xmlns:a16="http://schemas.microsoft.com/office/drawing/2014/main" id="{92616BEA-6D48-4E28-B57F-020988E5C917}"/>
                </a:ext>
              </a:extLst>
            </p:cNvPr>
            <p:cNvSpPr txBox="1"/>
            <p:nvPr/>
          </p:nvSpPr>
          <p:spPr>
            <a:xfrm>
              <a:off x="9553229" y="3959371"/>
              <a:ext cx="2771071" cy="550371"/>
            </a:xfrm>
            <a:prstGeom prst="rect">
              <a:avLst/>
            </a:prstGeom>
            <a:noFill/>
          </p:spPr>
          <p:txBody>
            <a:bodyPr wrap="square" rtlCol="0">
              <a:spAutoFit/>
            </a:bodyPr>
            <a:lstStyle/>
            <a:p>
              <a:pPr fontAlgn="base">
                <a:spcBef>
                  <a:spcPct val="0"/>
                </a:spcBef>
                <a:spcAft>
                  <a:spcPct val="0"/>
                </a:spcAft>
              </a:pPr>
              <a:r>
                <a:rPr lang="en-US" sz="800" b="1">
                  <a:solidFill>
                    <a:sysClr val="windowText" lastClr="000000"/>
                  </a:solidFill>
                  <a:latin typeface="Segoe UI Light" panose="020B0502040204020203" pitchFamily="34" charset="0"/>
                  <a:ea typeface="Heiti SC Light" charset="-122"/>
                  <a:cs typeface="Segoe UI Light" panose="020B0502040204020203" pitchFamily="34" charset="0"/>
                  <a:sym typeface="Gill Sans" charset="0"/>
                </a:rPr>
                <a:t>"airport" : “MEL"</a:t>
              </a:r>
            </a:p>
          </p:txBody>
        </p:sp>
        <p:sp>
          <p:nvSpPr>
            <p:cNvPr id="139" name="TextBox 138">
              <a:extLst>
                <a:ext uri="{FF2B5EF4-FFF2-40B4-BE49-F238E27FC236}">
                  <a16:creationId xmlns:a16="http://schemas.microsoft.com/office/drawing/2014/main" id="{F5F78EE3-E740-4A15-A2D4-9352C6CEFD65}"/>
                </a:ext>
              </a:extLst>
            </p:cNvPr>
            <p:cNvSpPr txBox="1"/>
            <p:nvPr/>
          </p:nvSpPr>
          <p:spPr>
            <a:xfrm>
              <a:off x="13471590" y="5729351"/>
              <a:ext cx="1996653" cy="589681"/>
            </a:xfrm>
            <a:prstGeom prst="rect">
              <a:avLst/>
            </a:prstGeom>
            <a:noFill/>
          </p:spPr>
          <p:txBody>
            <a:bodyPr wrap="square" rtlCol="0">
              <a:spAutoFit/>
            </a:bodyPr>
            <a:lstStyle/>
            <a:p>
              <a:pPr fontAlgn="base">
                <a:spcBef>
                  <a:spcPct val="0"/>
                </a:spcBef>
                <a:spcAft>
                  <a:spcPct val="0"/>
                </a:spcAft>
              </a:pPr>
              <a:r>
                <a:rPr lang="en-US" sz="900">
                  <a:solidFill>
                    <a:sysClr val="windowText" lastClr="000000"/>
                  </a:solidFill>
                  <a:latin typeface="Segoe UI Light" panose="020B0502040204020203" pitchFamily="34" charset="0"/>
                  <a:ea typeface="Heiti SC Light" charset="-122"/>
                  <a:cs typeface="Segoe UI Light" panose="020B0502040204020203" pitchFamily="34" charset="0"/>
                  <a:sym typeface="Gill Sans" charset="0"/>
                </a:rPr>
                <a:t>West US</a:t>
              </a:r>
            </a:p>
          </p:txBody>
        </p:sp>
        <p:sp>
          <p:nvSpPr>
            <p:cNvPr id="140" name="Flowchart: Document 139">
              <a:extLst>
                <a:ext uri="{FF2B5EF4-FFF2-40B4-BE49-F238E27FC236}">
                  <a16:creationId xmlns:a16="http://schemas.microsoft.com/office/drawing/2014/main" id="{74E3D50F-488F-4A59-A150-7CFBDB793158}"/>
                </a:ext>
              </a:extLst>
            </p:cNvPr>
            <p:cNvSpPr/>
            <p:nvPr/>
          </p:nvSpPr>
          <p:spPr>
            <a:xfrm>
              <a:off x="6110950" y="1774513"/>
              <a:ext cx="2275096" cy="1017808"/>
            </a:xfrm>
            <a:prstGeom prst="flowChartDocument">
              <a:avLst/>
            </a:prstGeom>
            <a:solidFill>
              <a:srgbClr val="4472C4">
                <a:lumMod val="50000"/>
              </a:srgbClr>
            </a:solidFill>
            <a:ln w="12700" cap="flat" cmpd="sng" algn="ctr">
              <a:solidFill>
                <a:sysClr val="window" lastClr="FFFFFF"/>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chemeClr val="bg1"/>
                  </a:solidFill>
                  <a:effectLst/>
                  <a:uLnTx/>
                  <a:uFillTx/>
                  <a:latin typeface="Segoe UI Light" panose="020B0502040204020203" pitchFamily="34" charset="0"/>
                  <a:ea typeface="+mn-ea"/>
                  <a:cs typeface="Segoe UI Light" panose="020B0502040204020203" pitchFamily="34" charset="0"/>
                  <a:sym typeface="Gill Sans" charset="0"/>
                </a:rPr>
                <a:t>Container</a:t>
              </a:r>
            </a:p>
          </p:txBody>
        </p:sp>
        <p:cxnSp>
          <p:nvCxnSpPr>
            <p:cNvPr id="141" name="Straight Arrow Connector 140">
              <a:extLst>
                <a:ext uri="{FF2B5EF4-FFF2-40B4-BE49-F238E27FC236}">
                  <a16:creationId xmlns:a16="http://schemas.microsoft.com/office/drawing/2014/main" id="{FF648C78-3171-4D69-9A01-33E52D4939CE}"/>
                </a:ext>
              </a:extLst>
            </p:cNvPr>
            <p:cNvCxnSpPr>
              <a:stCxn id="140" idx="2"/>
            </p:cNvCxnSpPr>
            <p:nvPr/>
          </p:nvCxnSpPr>
          <p:spPr>
            <a:xfrm flipH="1">
              <a:off x="4077512" y="2725033"/>
              <a:ext cx="3170986" cy="1648598"/>
            </a:xfrm>
            <a:prstGeom prst="straightConnector1">
              <a:avLst/>
            </a:prstGeom>
            <a:noFill/>
            <a:ln w="19050" cap="flat" cmpd="sng" algn="ctr">
              <a:solidFill>
                <a:srgbClr val="FFFF00"/>
              </a:solidFill>
              <a:prstDash val="solid"/>
              <a:miter lim="800000"/>
              <a:headEnd type="none" w="med" len="med"/>
              <a:tailEnd type="triangle" w="med" len="med"/>
            </a:ln>
            <a:effectLst/>
          </p:spPr>
        </p:cxnSp>
        <p:cxnSp>
          <p:nvCxnSpPr>
            <p:cNvPr id="142" name="Straight Arrow Connector 141">
              <a:extLst>
                <a:ext uri="{FF2B5EF4-FFF2-40B4-BE49-F238E27FC236}">
                  <a16:creationId xmlns:a16="http://schemas.microsoft.com/office/drawing/2014/main" id="{0D81F622-55C6-434F-B688-78F794F6D60B}"/>
                </a:ext>
              </a:extLst>
            </p:cNvPr>
            <p:cNvCxnSpPr>
              <a:stCxn id="140" idx="2"/>
            </p:cNvCxnSpPr>
            <p:nvPr/>
          </p:nvCxnSpPr>
          <p:spPr>
            <a:xfrm>
              <a:off x="7248498" y="2725033"/>
              <a:ext cx="249072" cy="1479712"/>
            </a:xfrm>
            <a:prstGeom prst="straightConnector1">
              <a:avLst/>
            </a:prstGeom>
            <a:noFill/>
            <a:ln w="19050" cap="flat" cmpd="sng" algn="ctr">
              <a:solidFill>
                <a:srgbClr val="FFFF00"/>
              </a:solidFill>
              <a:prstDash val="solid"/>
              <a:miter lim="800000"/>
              <a:headEnd type="none" w="med" len="med"/>
              <a:tailEnd type="triangle" w="med" len="med"/>
            </a:ln>
            <a:effectLst/>
          </p:spPr>
        </p:cxnSp>
        <p:cxnSp>
          <p:nvCxnSpPr>
            <p:cNvPr id="143" name="Straight Arrow Connector 142">
              <a:extLst>
                <a:ext uri="{FF2B5EF4-FFF2-40B4-BE49-F238E27FC236}">
                  <a16:creationId xmlns:a16="http://schemas.microsoft.com/office/drawing/2014/main" id="{191BFCDF-AC67-4C9A-9548-55FD980E54BA}"/>
                </a:ext>
              </a:extLst>
            </p:cNvPr>
            <p:cNvCxnSpPr>
              <a:stCxn id="140" idx="2"/>
            </p:cNvCxnSpPr>
            <p:nvPr/>
          </p:nvCxnSpPr>
          <p:spPr>
            <a:xfrm>
              <a:off x="7248498" y="2725033"/>
              <a:ext cx="3154000" cy="1507247"/>
            </a:xfrm>
            <a:prstGeom prst="straightConnector1">
              <a:avLst/>
            </a:prstGeom>
            <a:noFill/>
            <a:ln w="19050" cap="flat" cmpd="sng" algn="ctr">
              <a:solidFill>
                <a:srgbClr val="FFFF00"/>
              </a:solidFill>
              <a:prstDash val="solid"/>
              <a:miter lim="800000"/>
              <a:headEnd type="none" w="med" len="med"/>
              <a:tailEnd type="triangle" w="med" len="med"/>
            </a:ln>
            <a:effectLst/>
          </p:spPr>
        </p:cxnSp>
        <p:sp>
          <p:nvSpPr>
            <p:cNvPr id="144" name="TextBox 143">
              <a:extLst>
                <a:ext uri="{FF2B5EF4-FFF2-40B4-BE49-F238E27FC236}">
                  <a16:creationId xmlns:a16="http://schemas.microsoft.com/office/drawing/2014/main" id="{E02B5A1D-9EDA-4294-810A-EDFF3A74D595}"/>
                </a:ext>
              </a:extLst>
            </p:cNvPr>
            <p:cNvSpPr txBox="1"/>
            <p:nvPr/>
          </p:nvSpPr>
          <p:spPr>
            <a:xfrm>
              <a:off x="2494837" y="4011556"/>
              <a:ext cx="2559896" cy="550371"/>
            </a:xfrm>
            <a:prstGeom prst="rect">
              <a:avLst/>
            </a:prstGeom>
            <a:noFill/>
          </p:spPr>
          <p:txBody>
            <a:bodyPr wrap="square" rtlCol="0">
              <a:spAutoFit/>
            </a:bodyPr>
            <a:lstStyle/>
            <a:p>
              <a:pPr fontAlgn="base">
                <a:spcBef>
                  <a:spcPct val="0"/>
                </a:spcBef>
                <a:spcAft>
                  <a:spcPct val="0"/>
                </a:spcAft>
              </a:pPr>
              <a:r>
                <a:rPr lang="en-US" sz="800" b="1">
                  <a:solidFill>
                    <a:sysClr val="windowText" lastClr="000000"/>
                  </a:solidFill>
                  <a:latin typeface="Segoe UI Light" panose="020B0502040204020203" pitchFamily="34" charset="0"/>
                  <a:ea typeface="Heiti SC Light" charset="-122"/>
                  <a:cs typeface="Segoe UI Light" panose="020B0502040204020203" pitchFamily="34" charset="0"/>
                  <a:sym typeface="Gill Sans" charset="0"/>
                </a:rPr>
                <a:t>"airport" : "LAX"</a:t>
              </a:r>
            </a:p>
          </p:txBody>
        </p:sp>
        <p:cxnSp>
          <p:nvCxnSpPr>
            <p:cNvPr id="145" name="Straight Arrow Connector 144">
              <a:extLst>
                <a:ext uri="{FF2B5EF4-FFF2-40B4-BE49-F238E27FC236}">
                  <a16:creationId xmlns:a16="http://schemas.microsoft.com/office/drawing/2014/main" id="{7F33F7CA-0D4F-46B5-B9F8-A08E118C83B7}"/>
                </a:ext>
              </a:extLst>
            </p:cNvPr>
            <p:cNvCxnSpPr/>
            <p:nvPr/>
          </p:nvCxnSpPr>
          <p:spPr>
            <a:xfrm>
              <a:off x="947081" y="12782058"/>
              <a:ext cx="13048793" cy="55706"/>
            </a:xfrm>
            <a:prstGeom prst="straightConnector1">
              <a:avLst/>
            </a:prstGeom>
            <a:noFill/>
            <a:ln w="57150" cap="flat" cmpd="sng" algn="ctr">
              <a:solidFill>
                <a:srgbClr val="5B9BD5"/>
              </a:solidFill>
              <a:prstDash val="solid"/>
              <a:miter lim="800000"/>
              <a:headEnd type="none" w="med" len="med"/>
              <a:tailEnd type="triangle" w="med" len="med"/>
            </a:ln>
            <a:effectLst/>
          </p:spPr>
        </p:cxnSp>
        <p:sp>
          <p:nvSpPr>
            <p:cNvPr id="146" name="TextBox 145">
              <a:extLst>
                <a:ext uri="{FF2B5EF4-FFF2-40B4-BE49-F238E27FC236}">
                  <a16:creationId xmlns:a16="http://schemas.microsoft.com/office/drawing/2014/main" id="{FED9A7BF-6212-4AC1-A469-980D1319D82B}"/>
                </a:ext>
              </a:extLst>
            </p:cNvPr>
            <p:cNvSpPr txBox="1"/>
            <p:nvPr/>
          </p:nvSpPr>
          <p:spPr>
            <a:xfrm>
              <a:off x="3093894" y="12865311"/>
              <a:ext cx="10636779" cy="589681"/>
            </a:xfrm>
            <a:prstGeom prst="rect">
              <a:avLst/>
            </a:prstGeom>
            <a:noFill/>
          </p:spPr>
          <p:txBody>
            <a:bodyPr wrap="square" rtlCol="0">
              <a:spAutoFit/>
            </a:bodyPr>
            <a:lstStyle/>
            <a:p>
              <a:pPr fontAlgn="base">
                <a:spcBef>
                  <a:spcPct val="0"/>
                </a:spcBef>
                <a:spcAft>
                  <a:spcPct val="0"/>
                </a:spcAft>
              </a:pPr>
              <a:r>
                <a:rPr lang="en-US" sz="900">
                  <a:solidFill>
                    <a:sysClr val="windowText" lastClr="000000"/>
                  </a:solidFill>
                  <a:latin typeface="Segoe UI Light" panose="020B0502040204020203" pitchFamily="34" charset="0"/>
                  <a:ea typeface="Heiti SC Light" charset="-122"/>
                  <a:cs typeface="Segoe UI Light" panose="020B0502040204020203" pitchFamily="34" charset="0"/>
                  <a:sym typeface="Gill Sans" charset="0"/>
                </a:rPr>
                <a:t>Local Distribution (via horizontal partitioning) </a:t>
              </a:r>
            </a:p>
          </p:txBody>
        </p:sp>
        <p:cxnSp>
          <p:nvCxnSpPr>
            <p:cNvPr id="147" name="Straight Arrow Connector 146">
              <a:extLst>
                <a:ext uri="{FF2B5EF4-FFF2-40B4-BE49-F238E27FC236}">
                  <a16:creationId xmlns:a16="http://schemas.microsoft.com/office/drawing/2014/main" id="{072BEA8C-6790-4CDE-9076-881D5A00693E}"/>
                </a:ext>
              </a:extLst>
            </p:cNvPr>
            <p:cNvCxnSpPr/>
            <p:nvPr/>
          </p:nvCxnSpPr>
          <p:spPr>
            <a:xfrm flipV="1">
              <a:off x="1082539" y="2554067"/>
              <a:ext cx="6466" cy="10334417"/>
            </a:xfrm>
            <a:prstGeom prst="straightConnector1">
              <a:avLst/>
            </a:prstGeom>
            <a:noFill/>
            <a:ln w="57150" cap="flat" cmpd="sng" algn="ctr">
              <a:solidFill>
                <a:srgbClr val="5B9BD5"/>
              </a:solidFill>
              <a:prstDash val="solid"/>
              <a:miter lim="800000"/>
              <a:headEnd type="none" w="med" len="med"/>
              <a:tailEnd type="triangle" w="med" len="med"/>
            </a:ln>
            <a:effectLst/>
          </p:spPr>
        </p:cxnSp>
        <p:sp>
          <p:nvSpPr>
            <p:cNvPr id="148" name="TextBox 147">
              <a:extLst>
                <a:ext uri="{FF2B5EF4-FFF2-40B4-BE49-F238E27FC236}">
                  <a16:creationId xmlns:a16="http://schemas.microsoft.com/office/drawing/2014/main" id="{F1A389EC-4C86-4862-A3A8-24AD65057C8B}"/>
                </a:ext>
              </a:extLst>
            </p:cNvPr>
            <p:cNvSpPr txBox="1"/>
            <p:nvPr/>
          </p:nvSpPr>
          <p:spPr>
            <a:xfrm rot="16200000">
              <a:off x="-3554963" y="7197701"/>
              <a:ext cx="8264317" cy="589680"/>
            </a:xfrm>
            <a:prstGeom prst="rect">
              <a:avLst/>
            </a:prstGeom>
            <a:noFill/>
          </p:spPr>
          <p:txBody>
            <a:bodyPr wrap="square" rtlCol="0">
              <a:spAutoFit/>
            </a:bodyPr>
            <a:lstStyle/>
            <a:p>
              <a:pPr fontAlgn="base">
                <a:spcBef>
                  <a:spcPct val="0"/>
                </a:spcBef>
                <a:spcAft>
                  <a:spcPct val="0"/>
                </a:spcAft>
              </a:pPr>
              <a:r>
                <a:rPr lang="en-US" sz="900">
                  <a:solidFill>
                    <a:sysClr val="windowText" lastClr="000000"/>
                  </a:solidFill>
                  <a:latin typeface="Segoe UI Light" panose="020B0502040204020203" pitchFamily="34" charset="0"/>
                  <a:ea typeface="Heiti SC Light" charset="-122"/>
                  <a:cs typeface="Segoe UI Light" panose="020B0502040204020203" pitchFamily="34" charset="0"/>
                  <a:sym typeface="Gill Sans" charset="0"/>
                </a:rPr>
                <a:t>Global Distribution (of resource partitions)</a:t>
              </a:r>
            </a:p>
          </p:txBody>
        </p:sp>
        <p:sp>
          <p:nvSpPr>
            <p:cNvPr id="149" name="TextBox 148">
              <a:extLst>
                <a:ext uri="{FF2B5EF4-FFF2-40B4-BE49-F238E27FC236}">
                  <a16:creationId xmlns:a16="http://schemas.microsoft.com/office/drawing/2014/main" id="{BEF70FC6-3318-4C47-B808-D59EE096C5DA}"/>
                </a:ext>
              </a:extLst>
            </p:cNvPr>
            <p:cNvSpPr txBox="1"/>
            <p:nvPr/>
          </p:nvSpPr>
          <p:spPr>
            <a:xfrm>
              <a:off x="12405750" y="4531538"/>
              <a:ext cx="1686082" cy="589681"/>
            </a:xfrm>
            <a:prstGeom prst="rect">
              <a:avLst/>
            </a:prstGeom>
            <a:noFill/>
          </p:spPr>
          <p:txBody>
            <a:bodyPr wrap="square" rtlCol="0">
              <a:spAutoFit/>
            </a:bodyPr>
            <a:lstStyle/>
            <a:p>
              <a:pPr fontAlgn="base">
                <a:spcBef>
                  <a:spcPct val="0"/>
                </a:spcBef>
                <a:spcAft>
                  <a:spcPct val="0"/>
                </a:spcAft>
              </a:pPr>
              <a:r>
                <a:rPr lang="en-US" sz="900">
                  <a:solidFill>
                    <a:sysClr val="windowText" lastClr="000000"/>
                  </a:solidFill>
                  <a:latin typeface="Segoe UI Light" panose="020B0502040204020203" pitchFamily="34" charset="0"/>
                  <a:ea typeface="Heiti SC Light" charset="-122"/>
                  <a:cs typeface="Segoe UI Light" panose="020B0502040204020203" pitchFamily="34" charset="0"/>
                  <a:sym typeface="Gill Sans" charset="0"/>
                </a:rPr>
                <a:t>Reads</a:t>
              </a:r>
            </a:p>
          </p:txBody>
        </p:sp>
        <p:sp>
          <p:nvSpPr>
            <p:cNvPr id="150" name="TextBox 149">
              <a:extLst>
                <a:ext uri="{FF2B5EF4-FFF2-40B4-BE49-F238E27FC236}">
                  <a16:creationId xmlns:a16="http://schemas.microsoft.com/office/drawing/2014/main" id="{02FF7176-C7E0-4534-8F93-17530B74C48D}"/>
                </a:ext>
              </a:extLst>
            </p:cNvPr>
            <p:cNvSpPr txBox="1"/>
            <p:nvPr/>
          </p:nvSpPr>
          <p:spPr>
            <a:xfrm>
              <a:off x="7271259" y="6658062"/>
              <a:ext cx="3664895" cy="589681"/>
            </a:xfrm>
            <a:prstGeom prst="rect">
              <a:avLst/>
            </a:prstGeom>
            <a:noFill/>
          </p:spPr>
          <p:txBody>
            <a:bodyPr wrap="square" rtlCol="0">
              <a:spAutoFit/>
            </a:bodyPr>
            <a:lstStyle/>
            <a:p>
              <a:pPr algn="ctr" fontAlgn="base">
                <a:spcBef>
                  <a:spcPct val="0"/>
                </a:spcBef>
                <a:spcAft>
                  <a:spcPct val="0"/>
                </a:spcAft>
              </a:pPr>
              <a:r>
                <a:rPr lang="en-US" sz="900" b="1">
                  <a:solidFill>
                    <a:sysClr val="windowText" lastClr="000000"/>
                  </a:solidFill>
                  <a:latin typeface="Segoe UI Semibold" panose="020B0702040204020203" pitchFamily="34" charset="0"/>
                  <a:ea typeface="Heiti SC Light" charset="-122"/>
                  <a:cs typeface="Segoe UI Semibold" panose="020B0702040204020203" pitchFamily="34" charset="0"/>
                  <a:sym typeface="Gill Sans" charset="0"/>
                </a:rPr>
                <a:t>30K transactions/sec</a:t>
              </a:r>
            </a:p>
          </p:txBody>
        </p:sp>
        <p:grpSp>
          <p:nvGrpSpPr>
            <p:cNvPr id="151" name="Group 150">
              <a:extLst>
                <a:ext uri="{FF2B5EF4-FFF2-40B4-BE49-F238E27FC236}">
                  <a16:creationId xmlns:a16="http://schemas.microsoft.com/office/drawing/2014/main" id="{449D48F0-A48E-4D15-B650-BA66B2D254F1}"/>
                </a:ext>
              </a:extLst>
            </p:cNvPr>
            <p:cNvGrpSpPr/>
            <p:nvPr/>
          </p:nvGrpSpPr>
          <p:grpSpPr>
            <a:xfrm>
              <a:off x="1295756" y="6163484"/>
              <a:ext cx="14159769" cy="3852243"/>
              <a:chOff x="1295756" y="6163484"/>
              <a:chExt cx="14159769" cy="3852243"/>
            </a:xfrm>
          </p:grpSpPr>
          <p:grpSp>
            <p:nvGrpSpPr>
              <p:cNvPr id="152" name="Group 151">
                <a:extLst>
                  <a:ext uri="{FF2B5EF4-FFF2-40B4-BE49-F238E27FC236}">
                    <a16:creationId xmlns:a16="http://schemas.microsoft.com/office/drawing/2014/main" id="{DCB4193D-FCBD-4403-842B-EE5659A34B79}"/>
                  </a:ext>
                </a:extLst>
              </p:cNvPr>
              <p:cNvGrpSpPr/>
              <p:nvPr/>
            </p:nvGrpSpPr>
            <p:grpSpPr>
              <a:xfrm>
                <a:off x="1295756" y="6163484"/>
                <a:ext cx="14159769" cy="3361593"/>
                <a:chOff x="1269213" y="6596030"/>
                <a:chExt cx="14159769" cy="3361593"/>
              </a:xfrm>
            </p:grpSpPr>
            <p:sp>
              <p:nvSpPr>
                <p:cNvPr id="154" name="TextBox 153">
                  <a:extLst>
                    <a:ext uri="{FF2B5EF4-FFF2-40B4-BE49-F238E27FC236}">
                      <a16:creationId xmlns:a16="http://schemas.microsoft.com/office/drawing/2014/main" id="{20A26C24-E1B2-49B6-B708-DD20B552C1B8}"/>
                    </a:ext>
                  </a:extLst>
                </p:cNvPr>
                <p:cNvSpPr txBox="1"/>
                <p:nvPr/>
              </p:nvSpPr>
              <p:spPr>
                <a:xfrm>
                  <a:off x="5076814" y="6913499"/>
                  <a:ext cx="1420050" cy="943491"/>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Heiti SC Light" charset="-122"/>
                      <a:cs typeface="Segoe UI Light" panose="020B0502040204020203" pitchFamily="34" charset="0"/>
                      <a:sym typeface="Gill Sans" charset="0"/>
                    </a:rPr>
                    <a:t>Writes/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Heiti SC Light" charset="-122"/>
                      <a:cs typeface="Segoe UI Light" panose="020B0502040204020203" pitchFamily="34" charset="0"/>
                      <a:sym typeface="Gill Sans" charset="0"/>
                    </a:rPr>
                    <a:t>Reads</a:t>
                  </a:r>
                </a:p>
              </p:txBody>
            </p:sp>
            <p:grpSp>
              <p:nvGrpSpPr>
                <p:cNvPr id="155" name="Group 154">
                  <a:extLst>
                    <a:ext uri="{FF2B5EF4-FFF2-40B4-BE49-F238E27FC236}">
                      <a16:creationId xmlns:a16="http://schemas.microsoft.com/office/drawing/2014/main" id="{3A3443D8-F5AA-479F-A4C4-C9B6A5F1B181}"/>
                    </a:ext>
                  </a:extLst>
                </p:cNvPr>
                <p:cNvGrpSpPr/>
                <p:nvPr/>
              </p:nvGrpSpPr>
              <p:grpSpPr>
                <a:xfrm>
                  <a:off x="1269213" y="6596030"/>
                  <a:ext cx="14159769" cy="3361593"/>
                  <a:chOff x="1269213" y="6596030"/>
                  <a:chExt cx="14159769" cy="3361593"/>
                </a:xfrm>
              </p:grpSpPr>
              <p:grpSp>
                <p:nvGrpSpPr>
                  <p:cNvPr id="156" name="Group 155">
                    <a:extLst>
                      <a:ext uri="{FF2B5EF4-FFF2-40B4-BE49-F238E27FC236}">
                        <a16:creationId xmlns:a16="http://schemas.microsoft.com/office/drawing/2014/main" id="{4D0705B7-FE37-4E7B-88A1-D7722E16A22D}"/>
                      </a:ext>
                    </a:extLst>
                  </p:cNvPr>
                  <p:cNvGrpSpPr/>
                  <p:nvPr/>
                </p:nvGrpSpPr>
                <p:grpSpPr>
                  <a:xfrm>
                    <a:off x="1269213" y="7185609"/>
                    <a:ext cx="14159769" cy="2772014"/>
                    <a:chOff x="1269213" y="7185609"/>
                    <a:chExt cx="14159769" cy="2772014"/>
                  </a:xfrm>
                </p:grpSpPr>
                <p:sp>
                  <p:nvSpPr>
                    <p:cNvPr id="161" name="TextBox 160">
                      <a:extLst>
                        <a:ext uri="{FF2B5EF4-FFF2-40B4-BE49-F238E27FC236}">
                          <a16:creationId xmlns:a16="http://schemas.microsoft.com/office/drawing/2014/main" id="{70683B0B-325A-40C2-A09E-97A34C63E46B}"/>
                        </a:ext>
                      </a:extLst>
                    </p:cNvPr>
                    <p:cNvSpPr txBox="1"/>
                    <p:nvPr/>
                  </p:nvSpPr>
                  <p:spPr>
                    <a:xfrm>
                      <a:off x="6180229" y="7977531"/>
                      <a:ext cx="417736" cy="393120"/>
                    </a:xfrm>
                    <a:prstGeom prst="rect">
                      <a:avLst/>
                    </a:prstGeom>
                    <a:noFill/>
                    <a:ln>
                      <a:noFill/>
                    </a:ln>
                  </p:spPr>
                  <p:txBody>
                    <a:bodyPr wrap="square" lIns="0" tIns="0" rIns="0" bIns="0"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ysClr val="windowText" lastClr="000000"/>
                        </a:solidFill>
                        <a:effectLst/>
                        <a:uLnTx/>
                        <a:uFillTx/>
                        <a:latin typeface="Gill Sans" charset="0"/>
                        <a:ea typeface="Heiti SC Light" charset="-122"/>
                        <a:sym typeface="Gill Sans" charset="0"/>
                      </a:endParaRPr>
                    </a:p>
                  </p:txBody>
                </p:sp>
                <p:grpSp>
                  <p:nvGrpSpPr>
                    <p:cNvPr id="162" name="Group 161">
                      <a:extLst>
                        <a:ext uri="{FF2B5EF4-FFF2-40B4-BE49-F238E27FC236}">
                          <a16:creationId xmlns:a16="http://schemas.microsoft.com/office/drawing/2014/main" id="{41213E15-C13F-4968-A812-954A29B01AE2}"/>
                        </a:ext>
                      </a:extLst>
                    </p:cNvPr>
                    <p:cNvGrpSpPr/>
                    <p:nvPr/>
                  </p:nvGrpSpPr>
                  <p:grpSpPr>
                    <a:xfrm>
                      <a:off x="2962258" y="8108047"/>
                      <a:ext cx="1571969" cy="1371600"/>
                      <a:chOff x="468086" y="2406098"/>
                      <a:chExt cx="1110063" cy="1019598"/>
                    </a:xfrm>
                    <a:solidFill>
                      <a:srgbClr val="5B9BD5">
                        <a:lumMod val="40000"/>
                        <a:lumOff val="60000"/>
                      </a:srgbClr>
                    </a:solidFill>
                  </p:grpSpPr>
                  <p:sp>
                    <p:nvSpPr>
                      <p:cNvPr id="188" name="Oval 187">
                        <a:extLst>
                          <a:ext uri="{FF2B5EF4-FFF2-40B4-BE49-F238E27FC236}">
                            <a16:creationId xmlns:a16="http://schemas.microsoft.com/office/drawing/2014/main" id="{A699DAB3-F970-4CE9-A21C-5116B216E914}"/>
                          </a:ext>
                        </a:extLst>
                      </p:cNvPr>
                      <p:cNvSpPr/>
                      <p:nvPr/>
                    </p:nvSpPr>
                    <p:spPr>
                      <a:xfrm>
                        <a:off x="468086" y="2406098"/>
                        <a:ext cx="1110063" cy="1019598"/>
                      </a:xfrm>
                      <a:prstGeom prst="ellipse">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89" name="Rectangle 188">
                        <a:extLst>
                          <a:ext uri="{FF2B5EF4-FFF2-40B4-BE49-F238E27FC236}">
                            <a16:creationId xmlns:a16="http://schemas.microsoft.com/office/drawing/2014/main" id="{EB9B68C4-729B-4188-80B3-62E269254F1A}"/>
                          </a:ext>
                        </a:extLst>
                      </p:cNvPr>
                      <p:cNvSpPr/>
                      <p:nvPr/>
                    </p:nvSpPr>
                    <p:spPr>
                      <a:xfrm>
                        <a:off x="1174923" y="2494500"/>
                        <a:ext cx="111726" cy="226398"/>
                      </a:xfrm>
                      <a:prstGeom prst="rect">
                        <a:avLst/>
                      </a:prstGeom>
                      <a:solidFill>
                        <a:srgbClr val="FFFF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90" name="Rectangle 189">
                        <a:extLst>
                          <a:ext uri="{FF2B5EF4-FFF2-40B4-BE49-F238E27FC236}">
                            <a16:creationId xmlns:a16="http://schemas.microsoft.com/office/drawing/2014/main" id="{8BC9B0F3-B469-4A85-B1EE-04875DE2DE97}"/>
                          </a:ext>
                        </a:extLst>
                      </p:cNvPr>
                      <p:cNvSpPr/>
                      <p:nvPr/>
                    </p:nvSpPr>
                    <p:spPr>
                      <a:xfrm>
                        <a:off x="566148" y="2764776"/>
                        <a:ext cx="111726" cy="226398"/>
                      </a:xfrm>
                      <a:prstGeom prst="rect">
                        <a:avLst/>
                      </a:prstGeom>
                      <a:solidFill>
                        <a:srgbClr val="FFC0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91" name="Rectangle 190">
                        <a:extLst>
                          <a:ext uri="{FF2B5EF4-FFF2-40B4-BE49-F238E27FC236}">
                            <a16:creationId xmlns:a16="http://schemas.microsoft.com/office/drawing/2014/main" id="{789FA37F-7994-4EE9-8889-E67C6F6704F7}"/>
                          </a:ext>
                        </a:extLst>
                      </p:cNvPr>
                      <p:cNvSpPr/>
                      <p:nvPr/>
                    </p:nvSpPr>
                    <p:spPr>
                      <a:xfrm>
                        <a:off x="1174923" y="2789109"/>
                        <a:ext cx="111726" cy="226398"/>
                      </a:xfrm>
                      <a:prstGeom prst="rect">
                        <a:avLst/>
                      </a:prstGeom>
                      <a:solidFill>
                        <a:srgbClr val="FFFF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92" name="Rectangle 191">
                        <a:extLst>
                          <a:ext uri="{FF2B5EF4-FFF2-40B4-BE49-F238E27FC236}">
                            <a16:creationId xmlns:a16="http://schemas.microsoft.com/office/drawing/2014/main" id="{BDCE02B2-48F1-4ADB-892D-AE54C96A3FA9}"/>
                          </a:ext>
                        </a:extLst>
                      </p:cNvPr>
                      <p:cNvSpPr/>
                      <p:nvPr/>
                    </p:nvSpPr>
                    <p:spPr>
                      <a:xfrm>
                        <a:off x="1174923" y="3115795"/>
                        <a:ext cx="111726" cy="226398"/>
                      </a:xfrm>
                      <a:prstGeom prst="rect">
                        <a:avLst/>
                      </a:prstGeom>
                      <a:solidFill>
                        <a:srgbClr val="00B05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cxnSp>
                    <p:nvCxnSpPr>
                      <p:cNvPr id="193" name="Curved Connector 94">
                        <a:extLst>
                          <a:ext uri="{FF2B5EF4-FFF2-40B4-BE49-F238E27FC236}">
                            <a16:creationId xmlns:a16="http://schemas.microsoft.com/office/drawing/2014/main" id="{00679EBD-6A04-449C-AF34-A793CCFB8461}"/>
                          </a:ext>
                        </a:extLst>
                      </p:cNvPr>
                      <p:cNvCxnSpPr>
                        <a:stCxn id="190" idx="3"/>
                        <a:endCxn id="192" idx="1"/>
                      </p:cNvCxnSpPr>
                      <p:nvPr/>
                    </p:nvCxnSpPr>
                    <p:spPr>
                      <a:xfrm>
                        <a:off x="677874" y="2877975"/>
                        <a:ext cx="497049" cy="351019"/>
                      </a:xfrm>
                      <a:prstGeom prst="curvedConnector3">
                        <a:avLst>
                          <a:gd name="adj1" fmla="val 50000"/>
                        </a:avLst>
                      </a:prstGeom>
                      <a:noFill/>
                      <a:ln w="19050" cap="flat" cmpd="sng" algn="ctr">
                        <a:solidFill>
                          <a:sysClr val="windowText" lastClr="000000"/>
                        </a:solidFill>
                        <a:prstDash val="solid"/>
                        <a:miter lim="800000"/>
                        <a:headEnd type="triangle"/>
                        <a:tailEnd type="triangle"/>
                      </a:ln>
                      <a:effectLst/>
                    </p:spPr>
                  </p:cxnSp>
                  <p:cxnSp>
                    <p:nvCxnSpPr>
                      <p:cNvPr id="194" name="Curved Connector 95">
                        <a:extLst>
                          <a:ext uri="{FF2B5EF4-FFF2-40B4-BE49-F238E27FC236}">
                            <a16:creationId xmlns:a16="http://schemas.microsoft.com/office/drawing/2014/main" id="{8A74D477-0654-4EAD-9169-51C555A26B19}"/>
                          </a:ext>
                        </a:extLst>
                      </p:cNvPr>
                      <p:cNvCxnSpPr>
                        <a:endCxn id="189" idx="1"/>
                      </p:cNvCxnSpPr>
                      <p:nvPr/>
                    </p:nvCxnSpPr>
                    <p:spPr>
                      <a:xfrm flipV="1">
                        <a:off x="677874" y="2607699"/>
                        <a:ext cx="497049" cy="270276"/>
                      </a:xfrm>
                      <a:prstGeom prst="curvedConnector3">
                        <a:avLst/>
                      </a:prstGeom>
                      <a:grpFill/>
                      <a:ln w="6350" cap="flat" cmpd="sng" algn="ctr">
                        <a:solidFill>
                          <a:sysClr val="windowText" lastClr="000000"/>
                        </a:solidFill>
                        <a:prstDash val="solid"/>
                        <a:miter lim="800000"/>
                        <a:headEnd type="triangle"/>
                        <a:tailEnd type="triangle"/>
                      </a:ln>
                      <a:effectLst/>
                    </p:spPr>
                  </p:cxnSp>
                  <p:cxnSp>
                    <p:nvCxnSpPr>
                      <p:cNvPr id="195" name="Curved Connector 96">
                        <a:extLst>
                          <a:ext uri="{FF2B5EF4-FFF2-40B4-BE49-F238E27FC236}">
                            <a16:creationId xmlns:a16="http://schemas.microsoft.com/office/drawing/2014/main" id="{6F581CEA-44A2-48A3-AA82-1A330ABF3B97}"/>
                          </a:ext>
                        </a:extLst>
                      </p:cNvPr>
                      <p:cNvCxnSpPr>
                        <a:stCxn id="190" idx="3"/>
                        <a:endCxn id="191" idx="1"/>
                      </p:cNvCxnSpPr>
                      <p:nvPr/>
                    </p:nvCxnSpPr>
                    <p:spPr>
                      <a:xfrm>
                        <a:off x="677874" y="2877975"/>
                        <a:ext cx="497049" cy="24332"/>
                      </a:xfrm>
                      <a:prstGeom prst="curvedConnector3">
                        <a:avLst/>
                      </a:prstGeom>
                      <a:noFill/>
                      <a:ln w="6350" cap="flat" cmpd="sng" algn="ctr">
                        <a:solidFill>
                          <a:sysClr val="windowText" lastClr="000000"/>
                        </a:solidFill>
                        <a:prstDash val="solid"/>
                        <a:miter lim="800000"/>
                        <a:headEnd type="triangle"/>
                        <a:tailEnd type="triangle"/>
                      </a:ln>
                      <a:effectLst/>
                    </p:spPr>
                  </p:cxnSp>
                </p:grpSp>
                <p:grpSp>
                  <p:nvGrpSpPr>
                    <p:cNvPr id="163" name="Group 162">
                      <a:extLst>
                        <a:ext uri="{FF2B5EF4-FFF2-40B4-BE49-F238E27FC236}">
                          <a16:creationId xmlns:a16="http://schemas.microsoft.com/office/drawing/2014/main" id="{DE0BABE0-05D4-4F1F-B809-C999E8F380D7}"/>
                        </a:ext>
                      </a:extLst>
                    </p:cNvPr>
                    <p:cNvGrpSpPr/>
                    <p:nvPr/>
                  </p:nvGrpSpPr>
                  <p:grpSpPr>
                    <a:xfrm>
                      <a:off x="6595402" y="8055639"/>
                      <a:ext cx="1571969" cy="1371600"/>
                      <a:chOff x="468086" y="2406098"/>
                      <a:chExt cx="1110063" cy="1019598"/>
                    </a:xfrm>
                    <a:solidFill>
                      <a:srgbClr val="5B9BD5">
                        <a:lumMod val="40000"/>
                        <a:lumOff val="60000"/>
                      </a:srgbClr>
                    </a:solidFill>
                  </p:grpSpPr>
                  <p:sp>
                    <p:nvSpPr>
                      <p:cNvPr id="180" name="Oval 179">
                        <a:extLst>
                          <a:ext uri="{FF2B5EF4-FFF2-40B4-BE49-F238E27FC236}">
                            <a16:creationId xmlns:a16="http://schemas.microsoft.com/office/drawing/2014/main" id="{2E2B06B3-E7E2-4AB4-B384-ADD6CE8E660D}"/>
                          </a:ext>
                        </a:extLst>
                      </p:cNvPr>
                      <p:cNvSpPr/>
                      <p:nvPr/>
                    </p:nvSpPr>
                    <p:spPr>
                      <a:xfrm>
                        <a:off x="468086" y="2406098"/>
                        <a:ext cx="1110063" cy="1019598"/>
                      </a:xfrm>
                      <a:prstGeom prst="ellipse">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solidFill>
                          <a:srgbClr val="FF0000"/>
                        </a:solidFill>
                      </a:ln>
                      <a:effectLst>
                        <a:outerShdw blurRad="57150" dist="19050" dir="5400000" algn="ctr" rotWithShape="0">
                          <a:srgbClr val="000000">
                            <a:alpha val="63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81" name="Rectangle 180">
                        <a:extLst>
                          <a:ext uri="{FF2B5EF4-FFF2-40B4-BE49-F238E27FC236}">
                            <a16:creationId xmlns:a16="http://schemas.microsoft.com/office/drawing/2014/main" id="{854E75C6-3844-493E-9AAB-41B7880E5181}"/>
                          </a:ext>
                        </a:extLst>
                      </p:cNvPr>
                      <p:cNvSpPr/>
                      <p:nvPr/>
                    </p:nvSpPr>
                    <p:spPr>
                      <a:xfrm>
                        <a:off x="1174923" y="2494500"/>
                        <a:ext cx="111726" cy="226398"/>
                      </a:xfrm>
                      <a:prstGeom prst="rect">
                        <a:avLst/>
                      </a:prstGeom>
                      <a:solidFill>
                        <a:srgbClr val="FFFF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82" name="Rectangle 181">
                        <a:extLst>
                          <a:ext uri="{FF2B5EF4-FFF2-40B4-BE49-F238E27FC236}">
                            <a16:creationId xmlns:a16="http://schemas.microsoft.com/office/drawing/2014/main" id="{74B819DE-EB84-409E-B216-622FDFBB3763}"/>
                          </a:ext>
                        </a:extLst>
                      </p:cNvPr>
                      <p:cNvSpPr/>
                      <p:nvPr/>
                    </p:nvSpPr>
                    <p:spPr>
                      <a:xfrm>
                        <a:off x="566148" y="2764776"/>
                        <a:ext cx="111726" cy="226398"/>
                      </a:xfrm>
                      <a:prstGeom prst="rect">
                        <a:avLst/>
                      </a:prstGeom>
                      <a:solidFill>
                        <a:srgbClr val="FFC0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83" name="Rectangle 182">
                        <a:extLst>
                          <a:ext uri="{FF2B5EF4-FFF2-40B4-BE49-F238E27FC236}">
                            <a16:creationId xmlns:a16="http://schemas.microsoft.com/office/drawing/2014/main" id="{AE78535B-E16C-4BB6-A92E-7A92E44E2B2B}"/>
                          </a:ext>
                        </a:extLst>
                      </p:cNvPr>
                      <p:cNvSpPr/>
                      <p:nvPr/>
                    </p:nvSpPr>
                    <p:spPr>
                      <a:xfrm>
                        <a:off x="1174923" y="2789109"/>
                        <a:ext cx="111726" cy="226398"/>
                      </a:xfrm>
                      <a:prstGeom prst="rect">
                        <a:avLst/>
                      </a:prstGeom>
                      <a:solidFill>
                        <a:srgbClr val="FFFF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84" name="Rectangle 183">
                        <a:extLst>
                          <a:ext uri="{FF2B5EF4-FFF2-40B4-BE49-F238E27FC236}">
                            <a16:creationId xmlns:a16="http://schemas.microsoft.com/office/drawing/2014/main" id="{8D3CB465-3E7C-4D00-B58C-FEC56B3B152E}"/>
                          </a:ext>
                        </a:extLst>
                      </p:cNvPr>
                      <p:cNvSpPr/>
                      <p:nvPr/>
                    </p:nvSpPr>
                    <p:spPr>
                      <a:xfrm>
                        <a:off x="1174923" y="3115795"/>
                        <a:ext cx="111726" cy="226398"/>
                      </a:xfrm>
                      <a:prstGeom prst="rect">
                        <a:avLst/>
                      </a:prstGeom>
                      <a:solidFill>
                        <a:srgbClr val="00B05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cxnSp>
                    <p:nvCxnSpPr>
                      <p:cNvPr id="185" name="Curved Connector 121">
                        <a:extLst>
                          <a:ext uri="{FF2B5EF4-FFF2-40B4-BE49-F238E27FC236}">
                            <a16:creationId xmlns:a16="http://schemas.microsoft.com/office/drawing/2014/main" id="{B189BC90-86CF-45B0-9877-0EB043B47826}"/>
                          </a:ext>
                        </a:extLst>
                      </p:cNvPr>
                      <p:cNvCxnSpPr>
                        <a:stCxn id="182" idx="3"/>
                        <a:endCxn id="184" idx="1"/>
                      </p:cNvCxnSpPr>
                      <p:nvPr/>
                    </p:nvCxnSpPr>
                    <p:spPr>
                      <a:xfrm>
                        <a:off x="677874" y="2877975"/>
                        <a:ext cx="497049" cy="351019"/>
                      </a:xfrm>
                      <a:prstGeom prst="curvedConnector3">
                        <a:avLst>
                          <a:gd name="adj1" fmla="val 50000"/>
                        </a:avLst>
                      </a:prstGeom>
                      <a:noFill/>
                      <a:ln w="19050" cap="flat" cmpd="sng" algn="ctr">
                        <a:solidFill>
                          <a:sysClr val="windowText" lastClr="000000"/>
                        </a:solidFill>
                        <a:prstDash val="solid"/>
                        <a:miter lim="800000"/>
                        <a:headEnd type="triangle"/>
                        <a:tailEnd type="triangle"/>
                      </a:ln>
                      <a:effectLst/>
                    </p:spPr>
                  </p:cxnSp>
                  <p:cxnSp>
                    <p:nvCxnSpPr>
                      <p:cNvPr id="186" name="Curved Connector 122">
                        <a:extLst>
                          <a:ext uri="{FF2B5EF4-FFF2-40B4-BE49-F238E27FC236}">
                            <a16:creationId xmlns:a16="http://schemas.microsoft.com/office/drawing/2014/main" id="{78537A3F-CFA2-442F-81E9-DDFD3BCFEBCC}"/>
                          </a:ext>
                        </a:extLst>
                      </p:cNvPr>
                      <p:cNvCxnSpPr>
                        <a:endCxn id="181" idx="1"/>
                      </p:cNvCxnSpPr>
                      <p:nvPr/>
                    </p:nvCxnSpPr>
                    <p:spPr>
                      <a:xfrm flipV="1">
                        <a:off x="677874" y="2607699"/>
                        <a:ext cx="497049" cy="270276"/>
                      </a:xfrm>
                      <a:prstGeom prst="curvedConnector3">
                        <a:avLst/>
                      </a:prstGeom>
                      <a:grpFill/>
                      <a:ln w="6350" cap="flat" cmpd="sng" algn="ctr">
                        <a:solidFill>
                          <a:sysClr val="windowText" lastClr="000000"/>
                        </a:solidFill>
                        <a:prstDash val="solid"/>
                        <a:miter lim="800000"/>
                        <a:headEnd type="triangle"/>
                        <a:tailEnd type="triangle"/>
                      </a:ln>
                      <a:effectLst/>
                    </p:spPr>
                  </p:cxnSp>
                  <p:cxnSp>
                    <p:nvCxnSpPr>
                      <p:cNvPr id="187" name="Curved Connector 123">
                        <a:extLst>
                          <a:ext uri="{FF2B5EF4-FFF2-40B4-BE49-F238E27FC236}">
                            <a16:creationId xmlns:a16="http://schemas.microsoft.com/office/drawing/2014/main" id="{E5B91C6F-CC09-4AAB-9E2C-0E39A8F42D47}"/>
                          </a:ext>
                        </a:extLst>
                      </p:cNvPr>
                      <p:cNvCxnSpPr>
                        <a:stCxn id="182" idx="3"/>
                        <a:endCxn id="183" idx="1"/>
                      </p:cNvCxnSpPr>
                      <p:nvPr/>
                    </p:nvCxnSpPr>
                    <p:spPr>
                      <a:xfrm>
                        <a:off x="677874" y="2877975"/>
                        <a:ext cx="497049" cy="24332"/>
                      </a:xfrm>
                      <a:prstGeom prst="curvedConnector3">
                        <a:avLst/>
                      </a:prstGeom>
                      <a:noFill/>
                      <a:ln w="6350" cap="flat" cmpd="sng" algn="ctr">
                        <a:solidFill>
                          <a:sysClr val="windowText" lastClr="000000"/>
                        </a:solidFill>
                        <a:prstDash val="solid"/>
                        <a:miter lim="800000"/>
                        <a:headEnd type="triangle"/>
                        <a:tailEnd type="triangle"/>
                      </a:ln>
                      <a:effectLst/>
                    </p:spPr>
                  </p:cxnSp>
                </p:grpSp>
                <p:grpSp>
                  <p:nvGrpSpPr>
                    <p:cNvPr id="164" name="Group 163">
                      <a:extLst>
                        <a:ext uri="{FF2B5EF4-FFF2-40B4-BE49-F238E27FC236}">
                          <a16:creationId xmlns:a16="http://schemas.microsoft.com/office/drawing/2014/main" id="{8AB646FD-96BF-436B-8CE3-450E4536CCBE}"/>
                        </a:ext>
                      </a:extLst>
                    </p:cNvPr>
                    <p:cNvGrpSpPr/>
                    <p:nvPr/>
                  </p:nvGrpSpPr>
                  <p:grpSpPr>
                    <a:xfrm>
                      <a:off x="10174695" y="8142173"/>
                      <a:ext cx="1571969" cy="1371600"/>
                      <a:chOff x="468086" y="2406098"/>
                      <a:chExt cx="1110063" cy="1019598"/>
                    </a:xfrm>
                    <a:solidFill>
                      <a:srgbClr val="5B9BD5">
                        <a:lumMod val="40000"/>
                        <a:lumOff val="60000"/>
                      </a:srgbClr>
                    </a:solidFill>
                  </p:grpSpPr>
                  <p:sp>
                    <p:nvSpPr>
                      <p:cNvPr id="172" name="Oval 171">
                        <a:extLst>
                          <a:ext uri="{FF2B5EF4-FFF2-40B4-BE49-F238E27FC236}">
                            <a16:creationId xmlns:a16="http://schemas.microsoft.com/office/drawing/2014/main" id="{4CF753E2-3F9A-4EAD-9EA1-0F4F4A674627}"/>
                          </a:ext>
                        </a:extLst>
                      </p:cNvPr>
                      <p:cNvSpPr/>
                      <p:nvPr/>
                    </p:nvSpPr>
                    <p:spPr>
                      <a:xfrm>
                        <a:off x="468086" y="2406098"/>
                        <a:ext cx="1110063" cy="1019598"/>
                      </a:xfrm>
                      <a:prstGeom prst="ellipse">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73" name="Rectangle 172">
                        <a:extLst>
                          <a:ext uri="{FF2B5EF4-FFF2-40B4-BE49-F238E27FC236}">
                            <a16:creationId xmlns:a16="http://schemas.microsoft.com/office/drawing/2014/main" id="{3A45E1B0-B37C-4DC1-9E47-71033BB85F5A}"/>
                          </a:ext>
                        </a:extLst>
                      </p:cNvPr>
                      <p:cNvSpPr/>
                      <p:nvPr/>
                    </p:nvSpPr>
                    <p:spPr>
                      <a:xfrm>
                        <a:off x="1174923" y="2494500"/>
                        <a:ext cx="111726" cy="226398"/>
                      </a:xfrm>
                      <a:prstGeom prst="rect">
                        <a:avLst/>
                      </a:prstGeom>
                      <a:solidFill>
                        <a:srgbClr val="FFFF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74" name="Rectangle 173">
                        <a:extLst>
                          <a:ext uri="{FF2B5EF4-FFF2-40B4-BE49-F238E27FC236}">
                            <a16:creationId xmlns:a16="http://schemas.microsoft.com/office/drawing/2014/main" id="{B83F751F-D6CA-4B49-9E3D-58CD033391A0}"/>
                          </a:ext>
                        </a:extLst>
                      </p:cNvPr>
                      <p:cNvSpPr/>
                      <p:nvPr/>
                    </p:nvSpPr>
                    <p:spPr>
                      <a:xfrm>
                        <a:off x="566148" y="2764776"/>
                        <a:ext cx="111726" cy="226398"/>
                      </a:xfrm>
                      <a:prstGeom prst="rect">
                        <a:avLst/>
                      </a:prstGeom>
                      <a:solidFill>
                        <a:srgbClr val="FFC0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75" name="Rectangle 174">
                        <a:extLst>
                          <a:ext uri="{FF2B5EF4-FFF2-40B4-BE49-F238E27FC236}">
                            <a16:creationId xmlns:a16="http://schemas.microsoft.com/office/drawing/2014/main" id="{99D92B67-EC03-4E59-8B3B-F0257F381405}"/>
                          </a:ext>
                        </a:extLst>
                      </p:cNvPr>
                      <p:cNvSpPr/>
                      <p:nvPr/>
                    </p:nvSpPr>
                    <p:spPr>
                      <a:xfrm>
                        <a:off x="1174923" y="2789109"/>
                        <a:ext cx="111726" cy="226398"/>
                      </a:xfrm>
                      <a:prstGeom prst="rect">
                        <a:avLst/>
                      </a:prstGeom>
                      <a:solidFill>
                        <a:srgbClr val="FFFF0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sp>
                    <p:nvSpPr>
                      <p:cNvPr id="176" name="Rectangle 175">
                        <a:extLst>
                          <a:ext uri="{FF2B5EF4-FFF2-40B4-BE49-F238E27FC236}">
                            <a16:creationId xmlns:a16="http://schemas.microsoft.com/office/drawing/2014/main" id="{AE11B1CF-A941-4483-B744-8F58DD7343F5}"/>
                          </a:ext>
                        </a:extLst>
                      </p:cNvPr>
                      <p:cNvSpPr/>
                      <p:nvPr/>
                    </p:nvSpPr>
                    <p:spPr>
                      <a:xfrm>
                        <a:off x="1174923" y="3115795"/>
                        <a:ext cx="111726" cy="226398"/>
                      </a:xfrm>
                      <a:prstGeom prst="rect">
                        <a:avLst/>
                      </a:prstGeom>
                      <a:solidFill>
                        <a:srgbClr val="00B050"/>
                      </a:solidFill>
                      <a:ln w="6350" cap="flat" cmpd="sng" algn="ctr">
                        <a:solidFill>
                          <a:sysClr val="windowText" lastClr="000000"/>
                        </a:solid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cxnSp>
                    <p:nvCxnSpPr>
                      <p:cNvPr id="177" name="Curved Connector 179">
                        <a:extLst>
                          <a:ext uri="{FF2B5EF4-FFF2-40B4-BE49-F238E27FC236}">
                            <a16:creationId xmlns:a16="http://schemas.microsoft.com/office/drawing/2014/main" id="{72C4D2AB-69FE-4E24-8341-14EC38781045}"/>
                          </a:ext>
                        </a:extLst>
                      </p:cNvPr>
                      <p:cNvCxnSpPr>
                        <a:stCxn id="174" idx="3"/>
                        <a:endCxn id="176" idx="1"/>
                      </p:cNvCxnSpPr>
                      <p:nvPr/>
                    </p:nvCxnSpPr>
                    <p:spPr>
                      <a:xfrm>
                        <a:off x="677874" y="2877975"/>
                        <a:ext cx="497049" cy="351019"/>
                      </a:xfrm>
                      <a:prstGeom prst="curvedConnector3">
                        <a:avLst>
                          <a:gd name="adj1" fmla="val 50000"/>
                        </a:avLst>
                      </a:prstGeom>
                      <a:noFill/>
                      <a:ln w="19050" cap="flat" cmpd="sng" algn="ctr">
                        <a:solidFill>
                          <a:sysClr val="windowText" lastClr="000000"/>
                        </a:solidFill>
                        <a:prstDash val="solid"/>
                        <a:miter lim="800000"/>
                        <a:headEnd type="triangle"/>
                        <a:tailEnd type="triangle"/>
                      </a:ln>
                      <a:effectLst/>
                    </p:spPr>
                  </p:cxnSp>
                  <p:cxnSp>
                    <p:nvCxnSpPr>
                      <p:cNvPr id="178" name="Curved Connector 180">
                        <a:extLst>
                          <a:ext uri="{FF2B5EF4-FFF2-40B4-BE49-F238E27FC236}">
                            <a16:creationId xmlns:a16="http://schemas.microsoft.com/office/drawing/2014/main" id="{BCD3F92E-CEAE-48CE-88D7-FAD546F3CDF4}"/>
                          </a:ext>
                        </a:extLst>
                      </p:cNvPr>
                      <p:cNvCxnSpPr>
                        <a:endCxn id="173" idx="1"/>
                      </p:cNvCxnSpPr>
                      <p:nvPr/>
                    </p:nvCxnSpPr>
                    <p:spPr>
                      <a:xfrm flipV="1">
                        <a:off x="677874" y="2607699"/>
                        <a:ext cx="497049" cy="270276"/>
                      </a:xfrm>
                      <a:prstGeom prst="curvedConnector3">
                        <a:avLst/>
                      </a:prstGeom>
                      <a:grpFill/>
                      <a:ln w="6350" cap="flat" cmpd="sng" algn="ctr">
                        <a:solidFill>
                          <a:sysClr val="windowText" lastClr="000000"/>
                        </a:solidFill>
                        <a:prstDash val="solid"/>
                        <a:miter lim="800000"/>
                        <a:headEnd type="triangle"/>
                        <a:tailEnd type="triangle"/>
                      </a:ln>
                      <a:effectLst/>
                    </p:spPr>
                  </p:cxnSp>
                  <p:cxnSp>
                    <p:nvCxnSpPr>
                      <p:cNvPr id="179" name="Curved Connector 181">
                        <a:extLst>
                          <a:ext uri="{FF2B5EF4-FFF2-40B4-BE49-F238E27FC236}">
                            <a16:creationId xmlns:a16="http://schemas.microsoft.com/office/drawing/2014/main" id="{A59FE039-39AC-4D26-BA16-35007ECC3156}"/>
                          </a:ext>
                        </a:extLst>
                      </p:cNvPr>
                      <p:cNvCxnSpPr>
                        <a:stCxn id="174" idx="3"/>
                        <a:endCxn id="175" idx="1"/>
                      </p:cNvCxnSpPr>
                      <p:nvPr/>
                    </p:nvCxnSpPr>
                    <p:spPr>
                      <a:xfrm>
                        <a:off x="677874" y="2877975"/>
                        <a:ext cx="497049" cy="24332"/>
                      </a:xfrm>
                      <a:prstGeom prst="curvedConnector3">
                        <a:avLst/>
                      </a:prstGeom>
                      <a:noFill/>
                      <a:ln w="6350" cap="flat" cmpd="sng" algn="ctr">
                        <a:solidFill>
                          <a:sysClr val="windowText" lastClr="000000"/>
                        </a:solidFill>
                        <a:prstDash val="solid"/>
                        <a:miter lim="800000"/>
                        <a:headEnd type="triangle"/>
                        <a:tailEnd type="triangle"/>
                      </a:ln>
                      <a:effectLst/>
                    </p:spPr>
                  </p:cxnSp>
                </p:grpSp>
                <p:sp>
                  <p:nvSpPr>
                    <p:cNvPr id="165" name="Right Brace 164">
                      <a:extLst>
                        <a:ext uri="{FF2B5EF4-FFF2-40B4-BE49-F238E27FC236}">
                          <a16:creationId xmlns:a16="http://schemas.microsoft.com/office/drawing/2014/main" id="{BA3AB268-1DCF-480B-BA74-7487940B038B}"/>
                        </a:ext>
                      </a:extLst>
                    </p:cNvPr>
                    <p:cNvSpPr/>
                    <p:nvPr/>
                  </p:nvSpPr>
                  <p:spPr>
                    <a:xfrm rot="5400000">
                      <a:off x="8668656" y="3197298"/>
                      <a:ext cx="751959" cy="12768692"/>
                    </a:xfrm>
                    <a:prstGeom prst="rightBrace">
                      <a:avLst/>
                    </a:prstGeom>
                    <a:ln>
                      <a:solidFill>
                        <a:schemeClr val="bg1">
                          <a:lumMod val="75000"/>
                        </a:schemeClr>
                      </a:solidFill>
                      <a:headEnd type="none"/>
                      <a:tailEnd type="ova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400" b="0" i="0" u="none" strike="noStrike" kern="0" cap="none" spc="0" normalizeH="0" baseline="0" noProof="0">
                        <a:ln>
                          <a:noFill/>
                        </a:ln>
                        <a:solidFill>
                          <a:sysClr val="windowText" lastClr="000000"/>
                        </a:solidFill>
                        <a:effectLst/>
                        <a:uLnTx/>
                        <a:uFillTx/>
                        <a:latin typeface="Calibri" panose="020F0502020204030204"/>
                        <a:ea typeface="+mn-ea"/>
                        <a:cs typeface="+mn-cs"/>
                        <a:sym typeface="Gill Sans" charset="0"/>
                      </a:endParaRPr>
                    </a:p>
                  </p:txBody>
                </p:sp>
                <p:cxnSp>
                  <p:nvCxnSpPr>
                    <p:cNvPr id="166" name="Straight Arrow Connector 165">
                      <a:extLst>
                        <a:ext uri="{FF2B5EF4-FFF2-40B4-BE49-F238E27FC236}">
                          <a16:creationId xmlns:a16="http://schemas.microsoft.com/office/drawing/2014/main" id="{A56708FE-AE4C-4F04-95BF-E0465F7CE735}"/>
                        </a:ext>
                      </a:extLst>
                    </p:cNvPr>
                    <p:cNvCxnSpPr/>
                    <p:nvPr/>
                  </p:nvCxnSpPr>
                  <p:spPr>
                    <a:xfrm>
                      <a:off x="5729113" y="7921786"/>
                      <a:ext cx="976487" cy="460214"/>
                    </a:xfrm>
                    <a:prstGeom prst="straightConnector1">
                      <a:avLst/>
                    </a:prstGeom>
                    <a:noFill/>
                    <a:ln w="19050" cap="flat" cmpd="sng" algn="ctr">
                      <a:solidFill>
                        <a:schemeClr val="bg1">
                          <a:lumMod val="75000"/>
                        </a:schemeClr>
                      </a:solidFill>
                      <a:prstDash val="solid"/>
                      <a:miter lim="800000"/>
                      <a:headEnd type="none" w="med" len="med"/>
                      <a:tailEnd type="triangle" w="med" len="med"/>
                    </a:ln>
                    <a:effectLst/>
                  </p:spPr>
                </p:cxnSp>
                <p:cxnSp>
                  <p:nvCxnSpPr>
                    <p:cNvPr id="167" name="Straight Arrow Connector 166">
                      <a:extLst>
                        <a:ext uri="{FF2B5EF4-FFF2-40B4-BE49-F238E27FC236}">
                          <a16:creationId xmlns:a16="http://schemas.microsoft.com/office/drawing/2014/main" id="{9F5535DD-D2A0-4A17-AF68-164496311E15}"/>
                        </a:ext>
                      </a:extLst>
                    </p:cNvPr>
                    <p:cNvCxnSpPr/>
                    <p:nvPr/>
                  </p:nvCxnSpPr>
                  <p:spPr>
                    <a:xfrm>
                      <a:off x="1798141" y="8078425"/>
                      <a:ext cx="1147393" cy="682055"/>
                    </a:xfrm>
                    <a:prstGeom prst="straightConnector1">
                      <a:avLst/>
                    </a:prstGeom>
                    <a:ln>
                      <a:solidFill>
                        <a:schemeClr val="bg1">
                          <a:lumMod val="75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68" name="TextBox 167">
                      <a:extLst>
                        <a:ext uri="{FF2B5EF4-FFF2-40B4-BE49-F238E27FC236}">
                          <a16:creationId xmlns:a16="http://schemas.microsoft.com/office/drawing/2014/main" id="{68472763-5F6D-465F-9C36-553B4F099170}"/>
                        </a:ext>
                      </a:extLst>
                    </p:cNvPr>
                    <p:cNvSpPr txBox="1"/>
                    <p:nvPr/>
                  </p:nvSpPr>
                  <p:spPr>
                    <a:xfrm>
                      <a:off x="1269213" y="7411491"/>
                      <a:ext cx="1263480" cy="589681"/>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Heiti SC Light" charset="-122"/>
                          <a:cs typeface="Segoe UI Light" panose="020B0502040204020203" pitchFamily="34" charset="0"/>
                          <a:sym typeface="Gill Sans" charset="0"/>
                        </a:rPr>
                        <a:t>Reads</a:t>
                      </a:r>
                    </a:p>
                  </p:txBody>
                </p:sp>
                <p:cxnSp>
                  <p:nvCxnSpPr>
                    <p:cNvPr id="169" name="Straight Arrow Connector 168">
                      <a:extLst>
                        <a:ext uri="{FF2B5EF4-FFF2-40B4-BE49-F238E27FC236}">
                          <a16:creationId xmlns:a16="http://schemas.microsoft.com/office/drawing/2014/main" id="{1F151068-2324-4240-9A8E-7FF00939FCBF}"/>
                        </a:ext>
                      </a:extLst>
                    </p:cNvPr>
                    <p:cNvCxnSpPr>
                      <a:stCxn id="170" idx="2"/>
                    </p:cNvCxnSpPr>
                    <p:nvPr/>
                  </p:nvCxnSpPr>
                  <p:spPr>
                    <a:xfrm flipH="1">
                      <a:off x="11991601" y="7775290"/>
                      <a:ext cx="1004943" cy="446877"/>
                    </a:xfrm>
                    <a:prstGeom prst="straightConnector1">
                      <a:avLst/>
                    </a:prstGeom>
                    <a:noFill/>
                    <a:ln w="19050" cap="flat" cmpd="sng" algn="ctr">
                      <a:solidFill>
                        <a:schemeClr val="bg1">
                          <a:lumMod val="75000"/>
                        </a:schemeClr>
                      </a:solidFill>
                      <a:prstDash val="solid"/>
                      <a:miter lim="800000"/>
                      <a:headEnd type="none" w="med" len="med"/>
                      <a:tailEnd type="triangle" w="med" len="med"/>
                    </a:ln>
                    <a:effectLst/>
                  </p:spPr>
                </p:cxnSp>
                <p:sp>
                  <p:nvSpPr>
                    <p:cNvPr id="170" name="TextBox 169">
                      <a:extLst>
                        <a:ext uri="{FF2B5EF4-FFF2-40B4-BE49-F238E27FC236}">
                          <a16:creationId xmlns:a16="http://schemas.microsoft.com/office/drawing/2014/main" id="{F36D3D8E-40AF-4082-A6EA-04AE5C9B0708}"/>
                        </a:ext>
                      </a:extLst>
                    </p:cNvPr>
                    <p:cNvSpPr txBox="1"/>
                    <p:nvPr/>
                  </p:nvSpPr>
                  <p:spPr>
                    <a:xfrm>
                      <a:off x="12364803" y="7185609"/>
                      <a:ext cx="1263480" cy="589681"/>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Heiti SC Light" charset="-122"/>
                          <a:cs typeface="Segoe UI Light" panose="020B0502040204020203" pitchFamily="34" charset="0"/>
                          <a:sym typeface="Gill Sans" charset="0"/>
                        </a:rPr>
                        <a:t>Reads</a:t>
                      </a:r>
                    </a:p>
                  </p:txBody>
                </p:sp>
                <p:sp>
                  <p:nvSpPr>
                    <p:cNvPr id="171" name="TextBox 170">
                      <a:extLst>
                        <a:ext uri="{FF2B5EF4-FFF2-40B4-BE49-F238E27FC236}">
                          <a16:creationId xmlns:a16="http://schemas.microsoft.com/office/drawing/2014/main" id="{2014392C-4983-4FDC-86A4-581677AC881D}"/>
                        </a:ext>
                      </a:extLst>
                    </p:cNvPr>
                    <p:cNvSpPr txBox="1"/>
                    <p:nvPr/>
                  </p:nvSpPr>
                  <p:spPr>
                    <a:xfrm>
                      <a:off x="13017152" y="8862448"/>
                      <a:ext cx="2411827" cy="589681"/>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ysClr val="windowText" lastClr="000000"/>
                          </a:solidFill>
                          <a:effectLst/>
                          <a:uLnTx/>
                          <a:uFillTx/>
                          <a:latin typeface="Segoe UI Light" panose="020B0502040204020203" pitchFamily="34" charset="0"/>
                          <a:ea typeface="Heiti SC Light" charset="-122"/>
                          <a:cs typeface="Segoe UI Light" panose="020B0502040204020203" pitchFamily="34" charset="0"/>
                          <a:sym typeface="Gill Sans" charset="0"/>
                        </a:rPr>
                        <a:t>West Europe</a:t>
                      </a:r>
                    </a:p>
                  </p:txBody>
                </p:sp>
              </p:grpSp>
              <p:grpSp>
                <p:nvGrpSpPr>
                  <p:cNvPr id="157" name="Group 156">
                    <a:extLst>
                      <a:ext uri="{FF2B5EF4-FFF2-40B4-BE49-F238E27FC236}">
                        <a16:creationId xmlns:a16="http://schemas.microsoft.com/office/drawing/2014/main" id="{08607317-63BC-442F-B966-5F47D0AF2D3F}"/>
                      </a:ext>
                    </a:extLst>
                  </p:cNvPr>
                  <p:cNvGrpSpPr/>
                  <p:nvPr/>
                </p:nvGrpSpPr>
                <p:grpSpPr>
                  <a:xfrm>
                    <a:off x="3315900" y="6596030"/>
                    <a:ext cx="7843775" cy="1714886"/>
                    <a:chOff x="3315900" y="6596030"/>
                    <a:chExt cx="7843775" cy="1714886"/>
                  </a:xfrm>
                </p:grpSpPr>
                <p:cxnSp>
                  <p:nvCxnSpPr>
                    <p:cNvPr id="158" name="Curved Connector 159">
                      <a:extLst>
                        <a:ext uri="{FF2B5EF4-FFF2-40B4-BE49-F238E27FC236}">
                          <a16:creationId xmlns:a16="http://schemas.microsoft.com/office/drawing/2014/main" id="{BC8647BD-A509-485A-A1D7-B96980F1D5C6}"/>
                        </a:ext>
                      </a:extLst>
                    </p:cNvPr>
                    <p:cNvCxnSpPr/>
                    <p:nvPr/>
                  </p:nvCxnSpPr>
                  <p:spPr>
                    <a:xfrm rot="5400000">
                      <a:off x="2840386" y="7163481"/>
                      <a:ext cx="1622949" cy="671922"/>
                    </a:xfrm>
                    <a:prstGeom prst="curvedConnector3">
                      <a:avLst>
                        <a:gd name="adj1" fmla="val 50000"/>
                      </a:avLst>
                    </a:prstGeom>
                    <a:noFill/>
                    <a:ln w="19050" cap="flat" cmpd="sng" algn="ctr">
                      <a:solidFill>
                        <a:sysClr val="window" lastClr="FFFFFF"/>
                      </a:solidFill>
                      <a:prstDash val="dash"/>
                      <a:miter lim="800000"/>
                      <a:headEnd type="triangle"/>
                      <a:tailEnd type="triangle"/>
                    </a:ln>
                    <a:effectLst/>
                  </p:spPr>
                </p:cxnSp>
                <p:cxnSp>
                  <p:nvCxnSpPr>
                    <p:cNvPr id="159" name="Curved Connector 198">
                      <a:extLst>
                        <a:ext uri="{FF2B5EF4-FFF2-40B4-BE49-F238E27FC236}">
                          <a16:creationId xmlns:a16="http://schemas.microsoft.com/office/drawing/2014/main" id="{73A408FE-D031-42C3-853D-72CE5EF97AAD}"/>
                        </a:ext>
                      </a:extLst>
                    </p:cNvPr>
                    <p:cNvCxnSpPr/>
                    <p:nvPr/>
                  </p:nvCxnSpPr>
                  <p:spPr>
                    <a:xfrm rot="5400000">
                      <a:off x="6406112" y="7071544"/>
                      <a:ext cx="1622949" cy="671922"/>
                    </a:xfrm>
                    <a:prstGeom prst="curvedConnector3">
                      <a:avLst>
                        <a:gd name="adj1" fmla="val 50000"/>
                      </a:avLst>
                    </a:prstGeom>
                    <a:noFill/>
                    <a:ln w="19050" cap="flat" cmpd="sng" algn="ctr">
                      <a:solidFill>
                        <a:sysClr val="window" lastClr="FFFFFF"/>
                      </a:solidFill>
                      <a:prstDash val="dash"/>
                      <a:miter lim="800000"/>
                      <a:headEnd type="triangle"/>
                      <a:tailEnd type="triangle"/>
                    </a:ln>
                    <a:effectLst/>
                  </p:spPr>
                </p:cxnSp>
                <p:cxnSp>
                  <p:nvCxnSpPr>
                    <p:cNvPr id="160" name="Curved Connector 208">
                      <a:extLst>
                        <a:ext uri="{FF2B5EF4-FFF2-40B4-BE49-F238E27FC236}">
                          <a16:creationId xmlns:a16="http://schemas.microsoft.com/office/drawing/2014/main" id="{2064A3C2-DC62-4751-9FCE-A72D9FE496EA}"/>
                        </a:ext>
                      </a:extLst>
                    </p:cNvPr>
                    <p:cNvCxnSpPr/>
                    <p:nvPr/>
                  </p:nvCxnSpPr>
                  <p:spPr>
                    <a:xfrm rot="5400000">
                      <a:off x="10012239" y="7135181"/>
                      <a:ext cx="1622949" cy="671922"/>
                    </a:xfrm>
                    <a:prstGeom prst="curvedConnector3">
                      <a:avLst>
                        <a:gd name="adj1" fmla="val 50000"/>
                      </a:avLst>
                    </a:prstGeom>
                    <a:noFill/>
                    <a:ln w="19050" cap="flat" cmpd="sng" algn="ctr">
                      <a:solidFill>
                        <a:sysClr val="window" lastClr="FFFFFF"/>
                      </a:solidFill>
                      <a:prstDash val="dash"/>
                      <a:miter lim="800000"/>
                      <a:headEnd type="triangle"/>
                      <a:tailEnd type="triangle"/>
                    </a:ln>
                    <a:effectLst/>
                  </p:spPr>
                </p:cxnSp>
              </p:grpSp>
            </p:grpSp>
          </p:grpSp>
          <p:sp>
            <p:nvSpPr>
              <p:cNvPr id="153" name="TextBox 152">
                <a:extLst>
                  <a:ext uri="{FF2B5EF4-FFF2-40B4-BE49-F238E27FC236}">
                    <a16:creationId xmlns:a16="http://schemas.microsoft.com/office/drawing/2014/main" id="{4A7F093B-02FE-42F7-9152-350DB3DB5DC2}"/>
                  </a:ext>
                </a:extLst>
              </p:cNvPr>
              <p:cNvSpPr txBox="1"/>
              <p:nvPr/>
            </p:nvSpPr>
            <p:spPr>
              <a:xfrm>
                <a:off x="7489616" y="9426046"/>
                <a:ext cx="3664895" cy="589681"/>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a:ln>
                      <a:noFill/>
                    </a:ln>
                    <a:solidFill>
                      <a:sysClr val="windowText" lastClr="000000"/>
                    </a:solidFill>
                    <a:effectLst/>
                    <a:uLnTx/>
                    <a:uFillTx/>
                    <a:latin typeface="Segoe UI Semibold" panose="020B0702040204020203" pitchFamily="34" charset="0"/>
                    <a:ea typeface="Heiti SC Light" charset="-122"/>
                    <a:cs typeface="Segoe UI Semibold" panose="020B0702040204020203" pitchFamily="34" charset="0"/>
                    <a:sym typeface="Gill Sans" charset="0"/>
                  </a:rPr>
                  <a:t>30K transactions/sec</a:t>
                </a:r>
              </a:p>
            </p:txBody>
          </p:sp>
        </p:grpSp>
        <p:sp>
          <p:nvSpPr>
            <p:cNvPr id="100" name="TextBox 99">
              <a:extLst>
                <a:ext uri="{FF2B5EF4-FFF2-40B4-BE49-F238E27FC236}">
                  <a16:creationId xmlns:a16="http://schemas.microsoft.com/office/drawing/2014/main" id="{B1074006-C115-4E8A-A6FD-65751917B394}"/>
                </a:ext>
              </a:extLst>
            </p:cNvPr>
            <p:cNvSpPr txBox="1"/>
            <p:nvPr/>
          </p:nvSpPr>
          <p:spPr>
            <a:xfrm>
              <a:off x="4835644" y="2875551"/>
              <a:ext cx="5204522" cy="628993"/>
            </a:xfrm>
            <a:prstGeom prst="rect">
              <a:avLst/>
            </a:prstGeom>
            <a:noFill/>
          </p:spPr>
          <p:txBody>
            <a:bodyPr wrap="square" rtlCol="0">
              <a:spAutoFit/>
            </a:bodyPr>
            <a:lstStyle/>
            <a:p>
              <a:pPr fontAlgn="base">
                <a:spcBef>
                  <a:spcPct val="0"/>
                </a:spcBef>
                <a:spcAft>
                  <a:spcPct val="0"/>
                </a:spcAft>
              </a:pPr>
              <a:r>
                <a:rPr lang="en-US" sz="1000" b="1">
                  <a:solidFill>
                    <a:sysClr val="windowText" lastClr="000000"/>
                  </a:solidFill>
                  <a:latin typeface="Segoe UI Light" panose="020B0502040204020203" pitchFamily="34" charset="0"/>
                  <a:ea typeface="Heiti SC Light" charset="-122"/>
                  <a:cs typeface="Segoe UI Light" panose="020B0502040204020203" pitchFamily="34" charset="0"/>
                  <a:sym typeface="Gill Sans" charset="0"/>
                </a:rPr>
                <a:t>Partition-key = "airport"</a:t>
              </a:r>
            </a:p>
          </p:txBody>
        </p:sp>
      </p:grpSp>
    </p:spTree>
    <p:extLst>
      <p:ext uri="{BB962C8B-B14F-4D97-AF65-F5344CB8AC3E}">
        <p14:creationId xmlns:p14="http://schemas.microsoft.com/office/powerpoint/2010/main" val="290353063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0D9F8-AD11-4043-A3F9-0D94D430A855}"/>
              </a:ext>
            </a:extLst>
          </p:cNvPr>
          <p:cNvSpPr>
            <a:spLocks noGrp="1"/>
          </p:cNvSpPr>
          <p:nvPr>
            <p:ph type="title"/>
          </p:nvPr>
        </p:nvSpPr>
        <p:spPr/>
        <p:txBody>
          <a:bodyPr/>
          <a:lstStyle/>
          <a:p>
            <a:r>
              <a:rPr lang="en-US" dirty="0"/>
              <a:t>Replicating Data Globally</a:t>
            </a:r>
          </a:p>
        </p:txBody>
      </p:sp>
      <p:pic>
        <p:nvPicPr>
          <p:cNvPr id="3" name="Picture 2">
            <a:extLst>
              <a:ext uri="{FF2B5EF4-FFF2-40B4-BE49-F238E27FC236}">
                <a16:creationId xmlns:a16="http://schemas.microsoft.com/office/drawing/2014/main" id="{FA5B7CA7-A2A7-41B3-85EB-70102FB05DA9}"/>
              </a:ext>
            </a:extLst>
          </p:cNvPr>
          <p:cNvPicPr>
            <a:picLocks noChangeAspect="1"/>
          </p:cNvPicPr>
          <p:nvPr/>
        </p:nvPicPr>
        <p:blipFill>
          <a:blip r:embed="rId3"/>
          <a:stretch>
            <a:fillRect/>
          </a:stretch>
        </p:blipFill>
        <p:spPr>
          <a:xfrm>
            <a:off x="1660664" y="914400"/>
            <a:ext cx="8838729" cy="5943600"/>
          </a:xfrm>
          <a:prstGeom prst="rect">
            <a:avLst/>
          </a:prstGeom>
        </p:spPr>
      </p:pic>
      <p:pic>
        <p:nvPicPr>
          <p:cNvPr id="6" name="Picture 5">
            <a:extLst>
              <a:ext uri="{FF2B5EF4-FFF2-40B4-BE49-F238E27FC236}">
                <a16:creationId xmlns:a16="http://schemas.microsoft.com/office/drawing/2014/main" id="{1DA18970-25AB-4E42-8605-E35E56BE9E7A}"/>
              </a:ext>
            </a:extLst>
          </p:cNvPr>
          <p:cNvPicPr>
            <a:picLocks noChangeAspect="1"/>
          </p:cNvPicPr>
          <p:nvPr/>
        </p:nvPicPr>
        <p:blipFill>
          <a:blip r:embed="rId4"/>
          <a:stretch>
            <a:fillRect/>
          </a:stretch>
        </p:blipFill>
        <p:spPr>
          <a:xfrm>
            <a:off x="1656169" y="914400"/>
            <a:ext cx="8847719" cy="5943600"/>
          </a:xfrm>
          <a:prstGeom prst="rect">
            <a:avLst/>
          </a:prstGeom>
        </p:spPr>
      </p:pic>
      <p:pic>
        <p:nvPicPr>
          <p:cNvPr id="9" name="Picture 8">
            <a:extLst>
              <a:ext uri="{FF2B5EF4-FFF2-40B4-BE49-F238E27FC236}">
                <a16:creationId xmlns:a16="http://schemas.microsoft.com/office/drawing/2014/main" id="{8C5E46F5-949C-4945-AEB4-77CC41FA4E35}"/>
              </a:ext>
            </a:extLst>
          </p:cNvPr>
          <p:cNvPicPr>
            <a:picLocks noChangeAspect="1"/>
          </p:cNvPicPr>
          <p:nvPr/>
        </p:nvPicPr>
        <p:blipFill>
          <a:blip r:embed="rId5"/>
          <a:stretch>
            <a:fillRect/>
          </a:stretch>
        </p:blipFill>
        <p:spPr>
          <a:xfrm>
            <a:off x="1646939" y="914400"/>
            <a:ext cx="8866178" cy="5943600"/>
          </a:xfrm>
          <a:prstGeom prst="rect">
            <a:avLst/>
          </a:prstGeom>
        </p:spPr>
      </p:pic>
      <p:sp>
        <p:nvSpPr>
          <p:cNvPr id="4" name="Oval 3">
            <a:extLst>
              <a:ext uri="{FF2B5EF4-FFF2-40B4-BE49-F238E27FC236}">
                <a16:creationId xmlns:a16="http://schemas.microsoft.com/office/drawing/2014/main" id="{A91FBBF9-7FB2-4EF7-9A80-5D2A7D4F8F64}"/>
              </a:ext>
            </a:extLst>
          </p:cNvPr>
          <p:cNvSpPr/>
          <p:nvPr/>
        </p:nvSpPr>
        <p:spPr>
          <a:xfrm>
            <a:off x="7356469" y="3936194"/>
            <a:ext cx="228600" cy="22860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Alternate Process 9">
            <a:extLst>
              <a:ext uri="{FF2B5EF4-FFF2-40B4-BE49-F238E27FC236}">
                <a16:creationId xmlns:a16="http://schemas.microsoft.com/office/drawing/2014/main" id="{4DDC5C33-F2F2-4C00-B525-634C401F639F}"/>
              </a:ext>
            </a:extLst>
          </p:cNvPr>
          <p:cNvSpPr/>
          <p:nvPr/>
        </p:nvSpPr>
        <p:spPr>
          <a:xfrm>
            <a:off x="4680353" y="1427118"/>
            <a:ext cx="691747" cy="335799"/>
          </a:xfrm>
          <a:prstGeom prst="flowChartAlternateProcess">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2764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F5526-485F-4487-BF02-18582783F769}"/>
              </a:ext>
            </a:extLst>
          </p:cNvPr>
          <p:cNvSpPr>
            <a:spLocks noGrp="1"/>
          </p:cNvSpPr>
          <p:nvPr>
            <p:ph type="title"/>
          </p:nvPr>
        </p:nvSpPr>
        <p:spPr/>
        <p:txBody>
          <a:bodyPr/>
          <a:lstStyle/>
          <a:p>
            <a:r>
              <a:rPr lang="en-US"/>
              <a:t>Replicating Data Globally</a:t>
            </a:r>
          </a:p>
        </p:txBody>
      </p:sp>
      <p:pic>
        <p:nvPicPr>
          <p:cNvPr id="3" name="Picture 2">
            <a:extLst>
              <a:ext uri="{FF2B5EF4-FFF2-40B4-BE49-F238E27FC236}">
                <a16:creationId xmlns:a16="http://schemas.microsoft.com/office/drawing/2014/main" id="{43858426-69FB-4D6E-A5CF-72541CACF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966" y="1189176"/>
            <a:ext cx="6426071" cy="4268151"/>
          </a:xfrm>
          <a:prstGeom prst="rect">
            <a:avLst/>
          </a:prstGeom>
        </p:spPr>
      </p:pic>
      <p:pic>
        <p:nvPicPr>
          <p:cNvPr id="4" name="Picture 3">
            <a:extLst>
              <a:ext uri="{FF2B5EF4-FFF2-40B4-BE49-F238E27FC236}">
                <a16:creationId xmlns:a16="http://schemas.microsoft.com/office/drawing/2014/main" id="{37450799-8B01-466E-BB2C-0A9BE5F5C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8673" y="4512688"/>
            <a:ext cx="8214655" cy="2133837"/>
          </a:xfrm>
          <a:prstGeom prst="rect">
            <a:avLst/>
          </a:prstGeom>
          <a:ln>
            <a:solidFill>
              <a:schemeClr val="tx2"/>
            </a:solidFill>
          </a:ln>
        </p:spPr>
      </p:pic>
      <p:grpSp>
        <p:nvGrpSpPr>
          <p:cNvPr id="10" name="Group 9">
            <a:extLst>
              <a:ext uri="{FF2B5EF4-FFF2-40B4-BE49-F238E27FC236}">
                <a16:creationId xmlns:a16="http://schemas.microsoft.com/office/drawing/2014/main" id="{DFA795E1-01C1-4CFB-9D32-DF5DDA2B9C78}"/>
              </a:ext>
            </a:extLst>
          </p:cNvPr>
          <p:cNvGrpSpPr/>
          <p:nvPr/>
        </p:nvGrpSpPr>
        <p:grpSpPr>
          <a:xfrm>
            <a:off x="8263708" y="3719382"/>
            <a:ext cx="592667" cy="592667"/>
            <a:chOff x="965191" y="-388372"/>
            <a:chExt cx="592667" cy="592667"/>
          </a:xfrm>
        </p:grpSpPr>
        <p:sp>
          <p:nvSpPr>
            <p:cNvPr id="11" name="Rectangle 10">
              <a:extLst>
                <a:ext uri="{FF2B5EF4-FFF2-40B4-BE49-F238E27FC236}">
                  <a16:creationId xmlns:a16="http://schemas.microsoft.com/office/drawing/2014/main" id="{09ABFD11-35C8-437E-9FED-3B0F3D1A059E}"/>
                </a:ext>
              </a:extLst>
            </p:cNvPr>
            <p:cNvSpPr/>
            <p:nvPr/>
          </p:nvSpPr>
          <p:spPr bwMode="auto">
            <a:xfrm>
              <a:off x="965191" y="-388372"/>
              <a:ext cx="592667" cy="592667"/>
            </a:xfrm>
            <a:prstGeom prst="rect">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5041C40F-2504-4D8B-9582-CD7516670F16}"/>
                </a:ext>
              </a:extLst>
            </p:cNvPr>
            <p:cNvGrpSpPr/>
            <p:nvPr/>
          </p:nvGrpSpPr>
          <p:grpSpPr>
            <a:xfrm>
              <a:off x="1010452" y="-321955"/>
              <a:ext cx="519560" cy="447822"/>
              <a:chOff x="8376458" y="5925518"/>
              <a:chExt cx="1045926" cy="901512"/>
            </a:xfrm>
          </p:grpSpPr>
          <p:sp>
            <p:nvSpPr>
              <p:cNvPr id="13" name="Star: 4 Points 8">
                <a:extLst>
                  <a:ext uri="{FF2B5EF4-FFF2-40B4-BE49-F238E27FC236}">
                    <a16:creationId xmlns:a16="http://schemas.microsoft.com/office/drawing/2014/main" id="{BCEB37E7-21AD-4605-B715-A4EEA9CD8EF7}"/>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Star: 4 Points 8">
                <a:extLst>
                  <a:ext uri="{FF2B5EF4-FFF2-40B4-BE49-F238E27FC236}">
                    <a16:creationId xmlns:a16="http://schemas.microsoft.com/office/drawing/2014/main" id="{41CBE238-1D8A-4D5C-9A41-B06430E557EF}"/>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AD55B3B0-1AA6-4A55-AA76-D8F5FA4A9411}"/>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9">
                <a:extLst>
                  <a:ext uri="{FF2B5EF4-FFF2-40B4-BE49-F238E27FC236}">
                    <a16:creationId xmlns:a16="http://schemas.microsoft.com/office/drawing/2014/main" id="{8B0FC047-3204-4A95-83D6-DACA11039A39}"/>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7" name="Group 16">
            <a:extLst>
              <a:ext uri="{FF2B5EF4-FFF2-40B4-BE49-F238E27FC236}">
                <a16:creationId xmlns:a16="http://schemas.microsoft.com/office/drawing/2014/main" id="{ACB827A8-39F0-4B84-B4A5-1520F08C5A5D}"/>
              </a:ext>
            </a:extLst>
          </p:cNvPr>
          <p:cNvGrpSpPr/>
          <p:nvPr/>
        </p:nvGrpSpPr>
        <p:grpSpPr>
          <a:xfrm>
            <a:off x="2830785" y="2910192"/>
            <a:ext cx="592667" cy="592667"/>
            <a:chOff x="1820049" y="-379664"/>
            <a:chExt cx="592667" cy="592667"/>
          </a:xfrm>
        </p:grpSpPr>
        <p:sp>
          <p:nvSpPr>
            <p:cNvPr id="18" name="Rectangle 17">
              <a:extLst>
                <a:ext uri="{FF2B5EF4-FFF2-40B4-BE49-F238E27FC236}">
                  <a16:creationId xmlns:a16="http://schemas.microsoft.com/office/drawing/2014/main" id="{DE63BFF1-2BAF-4819-85B5-B2CBF439D908}"/>
                </a:ext>
              </a:extLst>
            </p:cNvPr>
            <p:cNvSpPr/>
            <p:nvPr/>
          </p:nvSpPr>
          <p:spPr bwMode="auto">
            <a:xfrm>
              <a:off x="1820049" y="-379664"/>
              <a:ext cx="592667" cy="592667"/>
            </a:xfrm>
            <a:prstGeom prst="rect">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A749376B-EBDE-48F1-A362-D769A29859C0}"/>
                </a:ext>
              </a:extLst>
            </p:cNvPr>
            <p:cNvGrpSpPr/>
            <p:nvPr/>
          </p:nvGrpSpPr>
          <p:grpSpPr>
            <a:xfrm>
              <a:off x="1885804" y="-242657"/>
              <a:ext cx="461156" cy="348608"/>
              <a:chOff x="7809849" y="4810232"/>
              <a:chExt cx="520064" cy="393139"/>
            </a:xfrm>
          </p:grpSpPr>
          <p:grpSp>
            <p:nvGrpSpPr>
              <p:cNvPr id="20" name="Group 4">
                <a:extLst>
                  <a:ext uri="{FF2B5EF4-FFF2-40B4-BE49-F238E27FC236}">
                    <a16:creationId xmlns:a16="http://schemas.microsoft.com/office/drawing/2014/main" id="{44B55F64-0AE9-4229-A8C2-AD5F83642FCD}"/>
                  </a:ext>
                </a:extLst>
              </p:cNvPr>
              <p:cNvGrpSpPr>
                <a:grpSpLocks noChangeAspect="1"/>
              </p:cNvGrpSpPr>
              <p:nvPr/>
            </p:nvGrpSpPr>
            <p:grpSpPr bwMode="auto">
              <a:xfrm>
                <a:off x="7809849" y="4810232"/>
                <a:ext cx="520064" cy="393139"/>
                <a:chOff x="3794" y="2083"/>
                <a:chExt cx="245" cy="174"/>
              </a:xfrm>
            </p:grpSpPr>
            <p:sp>
              <p:nvSpPr>
                <p:cNvPr id="26" name="Rectangle 25">
                  <a:extLst>
                    <a:ext uri="{FF2B5EF4-FFF2-40B4-BE49-F238E27FC236}">
                      <a16:creationId xmlns:a16="http://schemas.microsoft.com/office/drawing/2014/main" id="{DD1F46CB-B1CF-49FD-9EC8-7D421A03B909}"/>
                    </a:ext>
                  </a:extLst>
                </p:cNvPr>
                <p:cNvSpPr>
                  <a:spLocks noChangeArrowheads="1"/>
                </p:cNvSpPr>
                <p:nvPr/>
              </p:nvSpPr>
              <p:spPr bwMode="auto">
                <a:xfrm>
                  <a:off x="3794" y="2083"/>
                  <a:ext cx="245" cy="138"/>
                </a:xfrm>
                <a:prstGeom prst="rect">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Line 7">
                  <a:extLst>
                    <a:ext uri="{FF2B5EF4-FFF2-40B4-BE49-F238E27FC236}">
                      <a16:creationId xmlns:a16="http://schemas.microsoft.com/office/drawing/2014/main" id="{CF9E7ABD-1BBB-4680-9F48-28000E6928A7}"/>
                    </a:ext>
                  </a:extLst>
                </p:cNvPr>
                <p:cNvSpPr>
                  <a:spLocks noChangeShapeType="1"/>
                </p:cNvSpPr>
                <p:nvPr/>
              </p:nvSpPr>
              <p:spPr bwMode="auto">
                <a:xfrm>
                  <a:off x="3916" y="2221"/>
                  <a:ext cx="0" cy="3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 name="Line 8">
                  <a:extLst>
                    <a:ext uri="{FF2B5EF4-FFF2-40B4-BE49-F238E27FC236}">
                      <a16:creationId xmlns:a16="http://schemas.microsoft.com/office/drawing/2014/main" id="{C84595FD-E7BD-4B0A-94DC-2F39956EA12A}"/>
                    </a:ext>
                  </a:extLst>
                </p:cNvPr>
                <p:cNvSpPr>
                  <a:spLocks noChangeShapeType="1"/>
                </p:cNvSpPr>
                <p:nvPr/>
              </p:nvSpPr>
              <p:spPr bwMode="auto">
                <a:xfrm>
                  <a:off x="3874" y="2257"/>
                  <a:ext cx="86" cy="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56B78C15-B7CF-43BA-B4D5-45793566B446}"/>
                  </a:ext>
                </a:extLst>
              </p:cNvPr>
              <p:cNvGrpSpPr/>
              <p:nvPr/>
            </p:nvGrpSpPr>
            <p:grpSpPr>
              <a:xfrm>
                <a:off x="7986589" y="4871216"/>
                <a:ext cx="164324" cy="180784"/>
                <a:chOff x="6053699" y="2879832"/>
                <a:chExt cx="279256" cy="307228"/>
              </a:xfrm>
            </p:grpSpPr>
            <p:sp>
              <p:nvSpPr>
                <p:cNvPr id="22" name="Freeform: Shape 843">
                  <a:extLst>
                    <a:ext uri="{FF2B5EF4-FFF2-40B4-BE49-F238E27FC236}">
                      <a16:creationId xmlns:a16="http://schemas.microsoft.com/office/drawing/2014/main" id="{5DDF12C6-1C6F-44E8-8ED9-292403CFDD02}"/>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2C1826BB-1C28-46B1-86B3-2A3BD7A1E819}"/>
                    </a:ext>
                  </a:extLst>
                </p:cNvPr>
                <p:cNvCxnSpPr>
                  <a:cxnSpLocks/>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F6B5DC1-87E9-479B-8B1F-06B84B0CA2E4}"/>
                    </a:ext>
                  </a:extLst>
                </p:cNvPr>
                <p:cNvCxnSpPr>
                  <a:cxnSpLocks/>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BE593A5-CFF2-408E-B55D-E8A2B5DBC4CB}"/>
                    </a:ext>
                  </a:extLst>
                </p:cNvPr>
                <p:cNvCxnSpPr>
                  <a:cxnSpLocks/>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cxnSp>
        <p:nvCxnSpPr>
          <p:cNvPr id="30" name="Straight Arrow Connector 29">
            <a:extLst>
              <a:ext uri="{FF2B5EF4-FFF2-40B4-BE49-F238E27FC236}">
                <a16:creationId xmlns:a16="http://schemas.microsoft.com/office/drawing/2014/main" id="{745B8F98-66F3-4138-84CB-FA01B6180978}"/>
              </a:ext>
            </a:extLst>
          </p:cNvPr>
          <p:cNvCxnSpPr>
            <a:cxnSpLocks/>
            <a:stCxn id="18" idx="3"/>
          </p:cNvCxnSpPr>
          <p:nvPr/>
        </p:nvCxnSpPr>
        <p:spPr>
          <a:xfrm>
            <a:off x="3423452" y="3206526"/>
            <a:ext cx="4839254" cy="66383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B813FA0-A376-467C-B454-CF73477EA322}"/>
              </a:ext>
            </a:extLst>
          </p:cNvPr>
          <p:cNvCxnSpPr>
            <a:cxnSpLocks/>
            <a:endCxn id="18" idx="2"/>
          </p:cNvCxnSpPr>
          <p:nvPr/>
        </p:nvCxnSpPr>
        <p:spPr>
          <a:xfrm flipH="1" flipV="1">
            <a:off x="3127119" y="3502859"/>
            <a:ext cx="5136589" cy="668917"/>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47711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64C28C-A5B5-4C48-B0C6-0E79DBE9E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966" y="1189176"/>
            <a:ext cx="6426071" cy="4268151"/>
          </a:xfrm>
          <a:prstGeom prst="rect">
            <a:avLst/>
          </a:prstGeom>
        </p:spPr>
      </p:pic>
      <p:sp>
        <p:nvSpPr>
          <p:cNvPr id="2" name="Title 1">
            <a:extLst>
              <a:ext uri="{FF2B5EF4-FFF2-40B4-BE49-F238E27FC236}">
                <a16:creationId xmlns:a16="http://schemas.microsoft.com/office/drawing/2014/main" id="{D8FF5526-485F-4487-BF02-18582783F769}"/>
              </a:ext>
            </a:extLst>
          </p:cNvPr>
          <p:cNvSpPr>
            <a:spLocks noGrp="1"/>
          </p:cNvSpPr>
          <p:nvPr>
            <p:ph type="title"/>
          </p:nvPr>
        </p:nvSpPr>
        <p:spPr/>
        <p:txBody>
          <a:bodyPr/>
          <a:lstStyle/>
          <a:p>
            <a:r>
              <a:rPr lang="en-US"/>
              <a:t>Replicating Data Globally</a:t>
            </a:r>
          </a:p>
        </p:txBody>
      </p:sp>
      <p:grpSp>
        <p:nvGrpSpPr>
          <p:cNvPr id="8" name="Group 7">
            <a:extLst>
              <a:ext uri="{FF2B5EF4-FFF2-40B4-BE49-F238E27FC236}">
                <a16:creationId xmlns:a16="http://schemas.microsoft.com/office/drawing/2014/main" id="{00D41B90-EE99-42BD-876D-1B9A50073E92}"/>
              </a:ext>
            </a:extLst>
          </p:cNvPr>
          <p:cNvGrpSpPr/>
          <p:nvPr/>
        </p:nvGrpSpPr>
        <p:grpSpPr>
          <a:xfrm>
            <a:off x="2831937" y="3026917"/>
            <a:ext cx="592667" cy="592667"/>
            <a:chOff x="965191" y="-388372"/>
            <a:chExt cx="592667" cy="592667"/>
          </a:xfrm>
        </p:grpSpPr>
        <p:sp>
          <p:nvSpPr>
            <p:cNvPr id="7" name="Rectangle 6">
              <a:extLst>
                <a:ext uri="{FF2B5EF4-FFF2-40B4-BE49-F238E27FC236}">
                  <a16:creationId xmlns:a16="http://schemas.microsoft.com/office/drawing/2014/main" id="{88812467-0D56-47CB-83A1-DD3925C81E17}"/>
                </a:ext>
              </a:extLst>
            </p:cNvPr>
            <p:cNvSpPr/>
            <p:nvPr/>
          </p:nvSpPr>
          <p:spPr bwMode="auto">
            <a:xfrm>
              <a:off x="965191" y="-388372"/>
              <a:ext cx="592667" cy="592667"/>
            </a:xfrm>
            <a:prstGeom prst="rect">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a:extLst>
                <a:ext uri="{FF2B5EF4-FFF2-40B4-BE49-F238E27FC236}">
                  <a16:creationId xmlns:a16="http://schemas.microsoft.com/office/drawing/2014/main" id="{C064A125-B550-471B-B734-0DDDEE21362F}"/>
                </a:ext>
              </a:extLst>
            </p:cNvPr>
            <p:cNvGrpSpPr/>
            <p:nvPr/>
          </p:nvGrpSpPr>
          <p:grpSpPr>
            <a:xfrm>
              <a:off x="1010452" y="-321955"/>
              <a:ext cx="519560" cy="447822"/>
              <a:chOff x="8376458" y="5925518"/>
              <a:chExt cx="1045926" cy="901512"/>
            </a:xfrm>
          </p:grpSpPr>
          <p:sp>
            <p:nvSpPr>
              <p:cNvPr id="30" name="Star: 4 Points 8">
                <a:extLst>
                  <a:ext uri="{FF2B5EF4-FFF2-40B4-BE49-F238E27FC236}">
                    <a16:creationId xmlns:a16="http://schemas.microsoft.com/office/drawing/2014/main" id="{9718E1D2-1AF2-4B0F-A954-E671496B83A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Star: 4 Points 8">
                <a:extLst>
                  <a:ext uri="{FF2B5EF4-FFF2-40B4-BE49-F238E27FC236}">
                    <a16:creationId xmlns:a16="http://schemas.microsoft.com/office/drawing/2014/main" id="{DCD2D573-C648-4D5C-BC31-AC545488DD4A}"/>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31">
                <a:extLst>
                  <a:ext uri="{FF2B5EF4-FFF2-40B4-BE49-F238E27FC236}">
                    <a16:creationId xmlns:a16="http://schemas.microsoft.com/office/drawing/2014/main" id="{B1EBFF38-C37C-4CB2-A48B-EBA59BFA3A01}"/>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Oval 9">
                <a:extLst>
                  <a:ext uri="{FF2B5EF4-FFF2-40B4-BE49-F238E27FC236}">
                    <a16:creationId xmlns:a16="http://schemas.microsoft.com/office/drawing/2014/main" id="{DD1E6FB6-F29D-46D1-A3D3-22D5EF57C2A9}"/>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pic>
        <p:nvPicPr>
          <p:cNvPr id="14" name="Picture 13">
            <a:extLst>
              <a:ext uri="{FF2B5EF4-FFF2-40B4-BE49-F238E27FC236}">
                <a16:creationId xmlns:a16="http://schemas.microsoft.com/office/drawing/2014/main" id="{A1919E37-2DEF-43F5-98A5-58C87145C3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88673" y="4516689"/>
            <a:ext cx="8214655" cy="2177840"/>
          </a:xfrm>
          <a:prstGeom prst="rect">
            <a:avLst/>
          </a:prstGeom>
          <a:ln>
            <a:solidFill>
              <a:schemeClr val="tx2"/>
            </a:solidFill>
          </a:ln>
        </p:spPr>
      </p:pic>
      <p:grpSp>
        <p:nvGrpSpPr>
          <p:cNvPr id="36" name="Group 35">
            <a:extLst>
              <a:ext uri="{FF2B5EF4-FFF2-40B4-BE49-F238E27FC236}">
                <a16:creationId xmlns:a16="http://schemas.microsoft.com/office/drawing/2014/main" id="{5360CFF3-1682-4851-B121-3FF8B51E8C5C}"/>
              </a:ext>
            </a:extLst>
          </p:cNvPr>
          <p:cNvGrpSpPr/>
          <p:nvPr/>
        </p:nvGrpSpPr>
        <p:grpSpPr>
          <a:xfrm>
            <a:off x="3558449" y="2417641"/>
            <a:ext cx="592667" cy="592667"/>
            <a:chOff x="1820049" y="-379664"/>
            <a:chExt cx="592667" cy="592667"/>
          </a:xfrm>
        </p:grpSpPr>
        <p:sp>
          <p:nvSpPr>
            <p:cNvPr id="35" name="Rectangle 34">
              <a:extLst>
                <a:ext uri="{FF2B5EF4-FFF2-40B4-BE49-F238E27FC236}">
                  <a16:creationId xmlns:a16="http://schemas.microsoft.com/office/drawing/2014/main" id="{67058313-9DC0-42FA-AC99-DAE167C49D77}"/>
                </a:ext>
              </a:extLst>
            </p:cNvPr>
            <p:cNvSpPr/>
            <p:nvPr/>
          </p:nvSpPr>
          <p:spPr bwMode="auto">
            <a:xfrm>
              <a:off x="1820049" y="-379664"/>
              <a:ext cx="592667" cy="592667"/>
            </a:xfrm>
            <a:prstGeom prst="rect">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ACEE212-9B85-458F-A988-CC589E54E777}"/>
                </a:ext>
              </a:extLst>
            </p:cNvPr>
            <p:cNvGrpSpPr/>
            <p:nvPr/>
          </p:nvGrpSpPr>
          <p:grpSpPr>
            <a:xfrm>
              <a:off x="1885804" y="-242657"/>
              <a:ext cx="461156" cy="348608"/>
              <a:chOff x="7809849" y="4810232"/>
              <a:chExt cx="520064" cy="393139"/>
            </a:xfrm>
          </p:grpSpPr>
          <p:grpSp>
            <p:nvGrpSpPr>
              <p:cNvPr id="20" name="Group 4">
                <a:extLst>
                  <a:ext uri="{FF2B5EF4-FFF2-40B4-BE49-F238E27FC236}">
                    <a16:creationId xmlns:a16="http://schemas.microsoft.com/office/drawing/2014/main" id="{E53D655E-9ED2-4EA3-8004-3A1DDA9E478F}"/>
                  </a:ext>
                </a:extLst>
              </p:cNvPr>
              <p:cNvGrpSpPr>
                <a:grpSpLocks noChangeAspect="1"/>
              </p:cNvGrpSpPr>
              <p:nvPr/>
            </p:nvGrpSpPr>
            <p:grpSpPr bwMode="auto">
              <a:xfrm>
                <a:off x="7809849" y="4810232"/>
                <a:ext cx="520064" cy="393139"/>
                <a:chOff x="3794" y="2083"/>
                <a:chExt cx="245" cy="174"/>
              </a:xfrm>
            </p:grpSpPr>
            <p:sp>
              <p:nvSpPr>
                <p:cNvPr id="26" name="Rectangle 25">
                  <a:extLst>
                    <a:ext uri="{FF2B5EF4-FFF2-40B4-BE49-F238E27FC236}">
                      <a16:creationId xmlns:a16="http://schemas.microsoft.com/office/drawing/2014/main" id="{BD585FFB-CF4C-4714-9183-A90199707EDE}"/>
                    </a:ext>
                  </a:extLst>
                </p:cNvPr>
                <p:cNvSpPr>
                  <a:spLocks noChangeArrowheads="1"/>
                </p:cNvSpPr>
                <p:nvPr/>
              </p:nvSpPr>
              <p:spPr bwMode="auto">
                <a:xfrm>
                  <a:off x="3794" y="2083"/>
                  <a:ext cx="245" cy="138"/>
                </a:xfrm>
                <a:prstGeom prst="rect">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 name="Line 7">
                  <a:extLst>
                    <a:ext uri="{FF2B5EF4-FFF2-40B4-BE49-F238E27FC236}">
                      <a16:creationId xmlns:a16="http://schemas.microsoft.com/office/drawing/2014/main" id="{59DFEA82-AB4A-4FD6-9ACA-5BA4E1ACD27D}"/>
                    </a:ext>
                  </a:extLst>
                </p:cNvPr>
                <p:cNvSpPr>
                  <a:spLocks noChangeShapeType="1"/>
                </p:cNvSpPr>
                <p:nvPr/>
              </p:nvSpPr>
              <p:spPr bwMode="auto">
                <a:xfrm>
                  <a:off x="3916" y="2221"/>
                  <a:ext cx="0" cy="36"/>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 name="Line 8">
                  <a:extLst>
                    <a:ext uri="{FF2B5EF4-FFF2-40B4-BE49-F238E27FC236}">
                      <a16:creationId xmlns:a16="http://schemas.microsoft.com/office/drawing/2014/main" id="{6519B5C1-36FE-4FFD-82B0-DC0D307C7483}"/>
                    </a:ext>
                  </a:extLst>
                </p:cNvPr>
                <p:cNvSpPr>
                  <a:spLocks noChangeShapeType="1"/>
                </p:cNvSpPr>
                <p:nvPr/>
              </p:nvSpPr>
              <p:spPr bwMode="auto">
                <a:xfrm>
                  <a:off x="3874" y="2257"/>
                  <a:ext cx="86" cy="0"/>
                </a:xfrm>
                <a:prstGeom prst="line">
                  <a:avLst/>
                </a:pr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53CDDD01-32C0-4A5C-BEA3-A4E82397C35A}"/>
                  </a:ext>
                </a:extLst>
              </p:cNvPr>
              <p:cNvGrpSpPr/>
              <p:nvPr/>
            </p:nvGrpSpPr>
            <p:grpSpPr>
              <a:xfrm>
                <a:off x="7986589" y="4871216"/>
                <a:ext cx="164324" cy="180784"/>
                <a:chOff x="6053699" y="2879832"/>
                <a:chExt cx="279256" cy="307228"/>
              </a:xfrm>
            </p:grpSpPr>
            <p:sp>
              <p:nvSpPr>
                <p:cNvPr id="22" name="Freeform: Shape 843">
                  <a:extLst>
                    <a:ext uri="{FF2B5EF4-FFF2-40B4-BE49-F238E27FC236}">
                      <a16:creationId xmlns:a16="http://schemas.microsoft.com/office/drawing/2014/main" id="{1DF8D5FA-2593-4E20-A951-F693536A3035}"/>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3" name="Straight Connector 22">
                  <a:extLst>
                    <a:ext uri="{FF2B5EF4-FFF2-40B4-BE49-F238E27FC236}">
                      <a16:creationId xmlns:a16="http://schemas.microsoft.com/office/drawing/2014/main" id="{0FA152B9-2622-4FF3-AA8C-6501FF6ABCA2}"/>
                    </a:ext>
                  </a:extLst>
                </p:cNvPr>
                <p:cNvCxnSpPr>
                  <a:cxnSpLocks/>
                </p:cNvCxnSpPr>
                <p:nvPr/>
              </p:nvCxnSpPr>
              <p:spPr>
                <a:xfrm>
                  <a:off x="6053699"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711EBC4-9A1A-4604-91A4-320D4262B18D}"/>
                    </a:ext>
                  </a:extLst>
                </p:cNvPr>
                <p:cNvCxnSpPr>
                  <a:cxnSpLocks/>
                </p:cNvCxnSpPr>
                <p:nvPr/>
              </p:nvCxnSpPr>
              <p:spPr>
                <a:xfrm flipV="1">
                  <a:off x="6193327" y="2956449"/>
                  <a:ext cx="139628" cy="76997"/>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4D665AC-AEA7-4F79-91B2-98C94BA91D97}"/>
                    </a:ext>
                  </a:extLst>
                </p:cNvPr>
                <p:cNvCxnSpPr>
                  <a:cxnSpLocks/>
                </p:cNvCxnSpPr>
                <p:nvPr/>
              </p:nvCxnSpPr>
              <p:spPr>
                <a:xfrm flipV="1">
                  <a:off x="6193327" y="3033446"/>
                  <a:ext cx="0" cy="153614"/>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cxnSp>
        <p:nvCxnSpPr>
          <p:cNvPr id="38" name="Straight Arrow Connector 37">
            <a:extLst>
              <a:ext uri="{FF2B5EF4-FFF2-40B4-BE49-F238E27FC236}">
                <a16:creationId xmlns:a16="http://schemas.microsoft.com/office/drawing/2014/main" id="{C13D0335-B79D-40E4-8A42-B24059E6813E}"/>
              </a:ext>
            </a:extLst>
          </p:cNvPr>
          <p:cNvCxnSpPr>
            <a:cxnSpLocks/>
            <a:stCxn id="7" idx="0"/>
            <a:endCxn id="35" idx="1"/>
          </p:cNvCxnSpPr>
          <p:nvPr/>
        </p:nvCxnSpPr>
        <p:spPr>
          <a:xfrm flipV="1">
            <a:off x="3128271" y="2713975"/>
            <a:ext cx="430178" cy="3129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D0C2111-352A-4756-B21C-EE9487BC6E22}"/>
              </a:ext>
            </a:extLst>
          </p:cNvPr>
          <p:cNvCxnSpPr>
            <a:cxnSpLocks/>
            <a:stCxn id="35" idx="2"/>
            <a:endCxn id="7" idx="3"/>
          </p:cNvCxnSpPr>
          <p:nvPr/>
        </p:nvCxnSpPr>
        <p:spPr>
          <a:xfrm flipH="1">
            <a:off x="3424604" y="3010308"/>
            <a:ext cx="430179" cy="31294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39968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a:ea typeface="Segoe UI Semilight" charset="0"/>
              </a:rPr>
              <a:t>Modern apps face new challenges</a:t>
            </a:r>
          </a:p>
        </p:txBody>
      </p:sp>
      <p:sp>
        <p:nvSpPr>
          <p:cNvPr id="20" name="Rectangle 19"/>
          <p:cNvSpPr/>
          <p:nvPr/>
        </p:nvSpPr>
        <p:spPr>
          <a:xfrm>
            <a:off x="325657" y="1462436"/>
            <a:ext cx="5887859" cy="3744615"/>
          </a:xfrm>
          <a:prstGeom prst="rect">
            <a:avLst/>
          </a:prstGeom>
        </p:spPr>
        <p:txBody>
          <a:bodyPr wrap="square">
            <a:spAutoFit/>
          </a:bodyPr>
          <a:lstStyle/>
          <a:p>
            <a:pPr>
              <a:spcBef>
                <a:spcPts val="1400"/>
              </a:spcBef>
              <a:buClr>
                <a:schemeClr val="bg1"/>
              </a:buClr>
            </a:pPr>
            <a:r>
              <a:rPr lang="en-US" sz="1600">
                <a:solidFill>
                  <a:schemeClr val="bg1"/>
                </a:solidFill>
                <a:latin typeface="Segoe UI Semilight" panose="020B0402040204020203" pitchFamily="34" charset="0"/>
                <a:ea typeface="Segoe UI Semilight" charset="0"/>
                <a:cs typeface="Segoe UI Semilight" panose="020B0402040204020203" pitchFamily="34" charset="0"/>
              </a:rPr>
              <a:t>Managing and syncing data distributed around the globe</a:t>
            </a:r>
          </a:p>
          <a:p>
            <a:pPr>
              <a:spcBef>
                <a:spcPts val="1400"/>
              </a:spcBef>
              <a:buClr>
                <a:schemeClr val="bg1"/>
              </a:buClr>
            </a:pPr>
            <a:r>
              <a:rPr lang="en-US" sz="1600">
                <a:solidFill>
                  <a:schemeClr val="bg1"/>
                </a:solidFill>
                <a:latin typeface="Segoe UI Semilight" panose="020B0402040204020203" pitchFamily="34" charset="0"/>
                <a:ea typeface="Segoe UI Semilight" charset="0"/>
                <a:cs typeface="Segoe UI Semilight" panose="020B0402040204020203" pitchFamily="34" charset="0"/>
              </a:rPr>
              <a:t>Delivering highly-responsive, real-time personalization</a:t>
            </a:r>
          </a:p>
          <a:p>
            <a:pPr>
              <a:spcBef>
                <a:spcPts val="1400"/>
              </a:spcBef>
              <a:buClr>
                <a:schemeClr val="bg1"/>
              </a:buClr>
            </a:pPr>
            <a:r>
              <a:rPr lang="en-US" sz="1600">
                <a:solidFill>
                  <a:schemeClr val="bg1"/>
                </a:solidFill>
                <a:latin typeface="Segoe UI Semilight" panose="020B0402040204020203" pitchFamily="34" charset="0"/>
                <a:ea typeface="Segoe UI Semilight" charset="0"/>
                <a:cs typeface="Segoe UI Semilight" panose="020B0402040204020203" pitchFamily="34" charset="0"/>
              </a:rPr>
              <a:t>Processing and analyzing large, complex data</a:t>
            </a:r>
          </a:p>
          <a:p>
            <a:pPr>
              <a:spcBef>
                <a:spcPts val="1400"/>
              </a:spcBef>
              <a:buClr>
                <a:schemeClr val="bg1"/>
              </a:buClr>
            </a:pPr>
            <a:r>
              <a:rPr lang="en-US" sz="1600">
                <a:solidFill>
                  <a:schemeClr val="bg1"/>
                </a:solidFill>
                <a:latin typeface="Segoe UI Semilight" panose="020B0402040204020203" pitchFamily="34" charset="0"/>
                <a:ea typeface="Segoe UI Semilight" charset="0"/>
                <a:cs typeface="Segoe UI Semilight" panose="020B0402040204020203" pitchFamily="34" charset="0"/>
              </a:rPr>
              <a:t>Scaling both throughput and storage based on global demand</a:t>
            </a:r>
          </a:p>
          <a:p>
            <a:pPr>
              <a:spcBef>
                <a:spcPts val="1400"/>
              </a:spcBef>
              <a:buClr>
                <a:schemeClr val="bg1"/>
              </a:buClr>
            </a:pPr>
            <a:r>
              <a:rPr lang="en-US" sz="1600">
                <a:solidFill>
                  <a:schemeClr val="bg1"/>
                </a:solidFill>
                <a:latin typeface="Segoe UI Semilight" panose="020B0402040204020203" pitchFamily="34" charset="0"/>
                <a:ea typeface="Segoe UI Semilight" charset="0"/>
                <a:cs typeface="Segoe UI Semilight" panose="020B0402040204020203" pitchFamily="34" charset="0"/>
              </a:rPr>
              <a:t>Offering low-latency to global users</a:t>
            </a:r>
          </a:p>
          <a:p>
            <a:pPr>
              <a:spcBef>
                <a:spcPts val="1400"/>
              </a:spcBef>
              <a:buClr>
                <a:schemeClr val="bg1"/>
              </a:buClr>
            </a:pPr>
            <a:r>
              <a:rPr lang="en-US" sz="1600">
                <a:solidFill>
                  <a:schemeClr val="bg1"/>
                </a:solidFill>
                <a:latin typeface="Segoe UI Semilight" panose="020B0402040204020203" pitchFamily="34" charset="0"/>
                <a:ea typeface="Segoe UI Semilight" charset="0"/>
                <a:cs typeface="Segoe UI Semilight" panose="020B0402040204020203" pitchFamily="34" charset="0"/>
              </a:rPr>
              <a:t>Modernizing existing apps and data</a:t>
            </a:r>
          </a:p>
          <a:p>
            <a:pPr>
              <a:spcBef>
                <a:spcPts val="1400"/>
              </a:spcBef>
              <a:buClr>
                <a:schemeClr val="bg1"/>
              </a:buClr>
            </a:pPr>
            <a:endParaRPr lang="en-US" sz="1600">
              <a:solidFill>
                <a:schemeClr val="bg1"/>
              </a:solidFill>
              <a:latin typeface="Segoe UI Semilight" panose="020B0402040204020203" pitchFamily="34" charset="0"/>
              <a:ea typeface="Segoe UI Semilight" charset="0"/>
              <a:cs typeface="Segoe UI Semilight" panose="020B0402040204020203" pitchFamily="34" charset="0"/>
            </a:endParaRPr>
          </a:p>
          <a:p>
            <a:pPr>
              <a:spcBef>
                <a:spcPts val="1400"/>
              </a:spcBef>
              <a:buClr>
                <a:schemeClr val="bg1"/>
              </a:buClr>
            </a:pPr>
            <a:endParaRPr lang="en-US" sz="1600">
              <a:solidFill>
                <a:schemeClr val="bg1"/>
              </a:solidFill>
              <a:latin typeface="Segoe UI Semilight" panose="020B0402040204020203" pitchFamily="34" charset="0"/>
              <a:ea typeface="Segoe UI Semilight" charset="0"/>
              <a:cs typeface="Segoe UI Semilight" panose="020B0402040204020203" pitchFamily="34" charset="0"/>
            </a:endParaRPr>
          </a:p>
          <a:p>
            <a:pPr marL="285750" indent="-285750">
              <a:spcBef>
                <a:spcPts val="1400"/>
              </a:spcBef>
              <a:buClr>
                <a:schemeClr val="bg1"/>
              </a:buClr>
              <a:buFont typeface="Arial" charset="0"/>
              <a:buChar char="•"/>
            </a:pPr>
            <a:endParaRPr lang="en-US" sz="1600">
              <a:solidFill>
                <a:schemeClr val="bg1"/>
              </a:solidFill>
              <a:latin typeface="Segoe UI Semilight" panose="020B0402040204020203" pitchFamily="34" charset="0"/>
              <a:ea typeface="Segoe UI Semilight" charset="0"/>
              <a:cs typeface="Segoe UI Semilight" panose="020B0402040204020203" pitchFamily="34" charset="0"/>
            </a:endParaRPr>
          </a:p>
        </p:txBody>
      </p:sp>
      <p:sp>
        <p:nvSpPr>
          <p:cNvPr id="134" name="globe_4">
            <a:extLst>
              <a:ext uri="{FF2B5EF4-FFF2-40B4-BE49-F238E27FC236}">
                <a16:creationId xmlns:a16="http://schemas.microsoft.com/office/drawing/2014/main" id="{2BD1B5C8-0B72-4704-8C16-CCCCFE9C9F22}"/>
              </a:ext>
            </a:extLst>
          </p:cNvPr>
          <p:cNvSpPr>
            <a:spLocks noChangeAspect="1" noEditPoints="1"/>
          </p:cNvSpPr>
          <p:nvPr/>
        </p:nvSpPr>
        <p:spPr bwMode="auto">
          <a:xfrm>
            <a:off x="7727958" y="696626"/>
            <a:ext cx="878551" cy="88958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rgbClr val="0177D7"/>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5" name="Group 4"/>
          <p:cNvGrpSpPr/>
          <p:nvPr/>
        </p:nvGrpSpPr>
        <p:grpSpPr>
          <a:xfrm>
            <a:off x="7529886" y="1148066"/>
            <a:ext cx="3758492" cy="4725767"/>
            <a:chOff x="7529886" y="1148066"/>
            <a:chExt cx="3758492" cy="4725767"/>
          </a:xfrm>
        </p:grpSpPr>
        <p:grpSp>
          <p:nvGrpSpPr>
            <p:cNvPr id="33" name="Group 32"/>
            <p:cNvGrpSpPr/>
            <p:nvPr/>
          </p:nvGrpSpPr>
          <p:grpSpPr>
            <a:xfrm>
              <a:off x="8768637" y="1148066"/>
              <a:ext cx="1620003" cy="838490"/>
              <a:chOff x="8768637" y="1148066"/>
              <a:chExt cx="1620003" cy="838490"/>
            </a:xfrm>
          </p:grpSpPr>
          <p:cxnSp>
            <p:nvCxnSpPr>
              <p:cNvPr id="137" name="Straight Connector 136"/>
              <p:cNvCxnSpPr/>
              <p:nvPr/>
            </p:nvCxnSpPr>
            <p:spPr>
              <a:xfrm flipH="1">
                <a:off x="9609825" y="1984137"/>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Oval 225"/>
              <p:cNvSpPr/>
              <p:nvPr/>
            </p:nvSpPr>
            <p:spPr bwMode="auto">
              <a:xfrm>
                <a:off x="9971445" y="114806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36" name="Straight Connector 135"/>
              <p:cNvCxnSpPr/>
              <p:nvPr/>
            </p:nvCxnSpPr>
            <p:spPr>
              <a:xfrm flipH="1">
                <a:off x="8768637" y="1148066"/>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5C97D791-00BA-4984-964B-E9786368EA25}"/>
                </a:ext>
              </a:extLst>
            </p:cNvPr>
            <p:cNvGrpSpPr/>
            <p:nvPr/>
          </p:nvGrpSpPr>
          <p:grpSpPr>
            <a:xfrm>
              <a:off x="8275777" y="2518051"/>
              <a:ext cx="1188423" cy="701234"/>
              <a:chOff x="1760111" y="-790754"/>
              <a:chExt cx="8156776" cy="4812936"/>
            </a:xfrm>
            <a:solidFill>
              <a:schemeClr val="bg1"/>
            </a:solidFill>
          </p:grpSpPr>
          <p:sp useBgFill="1">
            <p:nvSpPr>
              <p:cNvPr id="141" name="Freeform 50">
                <a:extLst>
                  <a:ext uri="{FF2B5EF4-FFF2-40B4-BE49-F238E27FC236}">
                    <a16:creationId xmlns:a16="http://schemas.microsoft.com/office/drawing/2014/main" id="{9C08969E-7DD0-44F9-94FC-E696D52F02E4}"/>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2" name="Freeform 52">
                <a:extLst>
                  <a:ext uri="{FF2B5EF4-FFF2-40B4-BE49-F238E27FC236}">
                    <a16:creationId xmlns:a16="http://schemas.microsoft.com/office/drawing/2014/main" id="{1491A521-9172-4C41-BA0C-53CA0FE09302}"/>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3" name="Line 54">
                <a:extLst>
                  <a:ext uri="{FF2B5EF4-FFF2-40B4-BE49-F238E27FC236}">
                    <a16:creationId xmlns:a16="http://schemas.microsoft.com/office/drawing/2014/main" id="{3D735876-4216-4D9F-9E23-BDBF26331607}"/>
                  </a:ext>
                </a:extLst>
              </p:cNvPr>
              <p:cNvSpPr>
                <a:spLocks noChangeShapeType="1"/>
              </p:cNvSpPr>
              <p:nvPr/>
            </p:nvSpPr>
            <p:spPr bwMode="auto">
              <a:xfrm flipH="1">
                <a:off x="6386668" y="2163884"/>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4" name="Line 55">
                <a:extLst>
                  <a:ext uri="{FF2B5EF4-FFF2-40B4-BE49-F238E27FC236}">
                    <a16:creationId xmlns:a16="http://schemas.microsoft.com/office/drawing/2014/main" id="{EAABEE1F-6D6C-47C1-87BF-F0C55A9E3AF2}"/>
                  </a:ext>
                </a:extLst>
              </p:cNvPr>
              <p:cNvSpPr>
                <a:spLocks noChangeShapeType="1"/>
              </p:cNvSpPr>
              <p:nvPr/>
            </p:nvSpPr>
            <p:spPr bwMode="auto">
              <a:xfrm flipH="1">
                <a:off x="7515902" y="2607901"/>
                <a:ext cx="964783"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5" name="Line 56">
                <a:extLst>
                  <a:ext uri="{FF2B5EF4-FFF2-40B4-BE49-F238E27FC236}">
                    <a16:creationId xmlns:a16="http://schemas.microsoft.com/office/drawing/2014/main" id="{C44301C7-9B1B-4392-9837-FA5584FE16D5}"/>
                  </a:ext>
                </a:extLst>
              </p:cNvPr>
              <p:cNvSpPr>
                <a:spLocks noChangeShapeType="1"/>
              </p:cNvSpPr>
              <p:nvPr/>
            </p:nvSpPr>
            <p:spPr bwMode="auto">
              <a:xfrm flipH="1">
                <a:off x="6386668" y="1719865"/>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6" name="Freeform 57">
                <a:extLst>
                  <a:ext uri="{FF2B5EF4-FFF2-40B4-BE49-F238E27FC236}">
                    <a16:creationId xmlns:a16="http://schemas.microsoft.com/office/drawing/2014/main" id="{51D80101-8341-4088-8CBA-3C3EB8D67C6E}"/>
                  </a:ext>
                </a:extLst>
              </p:cNvPr>
              <p:cNvSpPr>
                <a:spLocks noChangeArrowheads="1"/>
              </p:cNvSpPr>
              <p:nvPr/>
            </p:nvSpPr>
            <p:spPr bwMode="auto">
              <a:xfrm>
                <a:off x="6836174" y="535814"/>
                <a:ext cx="668762" cy="66877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7" name="Freeform 58">
                <a:extLst>
                  <a:ext uri="{FF2B5EF4-FFF2-40B4-BE49-F238E27FC236}">
                    <a16:creationId xmlns:a16="http://schemas.microsoft.com/office/drawing/2014/main" id="{0E7F51CF-BC7F-44D4-AA99-1FDBE608F752}"/>
                  </a:ext>
                </a:extLst>
              </p:cNvPr>
              <p:cNvSpPr>
                <a:spLocks noChangeArrowheads="1"/>
              </p:cNvSpPr>
              <p:nvPr/>
            </p:nvSpPr>
            <p:spPr bwMode="auto">
              <a:xfrm>
                <a:off x="4610594" y="1094953"/>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8" name="Freeform 59">
                <a:extLst>
                  <a:ext uri="{FF2B5EF4-FFF2-40B4-BE49-F238E27FC236}">
                    <a16:creationId xmlns:a16="http://schemas.microsoft.com/office/drawing/2014/main" id="{9BDE9857-9A17-4361-890B-B218B1E811D8}"/>
                  </a:ext>
                </a:extLst>
              </p:cNvPr>
              <p:cNvSpPr>
                <a:spLocks noChangeArrowheads="1"/>
              </p:cNvSpPr>
              <p:nvPr/>
            </p:nvSpPr>
            <p:spPr bwMode="auto">
              <a:xfrm>
                <a:off x="3492326" y="-23314"/>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9" name="Freeform 60">
                <a:extLst>
                  <a:ext uri="{FF2B5EF4-FFF2-40B4-BE49-F238E27FC236}">
                    <a16:creationId xmlns:a16="http://schemas.microsoft.com/office/drawing/2014/main" id="{9A8CDC67-7B42-4A34-A8E6-8E7C554A0892}"/>
                  </a:ext>
                </a:extLst>
              </p:cNvPr>
              <p:cNvSpPr>
                <a:spLocks noChangeArrowheads="1"/>
              </p:cNvSpPr>
              <p:nvPr/>
            </p:nvSpPr>
            <p:spPr bwMode="auto">
              <a:xfrm>
                <a:off x="6057770" y="-242581"/>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0" name="Freeform 61">
                <a:extLst>
                  <a:ext uri="{FF2B5EF4-FFF2-40B4-BE49-F238E27FC236}">
                    <a16:creationId xmlns:a16="http://schemas.microsoft.com/office/drawing/2014/main" id="{AF4C4B1A-00A3-47EE-949A-C88307B8C872}"/>
                  </a:ext>
                </a:extLst>
              </p:cNvPr>
              <p:cNvSpPr>
                <a:spLocks noChangeArrowheads="1"/>
              </p:cNvSpPr>
              <p:nvPr/>
            </p:nvSpPr>
            <p:spPr bwMode="auto">
              <a:xfrm>
                <a:off x="7625535" y="-242581"/>
                <a:ext cx="668762"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1" name="Line 62">
                <a:extLst>
                  <a:ext uri="{FF2B5EF4-FFF2-40B4-BE49-F238E27FC236}">
                    <a16:creationId xmlns:a16="http://schemas.microsoft.com/office/drawing/2014/main" id="{7742AAC8-EBAB-448D-856B-00FFF5B76848}"/>
                  </a:ext>
                </a:extLst>
              </p:cNvPr>
              <p:cNvSpPr>
                <a:spLocks noChangeShapeType="1"/>
              </p:cNvSpPr>
              <p:nvPr/>
            </p:nvSpPr>
            <p:spPr bwMode="auto">
              <a:xfrm flipV="1">
                <a:off x="7461085" y="360401"/>
                <a:ext cx="317943" cy="339872"/>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2" name="Line 63">
                <a:extLst>
                  <a:ext uri="{FF2B5EF4-FFF2-40B4-BE49-F238E27FC236}">
                    <a16:creationId xmlns:a16="http://schemas.microsoft.com/office/drawing/2014/main" id="{FE261278-50C3-41B0-8ECD-90DB6F006AFE}"/>
                  </a:ext>
                </a:extLst>
              </p:cNvPr>
              <p:cNvSpPr>
                <a:spLocks noChangeShapeType="1"/>
              </p:cNvSpPr>
              <p:nvPr/>
            </p:nvSpPr>
            <p:spPr bwMode="auto">
              <a:xfrm>
                <a:off x="6573048" y="371367"/>
                <a:ext cx="317935" cy="31793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3" name="Line 64">
                <a:extLst>
                  <a:ext uri="{FF2B5EF4-FFF2-40B4-BE49-F238E27FC236}">
                    <a16:creationId xmlns:a16="http://schemas.microsoft.com/office/drawing/2014/main" id="{4FBB0CAD-B7D0-4D6C-AEF3-A70478689C07}"/>
                  </a:ext>
                </a:extLst>
              </p:cNvPr>
              <p:cNvSpPr>
                <a:spLocks noChangeShapeType="1"/>
              </p:cNvSpPr>
              <p:nvPr/>
            </p:nvSpPr>
            <p:spPr bwMode="auto">
              <a:xfrm flipV="1">
                <a:off x="5235510" y="360398"/>
                <a:ext cx="931890" cy="90996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4" name="Line 65">
                <a:extLst>
                  <a:ext uri="{FF2B5EF4-FFF2-40B4-BE49-F238E27FC236}">
                    <a16:creationId xmlns:a16="http://schemas.microsoft.com/office/drawing/2014/main" id="{82737243-356D-4736-8D5D-BB6E360AE35F}"/>
                  </a:ext>
                </a:extLst>
              </p:cNvPr>
              <p:cNvSpPr>
                <a:spLocks noChangeShapeType="1"/>
              </p:cNvSpPr>
              <p:nvPr/>
            </p:nvSpPr>
            <p:spPr bwMode="auto">
              <a:xfrm>
                <a:off x="4007612" y="601597"/>
                <a:ext cx="657807" cy="65780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5" name="Freeform 66">
                <a:extLst>
                  <a:ext uri="{FF2B5EF4-FFF2-40B4-BE49-F238E27FC236}">
                    <a16:creationId xmlns:a16="http://schemas.microsoft.com/office/drawing/2014/main" id="{7BD0BDC4-DCDD-4D45-BFC6-C0B551E98B12}"/>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156" name="Group 155">
                <a:extLst>
                  <a:ext uri="{FF2B5EF4-FFF2-40B4-BE49-F238E27FC236}">
                    <a16:creationId xmlns:a16="http://schemas.microsoft.com/office/drawing/2014/main" id="{3D3AA2F4-FD33-4C9F-A684-DD087D019D47}"/>
                  </a:ext>
                </a:extLst>
              </p:cNvPr>
              <p:cNvGrpSpPr/>
              <p:nvPr/>
            </p:nvGrpSpPr>
            <p:grpSpPr>
              <a:xfrm>
                <a:off x="4150130" y="3013548"/>
                <a:ext cx="909969" cy="701665"/>
                <a:chOff x="5196160" y="2147519"/>
                <a:chExt cx="346197" cy="266948"/>
              </a:xfrm>
              <a:grpFill/>
            </p:grpSpPr>
            <p:sp useBgFill="1">
              <p:nvSpPr>
                <p:cNvPr id="167" name="Line 68">
                  <a:extLst>
                    <a:ext uri="{FF2B5EF4-FFF2-40B4-BE49-F238E27FC236}">
                      <a16:creationId xmlns:a16="http://schemas.microsoft.com/office/drawing/2014/main" id="{B4CC5335-A28F-4579-88FF-3FB25248E4DA}"/>
                    </a:ext>
                  </a:extLst>
                </p:cNvPr>
                <p:cNvSpPr>
                  <a:spLocks noChangeShapeType="1"/>
                </p:cNvSpPr>
                <p:nvPr/>
              </p:nvSpPr>
              <p:spPr bwMode="auto">
                <a:xfrm flipV="1">
                  <a:off x="5196160" y="2339387"/>
                  <a:ext cx="0" cy="7508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8" name="Line 69">
                  <a:extLst>
                    <a:ext uri="{FF2B5EF4-FFF2-40B4-BE49-F238E27FC236}">
                      <a16:creationId xmlns:a16="http://schemas.microsoft.com/office/drawing/2014/main" id="{07A83253-B424-4B81-8776-A6D96C941A82}"/>
                    </a:ext>
                  </a:extLst>
                </p:cNvPr>
                <p:cNvSpPr>
                  <a:spLocks noChangeShapeType="1"/>
                </p:cNvSpPr>
                <p:nvPr/>
              </p:nvSpPr>
              <p:spPr bwMode="auto">
                <a:xfrm flipV="1">
                  <a:off x="5282709" y="2255965"/>
                  <a:ext cx="0" cy="15849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9" name="Line 70">
                  <a:extLst>
                    <a:ext uri="{FF2B5EF4-FFF2-40B4-BE49-F238E27FC236}">
                      <a16:creationId xmlns:a16="http://schemas.microsoft.com/office/drawing/2014/main" id="{9135E3A2-12D2-4CAE-9DAE-4B9ADA9BB596}"/>
                    </a:ext>
                  </a:extLst>
                </p:cNvPr>
                <p:cNvSpPr>
                  <a:spLocks noChangeShapeType="1"/>
                </p:cNvSpPr>
                <p:nvPr/>
              </p:nvSpPr>
              <p:spPr bwMode="auto">
                <a:xfrm flipV="1">
                  <a:off x="5369258" y="2297674"/>
                  <a:ext cx="0" cy="11678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70" name="Line 71">
                  <a:extLst>
                    <a:ext uri="{FF2B5EF4-FFF2-40B4-BE49-F238E27FC236}">
                      <a16:creationId xmlns:a16="http://schemas.microsoft.com/office/drawing/2014/main" id="{5FB79583-6AEF-427F-BBF4-EE9907A6C833}"/>
                    </a:ext>
                  </a:extLst>
                </p:cNvPr>
                <p:cNvSpPr>
                  <a:spLocks noChangeShapeType="1"/>
                </p:cNvSpPr>
                <p:nvPr/>
              </p:nvSpPr>
              <p:spPr bwMode="auto">
                <a:xfrm flipV="1">
                  <a:off x="5455807" y="2147519"/>
                  <a:ext cx="0" cy="26694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71" name="Line 72">
                  <a:extLst>
                    <a:ext uri="{FF2B5EF4-FFF2-40B4-BE49-F238E27FC236}">
                      <a16:creationId xmlns:a16="http://schemas.microsoft.com/office/drawing/2014/main" id="{20EEFC55-D7EB-4DE3-8A8D-EB4FB0AE39F8}"/>
                    </a:ext>
                  </a:extLst>
                </p:cNvPr>
                <p:cNvSpPr>
                  <a:spLocks noChangeShapeType="1"/>
                </p:cNvSpPr>
                <p:nvPr/>
              </p:nvSpPr>
              <p:spPr bwMode="auto">
                <a:xfrm flipV="1">
                  <a:off x="5542357" y="2235113"/>
                  <a:ext cx="0" cy="179354"/>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157" name="Line 73">
                <a:extLst>
                  <a:ext uri="{FF2B5EF4-FFF2-40B4-BE49-F238E27FC236}">
                    <a16:creationId xmlns:a16="http://schemas.microsoft.com/office/drawing/2014/main" id="{6559BB02-EDCD-4443-AF61-DA397811DC41}"/>
                  </a:ext>
                </a:extLst>
              </p:cNvPr>
              <p:cNvSpPr>
                <a:spLocks noChangeShapeType="1"/>
              </p:cNvSpPr>
              <p:nvPr/>
            </p:nvSpPr>
            <p:spPr bwMode="auto">
              <a:xfrm>
                <a:off x="2692009" y="3419200"/>
                <a:ext cx="559129"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8" name="Line 74">
                <a:extLst>
                  <a:ext uri="{FF2B5EF4-FFF2-40B4-BE49-F238E27FC236}">
                    <a16:creationId xmlns:a16="http://schemas.microsoft.com/office/drawing/2014/main" id="{A9BEF5D2-AC8A-45BB-A1B7-3BB3EE3B359B}"/>
                  </a:ext>
                </a:extLst>
              </p:cNvPr>
              <p:cNvSpPr>
                <a:spLocks noChangeShapeType="1"/>
              </p:cNvSpPr>
              <p:nvPr/>
            </p:nvSpPr>
            <p:spPr bwMode="auto">
              <a:xfrm>
                <a:off x="2692009" y="3649423"/>
                <a:ext cx="84417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9" name="Freeform 75">
                <a:extLst>
                  <a:ext uri="{FF2B5EF4-FFF2-40B4-BE49-F238E27FC236}">
                    <a16:creationId xmlns:a16="http://schemas.microsoft.com/office/drawing/2014/main" id="{2C1945FC-D36F-44E1-A898-502DFAE51932}"/>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0" name="Freeform 76">
                <a:extLst>
                  <a:ext uri="{FF2B5EF4-FFF2-40B4-BE49-F238E27FC236}">
                    <a16:creationId xmlns:a16="http://schemas.microsoft.com/office/drawing/2014/main" id="{14C42298-2D87-4126-A220-0D407458AC29}"/>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1" name="Line 77">
                <a:extLst>
                  <a:ext uri="{FF2B5EF4-FFF2-40B4-BE49-F238E27FC236}">
                    <a16:creationId xmlns:a16="http://schemas.microsoft.com/office/drawing/2014/main" id="{0AF3C943-7B58-47F2-B232-8173D43ABA48}"/>
                  </a:ext>
                </a:extLst>
              </p:cNvPr>
              <p:cNvSpPr>
                <a:spLocks noChangeShapeType="1"/>
              </p:cNvSpPr>
              <p:nvPr/>
            </p:nvSpPr>
            <p:spPr bwMode="auto">
              <a:xfrm>
                <a:off x="3207279" y="2520200"/>
                <a:ext cx="427576" cy="42756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2" name="Line 78">
                <a:extLst>
                  <a:ext uri="{FF2B5EF4-FFF2-40B4-BE49-F238E27FC236}">
                    <a16:creationId xmlns:a16="http://schemas.microsoft.com/office/drawing/2014/main" id="{ADF8BD81-B231-41FD-A49C-5444DD4BFA88}"/>
                  </a:ext>
                </a:extLst>
              </p:cNvPr>
              <p:cNvSpPr>
                <a:spLocks noChangeShapeType="1"/>
              </p:cNvSpPr>
              <p:nvPr/>
            </p:nvSpPr>
            <p:spPr bwMode="auto">
              <a:xfrm>
                <a:off x="4325547" y="2240623"/>
                <a:ext cx="449505"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3" name="Line 79">
                <a:extLst>
                  <a:ext uri="{FF2B5EF4-FFF2-40B4-BE49-F238E27FC236}">
                    <a16:creationId xmlns:a16="http://schemas.microsoft.com/office/drawing/2014/main" id="{B8B4C05A-D4BB-4FD0-9A7C-4699A4698918}"/>
                  </a:ext>
                </a:extLst>
              </p:cNvPr>
              <p:cNvSpPr>
                <a:spLocks noChangeShapeType="1"/>
              </p:cNvSpPr>
              <p:nvPr/>
            </p:nvSpPr>
            <p:spPr bwMode="auto">
              <a:xfrm>
                <a:off x="4895649" y="1966541"/>
                <a:ext cx="16445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4" name="Line 80">
                <a:extLst>
                  <a:ext uri="{FF2B5EF4-FFF2-40B4-BE49-F238E27FC236}">
                    <a16:creationId xmlns:a16="http://schemas.microsoft.com/office/drawing/2014/main" id="{25779C3D-E1C7-4AAE-B3A6-A3683D51EAB4}"/>
                  </a:ext>
                </a:extLst>
              </p:cNvPr>
              <p:cNvSpPr>
                <a:spLocks noChangeShapeType="1"/>
              </p:cNvSpPr>
              <p:nvPr/>
            </p:nvSpPr>
            <p:spPr bwMode="auto">
              <a:xfrm>
                <a:off x="4325547" y="1966541"/>
                <a:ext cx="109634"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5" name="Freeform 81">
                <a:extLst>
                  <a:ext uri="{FF2B5EF4-FFF2-40B4-BE49-F238E27FC236}">
                    <a16:creationId xmlns:a16="http://schemas.microsoft.com/office/drawing/2014/main" id="{1120B0BE-FDC9-45F0-A3EF-A964BF12B77F}"/>
                  </a:ext>
                </a:extLst>
              </p:cNvPr>
              <p:cNvSpPr>
                <a:spLocks noChangeArrowheads="1"/>
              </p:cNvSpPr>
              <p:nvPr/>
            </p:nvSpPr>
            <p:spPr bwMode="auto">
              <a:xfrm>
                <a:off x="4621568" y="1906244"/>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6" name="Freeform 82">
                <a:extLst>
                  <a:ext uri="{FF2B5EF4-FFF2-40B4-BE49-F238E27FC236}">
                    <a16:creationId xmlns:a16="http://schemas.microsoft.com/office/drawing/2014/main" id="{63AE9479-0BD9-4599-BCFF-74729BF8C074}"/>
                  </a:ext>
                </a:extLst>
              </p:cNvPr>
              <p:cNvSpPr>
                <a:spLocks noChangeArrowheads="1"/>
              </p:cNvSpPr>
              <p:nvPr/>
            </p:nvSpPr>
            <p:spPr bwMode="auto">
              <a:xfrm>
                <a:off x="5016249" y="2180325"/>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27" name="Group 26"/>
            <p:cNvGrpSpPr/>
            <p:nvPr/>
          </p:nvGrpSpPr>
          <p:grpSpPr>
            <a:xfrm flipH="1">
              <a:off x="7529886" y="2008367"/>
              <a:ext cx="1505789" cy="842270"/>
              <a:chOff x="8976399" y="3620953"/>
              <a:chExt cx="1620003" cy="842270"/>
            </a:xfrm>
          </p:grpSpPr>
          <p:sp>
            <p:nvSpPr>
              <p:cNvPr id="172" name="Oval 225"/>
              <p:cNvSpPr/>
              <p:nvPr/>
            </p:nvSpPr>
            <p:spPr bwMode="auto">
              <a:xfrm>
                <a:off x="10179207" y="3620953"/>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73" name="Straight Connector 172"/>
              <p:cNvCxnSpPr/>
              <p:nvPr/>
            </p:nvCxnSpPr>
            <p:spPr>
              <a:xfrm flipH="1">
                <a:off x="8976399" y="3620953"/>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a:off x="9910712" y="4460940"/>
                <a:ext cx="278313" cy="2283"/>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p:nvGrpSpPr>
          <p:grpSpPr>
            <a:xfrm>
              <a:off x="9161159" y="1599471"/>
              <a:ext cx="448666" cy="677360"/>
              <a:chOff x="847165" y="4612342"/>
              <a:chExt cx="1196788" cy="1806815"/>
            </a:xfrm>
          </p:grpSpPr>
          <p:sp>
            <p:nvSpPr>
              <p:cNvPr id="176" name="Freeform 5">
                <a:extLst>
                  <a:ext uri="{FF2B5EF4-FFF2-40B4-BE49-F238E27FC236}">
                    <a16:creationId xmlns:a16="http://schemas.microsoft.com/office/drawing/2014/main" id="{EF54ADEA-18F7-473F-9251-2B57AAB6C015}"/>
                  </a:ext>
                </a:extLst>
              </p:cNvPr>
              <p:cNvSpPr>
                <a:spLocks noEditPoints="1"/>
              </p:cNvSpPr>
              <p:nvPr/>
            </p:nvSpPr>
            <p:spPr bwMode="auto">
              <a:xfrm>
                <a:off x="847165" y="4871587"/>
                <a:ext cx="930504" cy="1547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rgbClr val="0177D7"/>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a:solidFill>
                    <a:sysClr val="windowText" lastClr="000000"/>
                  </a:solidFill>
                  <a:latin typeface="Segoe UI Semilight"/>
                </a:endParaRPr>
              </a:p>
            </p:txBody>
          </p:sp>
          <p:sp>
            <p:nvSpPr>
              <p:cNvPr id="177" name="Oval 176"/>
              <p:cNvSpPr/>
              <p:nvPr/>
            </p:nvSpPr>
            <p:spPr bwMode="auto">
              <a:xfrm>
                <a:off x="1411941" y="4612342"/>
                <a:ext cx="632012" cy="632012"/>
              </a:xfrm>
              <a:prstGeom prst="ellipse">
                <a:avLst/>
              </a:prstGeom>
              <a:solidFill>
                <a:schemeClr val="bg1"/>
              </a:solid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178" name="Group 177"/>
              <p:cNvGrpSpPr/>
              <p:nvPr/>
            </p:nvGrpSpPr>
            <p:grpSpPr>
              <a:xfrm>
                <a:off x="1682749" y="4759323"/>
                <a:ext cx="104775" cy="293371"/>
                <a:chOff x="1682750" y="4759325"/>
                <a:chExt cx="95250" cy="266701"/>
              </a:xfrm>
            </p:grpSpPr>
            <p:sp>
              <p:nvSpPr>
                <p:cNvPr id="179" name="Freeform 178"/>
                <p:cNvSpPr/>
                <p:nvPr/>
              </p:nvSpPr>
              <p:spPr bwMode="auto">
                <a:xfrm>
                  <a:off x="1682750" y="4759325"/>
                  <a:ext cx="47625" cy="263525"/>
                </a:xfrm>
                <a:custGeom>
                  <a:avLst/>
                  <a:gdLst>
                    <a:gd name="connsiteX0" fmla="*/ 0 w 47625"/>
                    <a:gd name="connsiteY0" fmla="*/ 47625 h 263525"/>
                    <a:gd name="connsiteX1" fmla="*/ 47625 w 47625"/>
                    <a:gd name="connsiteY1" fmla="*/ 0 h 263525"/>
                    <a:gd name="connsiteX2" fmla="*/ 47625 w 47625"/>
                    <a:gd name="connsiteY2" fmla="*/ 263525 h 263525"/>
                  </a:gdLst>
                  <a:ahLst/>
                  <a:cxnLst>
                    <a:cxn ang="0">
                      <a:pos x="connsiteX0" y="connsiteY0"/>
                    </a:cxn>
                    <a:cxn ang="0">
                      <a:pos x="connsiteX1" y="connsiteY1"/>
                    </a:cxn>
                    <a:cxn ang="0">
                      <a:pos x="connsiteX2" y="connsiteY2"/>
                    </a:cxn>
                  </a:cxnLst>
                  <a:rect l="l" t="t" r="r" b="b"/>
                  <a:pathLst>
                    <a:path w="47625" h="263525">
                      <a:moveTo>
                        <a:pt x="0" y="47625"/>
                      </a:moveTo>
                      <a:lnTo>
                        <a:pt x="47625" y="0"/>
                      </a:lnTo>
                      <a:lnTo>
                        <a:pt x="47625" y="263525"/>
                      </a:lnTo>
                    </a:path>
                  </a:pathLst>
                </a:custGeom>
                <a:no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180" name="Straight Connector 179"/>
                <p:cNvCxnSpPr>
                  <a:cxnSpLocks/>
                </p:cNvCxnSpPr>
                <p:nvPr/>
              </p:nvCxnSpPr>
              <p:spPr>
                <a:xfrm>
                  <a:off x="1682750" y="5026025"/>
                  <a:ext cx="95250"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 name="Group 28"/>
            <p:cNvGrpSpPr/>
            <p:nvPr/>
          </p:nvGrpSpPr>
          <p:grpSpPr>
            <a:xfrm>
              <a:off x="9577536" y="2816754"/>
              <a:ext cx="1710842" cy="1037406"/>
              <a:chOff x="9857622" y="3006697"/>
              <a:chExt cx="1710842" cy="839574"/>
            </a:xfrm>
          </p:grpSpPr>
          <p:sp>
            <p:nvSpPr>
              <p:cNvPr id="181" name="Oval 225"/>
              <p:cNvSpPr/>
              <p:nvPr/>
            </p:nvSpPr>
            <p:spPr bwMode="auto">
              <a:xfrm>
                <a:off x="11151269" y="3008712"/>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82" name="Straight Connector 181"/>
              <p:cNvCxnSpPr/>
              <p:nvPr/>
            </p:nvCxnSpPr>
            <p:spPr>
              <a:xfrm flipH="1" flipV="1">
                <a:off x="9857622" y="3006697"/>
                <a:ext cx="1293647" cy="2016"/>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10789649" y="3843852"/>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p:nvGrpSpPr>
          <p:grpSpPr>
            <a:xfrm flipH="1">
              <a:off x="7826880" y="3803834"/>
              <a:ext cx="1710842" cy="1033490"/>
              <a:chOff x="9857622" y="3006697"/>
              <a:chExt cx="1710842" cy="836405"/>
            </a:xfrm>
          </p:grpSpPr>
          <p:sp>
            <p:nvSpPr>
              <p:cNvPr id="192" name="Oval 225"/>
              <p:cNvSpPr/>
              <p:nvPr/>
            </p:nvSpPr>
            <p:spPr bwMode="auto">
              <a:xfrm>
                <a:off x="11151269" y="3008712"/>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93" name="Straight Connector 192"/>
              <p:cNvCxnSpPr/>
              <p:nvPr/>
            </p:nvCxnSpPr>
            <p:spPr>
              <a:xfrm flipH="1" flipV="1">
                <a:off x="9857622" y="3006697"/>
                <a:ext cx="1293647" cy="2016"/>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H="1">
                <a:off x="10789649" y="3838116"/>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710791" y="3475840"/>
              <a:ext cx="640883" cy="718165"/>
              <a:chOff x="9710791" y="3475840"/>
              <a:chExt cx="640883" cy="718165"/>
            </a:xfrm>
          </p:grpSpPr>
          <p:grpSp>
            <p:nvGrpSpPr>
              <p:cNvPr id="184" name="Group 183">
                <a:extLst>
                  <a:ext uri="{FF2B5EF4-FFF2-40B4-BE49-F238E27FC236}">
                    <a16:creationId xmlns:a16="http://schemas.microsoft.com/office/drawing/2014/main" id="{35A87AA2-DAB9-4254-B828-7FAA05D099CE}"/>
                  </a:ext>
                </a:extLst>
              </p:cNvPr>
              <p:cNvGrpSpPr/>
              <p:nvPr/>
            </p:nvGrpSpPr>
            <p:grpSpPr>
              <a:xfrm>
                <a:off x="9777143" y="3475840"/>
                <a:ext cx="574531" cy="718165"/>
                <a:chOff x="-89366" y="1973262"/>
                <a:chExt cx="986802" cy="1233504"/>
              </a:xfrm>
            </p:grpSpPr>
            <p:sp>
              <p:nvSpPr>
                <p:cNvPr id="185" name="Freeform 5">
                  <a:extLst>
                    <a:ext uri="{FF2B5EF4-FFF2-40B4-BE49-F238E27FC236}">
                      <a16:creationId xmlns:a16="http://schemas.microsoft.com/office/drawing/2014/main" id="{574D261B-97E7-4597-98C0-9529E23EC5D1}"/>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6" name="Freeform 6">
                  <a:extLst>
                    <a:ext uri="{FF2B5EF4-FFF2-40B4-BE49-F238E27FC236}">
                      <a16:creationId xmlns:a16="http://schemas.microsoft.com/office/drawing/2014/main" id="{132C6A16-275A-4C55-B5C7-E8A68BB3E447}"/>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7" name="Freeform 7">
                  <a:extLst>
                    <a:ext uri="{FF2B5EF4-FFF2-40B4-BE49-F238E27FC236}">
                      <a16:creationId xmlns:a16="http://schemas.microsoft.com/office/drawing/2014/main" id="{8DE35445-4B88-4A30-BA10-067A8F48D51A}"/>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8" name="Freeform 8">
                  <a:extLst>
                    <a:ext uri="{FF2B5EF4-FFF2-40B4-BE49-F238E27FC236}">
                      <a16:creationId xmlns:a16="http://schemas.microsoft.com/office/drawing/2014/main" id="{4D5B5D08-7037-42F6-B83C-01022F1CCC88}"/>
                    </a:ext>
                  </a:extLst>
                </p:cNvPr>
                <p:cNvSpPr>
                  <a:spLocks/>
                </p:cNvSpPr>
                <p:nvPr/>
              </p:nvSpPr>
              <p:spPr bwMode="auto">
                <a:xfrm>
                  <a:off x="332211" y="1973262"/>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0" name="Rectangle 189">
                  <a:extLst>
                    <a:ext uri="{FF2B5EF4-FFF2-40B4-BE49-F238E27FC236}">
                      <a16:creationId xmlns:a16="http://schemas.microsoft.com/office/drawing/2014/main" id="{E4A835CC-6A66-4A42-BB7A-D0970942098E}"/>
                    </a:ext>
                  </a:extLst>
                </p:cNvPr>
                <p:cNvSpPr/>
                <p:nvPr/>
              </p:nvSpPr>
              <p:spPr bwMode="auto">
                <a:xfrm>
                  <a:off x="609219" y="2200614"/>
                  <a:ext cx="202980" cy="202980"/>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195" name="Rectangle 194">
                <a:extLst>
                  <a:ext uri="{FF2B5EF4-FFF2-40B4-BE49-F238E27FC236}">
                    <a16:creationId xmlns:a16="http://schemas.microsoft.com/office/drawing/2014/main" id="{E4A835CC-6A66-4A42-BB7A-D0970942098E}"/>
                  </a:ext>
                </a:extLst>
              </p:cNvPr>
              <p:cNvSpPr/>
              <p:nvPr/>
            </p:nvSpPr>
            <p:spPr bwMode="auto">
              <a:xfrm>
                <a:off x="9710791" y="3929759"/>
                <a:ext cx="229345" cy="229345"/>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196" name="speedometer_2">
              <a:extLst>
                <a:ext uri="{FF2B5EF4-FFF2-40B4-BE49-F238E27FC236}">
                  <a16:creationId xmlns:a16="http://schemas.microsoft.com/office/drawing/2014/main" id="{4B2D301D-7A26-4946-A78C-6DC3D8DD9591}"/>
                </a:ext>
              </a:extLst>
            </p:cNvPr>
            <p:cNvSpPr>
              <a:spLocks noChangeAspect="1" noEditPoints="1"/>
            </p:cNvSpPr>
            <p:nvPr/>
          </p:nvSpPr>
          <p:spPr bwMode="auto">
            <a:xfrm>
              <a:off x="8750189" y="4543642"/>
              <a:ext cx="575042" cy="57504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97" name="Group 196"/>
            <p:cNvGrpSpPr/>
            <p:nvPr/>
          </p:nvGrpSpPr>
          <p:grpSpPr>
            <a:xfrm>
              <a:off x="9432957" y="4840079"/>
              <a:ext cx="1620003" cy="1033754"/>
              <a:chOff x="8768637" y="1148066"/>
              <a:chExt cx="1620003" cy="846150"/>
            </a:xfrm>
          </p:grpSpPr>
          <p:sp>
            <p:nvSpPr>
              <p:cNvPr id="198" name="Oval 225"/>
              <p:cNvSpPr/>
              <p:nvPr/>
            </p:nvSpPr>
            <p:spPr bwMode="auto">
              <a:xfrm>
                <a:off x="9971445" y="114806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99" name="Straight Connector 198"/>
              <p:cNvCxnSpPr/>
              <p:nvPr/>
            </p:nvCxnSpPr>
            <p:spPr>
              <a:xfrm flipH="1">
                <a:off x="8768637" y="1148066"/>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a:off x="9112823" y="1984137"/>
                <a:ext cx="868442" cy="1007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 name="Group 2"/>
          <p:cNvGrpSpPr/>
          <p:nvPr/>
        </p:nvGrpSpPr>
        <p:grpSpPr>
          <a:xfrm>
            <a:off x="8115965" y="5358317"/>
            <a:ext cx="1524626" cy="934349"/>
            <a:chOff x="8115965" y="5358317"/>
            <a:chExt cx="1524626" cy="934349"/>
          </a:xfrm>
        </p:grpSpPr>
        <p:grpSp>
          <p:nvGrpSpPr>
            <p:cNvPr id="222" name="Group 221">
              <a:extLst>
                <a:ext uri="{FF2B5EF4-FFF2-40B4-BE49-F238E27FC236}">
                  <a16:creationId xmlns:a16="http://schemas.microsoft.com/office/drawing/2014/main" id="{5C97D791-00BA-4984-964B-E9786368EA25}"/>
                </a:ext>
              </a:extLst>
            </p:cNvPr>
            <p:cNvGrpSpPr/>
            <p:nvPr/>
          </p:nvGrpSpPr>
          <p:grpSpPr>
            <a:xfrm>
              <a:off x="8250606" y="5454875"/>
              <a:ext cx="944339" cy="557211"/>
              <a:chOff x="1760111" y="-790754"/>
              <a:chExt cx="8156776" cy="4812936"/>
            </a:xfrm>
            <a:solidFill>
              <a:schemeClr val="bg1"/>
            </a:solidFill>
          </p:grpSpPr>
          <p:sp useBgFill="1">
            <p:nvSpPr>
              <p:cNvPr id="223" name="Freeform 50">
                <a:extLst>
                  <a:ext uri="{FF2B5EF4-FFF2-40B4-BE49-F238E27FC236}">
                    <a16:creationId xmlns:a16="http://schemas.microsoft.com/office/drawing/2014/main" id="{9C08969E-7DD0-44F9-94FC-E696D52F02E4}"/>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4" name="Freeform 52">
                <a:extLst>
                  <a:ext uri="{FF2B5EF4-FFF2-40B4-BE49-F238E27FC236}">
                    <a16:creationId xmlns:a16="http://schemas.microsoft.com/office/drawing/2014/main" id="{1491A521-9172-4C41-BA0C-53CA0FE09302}"/>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5" name="Line 54">
                <a:extLst>
                  <a:ext uri="{FF2B5EF4-FFF2-40B4-BE49-F238E27FC236}">
                    <a16:creationId xmlns:a16="http://schemas.microsoft.com/office/drawing/2014/main" id="{3D735876-4216-4D9F-9E23-BDBF26331607}"/>
                  </a:ext>
                </a:extLst>
              </p:cNvPr>
              <p:cNvSpPr>
                <a:spLocks noChangeShapeType="1"/>
              </p:cNvSpPr>
              <p:nvPr/>
            </p:nvSpPr>
            <p:spPr bwMode="auto">
              <a:xfrm flipH="1">
                <a:off x="6386668" y="2163884"/>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6" name="Line 55">
                <a:extLst>
                  <a:ext uri="{FF2B5EF4-FFF2-40B4-BE49-F238E27FC236}">
                    <a16:creationId xmlns:a16="http://schemas.microsoft.com/office/drawing/2014/main" id="{EAABEE1F-6D6C-47C1-87BF-F0C55A9E3AF2}"/>
                  </a:ext>
                </a:extLst>
              </p:cNvPr>
              <p:cNvSpPr>
                <a:spLocks noChangeShapeType="1"/>
              </p:cNvSpPr>
              <p:nvPr/>
            </p:nvSpPr>
            <p:spPr bwMode="auto">
              <a:xfrm flipH="1">
                <a:off x="7515902" y="2607901"/>
                <a:ext cx="964783"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7" name="Line 56">
                <a:extLst>
                  <a:ext uri="{FF2B5EF4-FFF2-40B4-BE49-F238E27FC236}">
                    <a16:creationId xmlns:a16="http://schemas.microsoft.com/office/drawing/2014/main" id="{C44301C7-9B1B-4392-9837-FA5584FE16D5}"/>
                  </a:ext>
                </a:extLst>
              </p:cNvPr>
              <p:cNvSpPr>
                <a:spLocks noChangeShapeType="1"/>
              </p:cNvSpPr>
              <p:nvPr/>
            </p:nvSpPr>
            <p:spPr bwMode="auto">
              <a:xfrm flipH="1">
                <a:off x="6386668" y="1719865"/>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8" name="Freeform 57">
                <a:extLst>
                  <a:ext uri="{FF2B5EF4-FFF2-40B4-BE49-F238E27FC236}">
                    <a16:creationId xmlns:a16="http://schemas.microsoft.com/office/drawing/2014/main" id="{51D80101-8341-4088-8CBA-3C3EB8D67C6E}"/>
                  </a:ext>
                </a:extLst>
              </p:cNvPr>
              <p:cNvSpPr>
                <a:spLocks noChangeArrowheads="1"/>
              </p:cNvSpPr>
              <p:nvPr/>
            </p:nvSpPr>
            <p:spPr bwMode="auto">
              <a:xfrm>
                <a:off x="6836174" y="535814"/>
                <a:ext cx="668762" cy="66877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9" name="Freeform 58">
                <a:extLst>
                  <a:ext uri="{FF2B5EF4-FFF2-40B4-BE49-F238E27FC236}">
                    <a16:creationId xmlns:a16="http://schemas.microsoft.com/office/drawing/2014/main" id="{0E7F51CF-BC7F-44D4-AA99-1FDBE608F752}"/>
                  </a:ext>
                </a:extLst>
              </p:cNvPr>
              <p:cNvSpPr>
                <a:spLocks noChangeArrowheads="1"/>
              </p:cNvSpPr>
              <p:nvPr/>
            </p:nvSpPr>
            <p:spPr bwMode="auto">
              <a:xfrm>
                <a:off x="4610594" y="1094953"/>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0" name="Freeform 59">
                <a:extLst>
                  <a:ext uri="{FF2B5EF4-FFF2-40B4-BE49-F238E27FC236}">
                    <a16:creationId xmlns:a16="http://schemas.microsoft.com/office/drawing/2014/main" id="{9BDE9857-9A17-4361-890B-B218B1E811D8}"/>
                  </a:ext>
                </a:extLst>
              </p:cNvPr>
              <p:cNvSpPr>
                <a:spLocks noChangeArrowheads="1"/>
              </p:cNvSpPr>
              <p:nvPr/>
            </p:nvSpPr>
            <p:spPr bwMode="auto">
              <a:xfrm>
                <a:off x="3492326" y="-23314"/>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1" name="Freeform 60">
                <a:extLst>
                  <a:ext uri="{FF2B5EF4-FFF2-40B4-BE49-F238E27FC236}">
                    <a16:creationId xmlns:a16="http://schemas.microsoft.com/office/drawing/2014/main" id="{9A8CDC67-7B42-4A34-A8E6-8E7C554A0892}"/>
                  </a:ext>
                </a:extLst>
              </p:cNvPr>
              <p:cNvSpPr>
                <a:spLocks noChangeArrowheads="1"/>
              </p:cNvSpPr>
              <p:nvPr/>
            </p:nvSpPr>
            <p:spPr bwMode="auto">
              <a:xfrm>
                <a:off x="6057770" y="-242581"/>
                <a:ext cx="668773"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2" name="Freeform 61">
                <a:extLst>
                  <a:ext uri="{FF2B5EF4-FFF2-40B4-BE49-F238E27FC236}">
                    <a16:creationId xmlns:a16="http://schemas.microsoft.com/office/drawing/2014/main" id="{AF4C4B1A-00A3-47EE-949A-C88307B8C872}"/>
                  </a:ext>
                </a:extLst>
              </p:cNvPr>
              <p:cNvSpPr>
                <a:spLocks noChangeArrowheads="1"/>
              </p:cNvSpPr>
              <p:nvPr/>
            </p:nvSpPr>
            <p:spPr bwMode="auto">
              <a:xfrm>
                <a:off x="7625535" y="-242581"/>
                <a:ext cx="668762" cy="668762"/>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3" name="Line 62">
                <a:extLst>
                  <a:ext uri="{FF2B5EF4-FFF2-40B4-BE49-F238E27FC236}">
                    <a16:creationId xmlns:a16="http://schemas.microsoft.com/office/drawing/2014/main" id="{7742AAC8-EBAB-448D-856B-00FFF5B76848}"/>
                  </a:ext>
                </a:extLst>
              </p:cNvPr>
              <p:cNvSpPr>
                <a:spLocks noChangeShapeType="1"/>
              </p:cNvSpPr>
              <p:nvPr/>
            </p:nvSpPr>
            <p:spPr bwMode="auto">
              <a:xfrm flipV="1">
                <a:off x="7461085" y="360401"/>
                <a:ext cx="317943" cy="339872"/>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4" name="Line 63">
                <a:extLst>
                  <a:ext uri="{FF2B5EF4-FFF2-40B4-BE49-F238E27FC236}">
                    <a16:creationId xmlns:a16="http://schemas.microsoft.com/office/drawing/2014/main" id="{FE261278-50C3-41B0-8ECD-90DB6F006AFE}"/>
                  </a:ext>
                </a:extLst>
              </p:cNvPr>
              <p:cNvSpPr>
                <a:spLocks noChangeShapeType="1"/>
              </p:cNvSpPr>
              <p:nvPr/>
            </p:nvSpPr>
            <p:spPr bwMode="auto">
              <a:xfrm>
                <a:off x="6573048" y="371367"/>
                <a:ext cx="317935" cy="31793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5" name="Line 64">
                <a:extLst>
                  <a:ext uri="{FF2B5EF4-FFF2-40B4-BE49-F238E27FC236}">
                    <a16:creationId xmlns:a16="http://schemas.microsoft.com/office/drawing/2014/main" id="{4FBB0CAD-B7D0-4D6C-AEF3-A70478689C07}"/>
                  </a:ext>
                </a:extLst>
              </p:cNvPr>
              <p:cNvSpPr>
                <a:spLocks noChangeShapeType="1"/>
              </p:cNvSpPr>
              <p:nvPr/>
            </p:nvSpPr>
            <p:spPr bwMode="auto">
              <a:xfrm flipV="1">
                <a:off x="5235510" y="360398"/>
                <a:ext cx="931890" cy="90996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6" name="Line 65">
                <a:extLst>
                  <a:ext uri="{FF2B5EF4-FFF2-40B4-BE49-F238E27FC236}">
                    <a16:creationId xmlns:a16="http://schemas.microsoft.com/office/drawing/2014/main" id="{82737243-356D-4736-8D5D-BB6E360AE35F}"/>
                  </a:ext>
                </a:extLst>
              </p:cNvPr>
              <p:cNvSpPr>
                <a:spLocks noChangeShapeType="1"/>
              </p:cNvSpPr>
              <p:nvPr/>
            </p:nvSpPr>
            <p:spPr bwMode="auto">
              <a:xfrm>
                <a:off x="4007612" y="601597"/>
                <a:ext cx="657807" cy="65780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7" name="Freeform 66">
                <a:extLst>
                  <a:ext uri="{FF2B5EF4-FFF2-40B4-BE49-F238E27FC236}">
                    <a16:creationId xmlns:a16="http://schemas.microsoft.com/office/drawing/2014/main" id="{7BD0BDC4-DCDD-4D45-BFC6-C0B551E98B12}"/>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238" name="Group 237">
                <a:extLst>
                  <a:ext uri="{FF2B5EF4-FFF2-40B4-BE49-F238E27FC236}">
                    <a16:creationId xmlns:a16="http://schemas.microsoft.com/office/drawing/2014/main" id="{3D3AA2F4-FD33-4C9F-A684-DD087D019D47}"/>
                  </a:ext>
                </a:extLst>
              </p:cNvPr>
              <p:cNvGrpSpPr/>
              <p:nvPr/>
            </p:nvGrpSpPr>
            <p:grpSpPr>
              <a:xfrm>
                <a:off x="4150130" y="3013548"/>
                <a:ext cx="909969" cy="701665"/>
                <a:chOff x="5196160" y="2147519"/>
                <a:chExt cx="346197" cy="266948"/>
              </a:xfrm>
              <a:grpFill/>
            </p:grpSpPr>
            <p:sp useBgFill="1">
              <p:nvSpPr>
                <p:cNvPr id="249" name="Line 68">
                  <a:extLst>
                    <a:ext uri="{FF2B5EF4-FFF2-40B4-BE49-F238E27FC236}">
                      <a16:creationId xmlns:a16="http://schemas.microsoft.com/office/drawing/2014/main" id="{B4CC5335-A28F-4579-88FF-3FB25248E4DA}"/>
                    </a:ext>
                  </a:extLst>
                </p:cNvPr>
                <p:cNvSpPr>
                  <a:spLocks noChangeShapeType="1"/>
                </p:cNvSpPr>
                <p:nvPr/>
              </p:nvSpPr>
              <p:spPr bwMode="auto">
                <a:xfrm flipV="1">
                  <a:off x="5196160" y="2339387"/>
                  <a:ext cx="0" cy="7508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50" name="Line 69">
                  <a:extLst>
                    <a:ext uri="{FF2B5EF4-FFF2-40B4-BE49-F238E27FC236}">
                      <a16:creationId xmlns:a16="http://schemas.microsoft.com/office/drawing/2014/main" id="{07A83253-B424-4B81-8776-A6D96C941A82}"/>
                    </a:ext>
                  </a:extLst>
                </p:cNvPr>
                <p:cNvSpPr>
                  <a:spLocks noChangeShapeType="1"/>
                </p:cNvSpPr>
                <p:nvPr/>
              </p:nvSpPr>
              <p:spPr bwMode="auto">
                <a:xfrm flipV="1">
                  <a:off x="5282709" y="2255965"/>
                  <a:ext cx="0" cy="15849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51" name="Line 70">
                  <a:extLst>
                    <a:ext uri="{FF2B5EF4-FFF2-40B4-BE49-F238E27FC236}">
                      <a16:creationId xmlns:a16="http://schemas.microsoft.com/office/drawing/2014/main" id="{9135E3A2-12D2-4CAE-9DAE-4B9ADA9BB596}"/>
                    </a:ext>
                  </a:extLst>
                </p:cNvPr>
                <p:cNvSpPr>
                  <a:spLocks noChangeShapeType="1"/>
                </p:cNvSpPr>
                <p:nvPr/>
              </p:nvSpPr>
              <p:spPr bwMode="auto">
                <a:xfrm flipV="1">
                  <a:off x="5369258" y="2297674"/>
                  <a:ext cx="0" cy="11678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52" name="Line 71">
                  <a:extLst>
                    <a:ext uri="{FF2B5EF4-FFF2-40B4-BE49-F238E27FC236}">
                      <a16:creationId xmlns:a16="http://schemas.microsoft.com/office/drawing/2014/main" id="{5FB79583-6AEF-427F-BBF4-EE9907A6C833}"/>
                    </a:ext>
                  </a:extLst>
                </p:cNvPr>
                <p:cNvSpPr>
                  <a:spLocks noChangeShapeType="1"/>
                </p:cNvSpPr>
                <p:nvPr/>
              </p:nvSpPr>
              <p:spPr bwMode="auto">
                <a:xfrm flipV="1">
                  <a:off x="5455807" y="2147519"/>
                  <a:ext cx="0" cy="26694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53" name="Line 72">
                  <a:extLst>
                    <a:ext uri="{FF2B5EF4-FFF2-40B4-BE49-F238E27FC236}">
                      <a16:creationId xmlns:a16="http://schemas.microsoft.com/office/drawing/2014/main" id="{20EEFC55-D7EB-4DE3-8A8D-EB4FB0AE39F8}"/>
                    </a:ext>
                  </a:extLst>
                </p:cNvPr>
                <p:cNvSpPr>
                  <a:spLocks noChangeShapeType="1"/>
                </p:cNvSpPr>
                <p:nvPr/>
              </p:nvSpPr>
              <p:spPr bwMode="auto">
                <a:xfrm flipV="1">
                  <a:off x="5542357" y="2235113"/>
                  <a:ext cx="0" cy="179354"/>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239" name="Line 73">
                <a:extLst>
                  <a:ext uri="{FF2B5EF4-FFF2-40B4-BE49-F238E27FC236}">
                    <a16:creationId xmlns:a16="http://schemas.microsoft.com/office/drawing/2014/main" id="{6559BB02-EDCD-4443-AF61-DA397811DC41}"/>
                  </a:ext>
                </a:extLst>
              </p:cNvPr>
              <p:cNvSpPr>
                <a:spLocks noChangeShapeType="1"/>
              </p:cNvSpPr>
              <p:nvPr/>
            </p:nvSpPr>
            <p:spPr bwMode="auto">
              <a:xfrm>
                <a:off x="2692009" y="3419200"/>
                <a:ext cx="559129"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0" name="Line 74">
                <a:extLst>
                  <a:ext uri="{FF2B5EF4-FFF2-40B4-BE49-F238E27FC236}">
                    <a16:creationId xmlns:a16="http://schemas.microsoft.com/office/drawing/2014/main" id="{A9BEF5D2-AC8A-45BB-A1B7-3BB3EE3B359B}"/>
                  </a:ext>
                </a:extLst>
              </p:cNvPr>
              <p:cNvSpPr>
                <a:spLocks noChangeShapeType="1"/>
              </p:cNvSpPr>
              <p:nvPr/>
            </p:nvSpPr>
            <p:spPr bwMode="auto">
              <a:xfrm>
                <a:off x="2692009" y="3649423"/>
                <a:ext cx="84417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1" name="Freeform 75">
                <a:extLst>
                  <a:ext uri="{FF2B5EF4-FFF2-40B4-BE49-F238E27FC236}">
                    <a16:creationId xmlns:a16="http://schemas.microsoft.com/office/drawing/2014/main" id="{2C1945FC-D36F-44E1-A898-502DFAE51932}"/>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2" name="Freeform 76">
                <a:extLst>
                  <a:ext uri="{FF2B5EF4-FFF2-40B4-BE49-F238E27FC236}">
                    <a16:creationId xmlns:a16="http://schemas.microsoft.com/office/drawing/2014/main" id="{14C42298-2D87-4126-A220-0D407458AC29}"/>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3" name="Line 77">
                <a:extLst>
                  <a:ext uri="{FF2B5EF4-FFF2-40B4-BE49-F238E27FC236}">
                    <a16:creationId xmlns:a16="http://schemas.microsoft.com/office/drawing/2014/main" id="{0AF3C943-7B58-47F2-B232-8173D43ABA48}"/>
                  </a:ext>
                </a:extLst>
              </p:cNvPr>
              <p:cNvSpPr>
                <a:spLocks noChangeShapeType="1"/>
              </p:cNvSpPr>
              <p:nvPr/>
            </p:nvSpPr>
            <p:spPr bwMode="auto">
              <a:xfrm>
                <a:off x="3207279" y="2520200"/>
                <a:ext cx="427576" cy="42756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4" name="Line 78">
                <a:extLst>
                  <a:ext uri="{FF2B5EF4-FFF2-40B4-BE49-F238E27FC236}">
                    <a16:creationId xmlns:a16="http://schemas.microsoft.com/office/drawing/2014/main" id="{ADF8BD81-B231-41FD-A49C-5444DD4BFA88}"/>
                  </a:ext>
                </a:extLst>
              </p:cNvPr>
              <p:cNvSpPr>
                <a:spLocks noChangeShapeType="1"/>
              </p:cNvSpPr>
              <p:nvPr/>
            </p:nvSpPr>
            <p:spPr bwMode="auto">
              <a:xfrm>
                <a:off x="4325547" y="2240623"/>
                <a:ext cx="449505"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5" name="Line 79">
                <a:extLst>
                  <a:ext uri="{FF2B5EF4-FFF2-40B4-BE49-F238E27FC236}">
                    <a16:creationId xmlns:a16="http://schemas.microsoft.com/office/drawing/2014/main" id="{B8B4C05A-D4BB-4FD0-9A7C-4699A4698918}"/>
                  </a:ext>
                </a:extLst>
              </p:cNvPr>
              <p:cNvSpPr>
                <a:spLocks noChangeShapeType="1"/>
              </p:cNvSpPr>
              <p:nvPr/>
            </p:nvSpPr>
            <p:spPr bwMode="auto">
              <a:xfrm>
                <a:off x="4895649" y="1966541"/>
                <a:ext cx="16445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6" name="Line 80">
                <a:extLst>
                  <a:ext uri="{FF2B5EF4-FFF2-40B4-BE49-F238E27FC236}">
                    <a16:creationId xmlns:a16="http://schemas.microsoft.com/office/drawing/2014/main" id="{25779C3D-E1C7-4AAE-B3A6-A3683D51EAB4}"/>
                  </a:ext>
                </a:extLst>
              </p:cNvPr>
              <p:cNvSpPr>
                <a:spLocks noChangeShapeType="1"/>
              </p:cNvSpPr>
              <p:nvPr/>
            </p:nvSpPr>
            <p:spPr bwMode="auto">
              <a:xfrm>
                <a:off x="4325547" y="1966541"/>
                <a:ext cx="109634"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7" name="Freeform 81">
                <a:extLst>
                  <a:ext uri="{FF2B5EF4-FFF2-40B4-BE49-F238E27FC236}">
                    <a16:creationId xmlns:a16="http://schemas.microsoft.com/office/drawing/2014/main" id="{1120B0BE-FDC9-45F0-A3EF-A964BF12B77F}"/>
                  </a:ext>
                </a:extLst>
              </p:cNvPr>
              <p:cNvSpPr>
                <a:spLocks noChangeArrowheads="1"/>
              </p:cNvSpPr>
              <p:nvPr/>
            </p:nvSpPr>
            <p:spPr bwMode="auto">
              <a:xfrm>
                <a:off x="4621568" y="1906244"/>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8" name="Freeform 82">
                <a:extLst>
                  <a:ext uri="{FF2B5EF4-FFF2-40B4-BE49-F238E27FC236}">
                    <a16:creationId xmlns:a16="http://schemas.microsoft.com/office/drawing/2014/main" id="{63AE9479-0BD9-4599-BCFF-74729BF8C074}"/>
                  </a:ext>
                </a:extLst>
              </p:cNvPr>
              <p:cNvSpPr>
                <a:spLocks noChangeArrowheads="1"/>
              </p:cNvSpPr>
              <p:nvPr/>
            </p:nvSpPr>
            <p:spPr bwMode="auto">
              <a:xfrm>
                <a:off x="5016249" y="2180325"/>
                <a:ext cx="91440" cy="91440"/>
              </a:xfrm>
              <a:prstGeom prst="ellipse">
                <a:avLst/>
              </a:prstGeom>
              <a:grpFill/>
              <a:ln w="12700" cap="sq">
                <a:solidFill>
                  <a:srgbClr val="0177D7"/>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254" name="Freeform 9">
              <a:extLst>
                <a:ext uri="{FF2B5EF4-FFF2-40B4-BE49-F238E27FC236}">
                  <a16:creationId xmlns:a16="http://schemas.microsoft.com/office/drawing/2014/main" id="{F381B58E-D814-46CB-BE0C-6195210E7118}"/>
                </a:ext>
              </a:extLst>
            </p:cNvPr>
            <p:cNvSpPr>
              <a:spLocks noEditPoints="1"/>
            </p:cNvSpPr>
            <p:nvPr/>
          </p:nvSpPr>
          <p:spPr bwMode="auto">
            <a:xfrm>
              <a:off x="8115965" y="5358317"/>
              <a:ext cx="1203430" cy="88268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a:solidFill>
                <a:srgbClr val="0177D7"/>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a:solidFill>
                  <a:sysClr val="windowText" lastClr="000000"/>
                </a:solidFill>
                <a:latin typeface="Segoe UI Semilight"/>
              </a:endParaRPr>
            </a:p>
          </p:txBody>
        </p:sp>
        <p:grpSp>
          <p:nvGrpSpPr>
            <p:cNvPr id="35" name="Group 34"/>
            <p:cNvGrpSpPr/>
            <p:nvPr/>
          </p:nvGrpSpPr>
          <p:grpSpPr>
            <a:xfrm>
              <a:off x="9215069" y="5584958"/>
              <a:ext cx="425522" cy="707708"/>
              <a:chOff x="8895800" y="5547898"/>
              <a:chExt cx="425522" cy="707708"/>
            </a:xfrm>
          </p:grpSpPr>
          <p:sp>
            <p:nvSpPr>
              <p:cNvPr id="221" name="Freeform 5">
                <a:extLst>
                  <a:ext uri="{FF2B5EF4-FFF2-40B4-BE49-F238E27FC236}">
                    <a16:creationId xmlns:a16="http://schemas.microsoft.com/office/drawing/2014/main" id="{EF54ADEA-18F7-473F-9251-2B57AAB6C015}"/>
                  </a:ext>
                </a:extLst>
              </p:cNvPr>
              <p:cNvSpPr>
                <a:spLocks noEditPoints="1"/>
              </p:cNvSpPr>
              <p:nvPr/>
            </p:nvSpPr>
            <p:spPr bwMode="auto">
              <a:xfrm>
                <a:off x="8895800" y="5547898"/>
                <a:ext cx="425522" cy="707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chemeClr val="bg1"/>
              </a:solidFill>
              <a:ln w="12700" cap="flat" cmpd="sng" algn="ctr">
                <a:solidFill>
                  <a:srgbClr val="0177D7"/>
                </a:solidFill>
                <a:prstDash val="solid"/>
                <a:headEnd type="none"/>
                <a:tailEnd type="none"/>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
                  <a:cs typeface=""/>
                </a:endParaRPr>
              </a:p>
            </p:txBody>
          </p:sp>
          <p:grpSp>
            <p:nvGrpSpPr>
              <p:cNvPr id="212" name="Group 211">
                <a:extLst>
                  <a:ext uri="{FF2B5EF4-FFF2-40B4-BE49-F238E27FC236}">
                    <a16:creationId xmlns:a16="http://schemas.microsoft.com/office/drawing/2014/main" id="{72FB2D59-F5BC-4203-83F6-03711A573999}"/>
                  </a:ext>
                </a:extLst>
              </p:cNvPr>
              <p:cNvGrpSpPr/>
              <p:nvPr/>
            </p:nvGrpSpPr>
            <p:grpSpPr>
              <a:xfrm>
                <a:off x="8946602" y="5609873"/>
                <a:ext cx="331138" cy="460693"/>
                <a:chOff x="1778647" y="1301093"/>
                <a:chExt cx="307813" cy="252387"/>
              </a:xfrm>
              <a:noFill/>
            </p:grpSpPr>
            <p:grpSp>
              <p:nvGrpSpPr>
                <p:cNvPr id="213" name="Group 212">
                  <a:extLst>
                    <a:ext uri="{FF2B5EF4-FFF2-40B4-BE49-F238E27FC236}">
                      <a16:creationId xmlns:a16="http://schemas.microsoft.com/office/drawing/2014/main" id="{D3574D98-ADE5-4A14-B45A-C4672CCE7C94}"/>
                    </a:ext>
                  </a:extLst>
                </p:cNvPr>
                <p:cNvGrpSpPr/>
                <p:nvPr/>
              </p:nvGrpSpPr>
              <p:grpSpPr>
                <a:xfrm>
                  <a:off x="1778647" y="1301093"/>
                  <a:ext cx="307813" cy="252387"/>
                  <a:chOff x="2107086" y="1452805"/>
                  <a:chExt cx="307813" cy="252387"/>
                </a:xfrm>
                <a:grpFill/>
              </p:grpSpPr>
              <p:sp>
                <p:nvSpPr>
                  <p:cNvPr id="216" name="Rectangle 215">
                    <a:extLst>
                      <a:ext uri="{FF2B5EF4-FFF2-40B4-BE49-F238E27FC236}">
                        <a16:creationId xmlns:a16="http://schemas.microsoft.com/office/drawing/2014/main" id="{BAB821EC-6EB1-4260-8EF4-54867F9565A8}"/>
                      </a:ext>
                    </a:extLst>
                  </p:cNvPr>
                  <p:cNvSpPr/>
                  <p:nvPr/>
                </p:nvSpPr>
                <p:spPr bwMode="auto">
                  <a:xfrm>
                    <a:off x="2107086" y="1596776"/>
                    <a:ext cx="108416" cy="108416"/>
                  </a:xfrm>
                  <a:prstGeom prst="rect">
                    <a:avLst/>
                  </a:prstGeom>
                  <a:grpFill/>
                  <a:ln w="12700" cap="flat">
                    <a:solidFill>
                      <a:srgbClr val="0177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217" name="Rectangle 216">
                    <a:extLst>
                      <a:ext uri="{FF2B5EF4-FFF2-40B4-BE49-F238E27FC236}">
                        <a16:creationId xmlns:a16="http://schemas.microsoft.com/office/drawing/2014/main" id="{D5B81986-9C57-4916-A133-32EEAB1530BA}"/>
                      </a:ext>
                    </a:extLst>
                  </p:cNvPr>
                  <p:cNvSpPr/>
                  <p:nvPr/>
                </p:nvSpPr>
                <p:spPr bwMode="auto">
                  <a:xfrm>
                    <a:off x="2252041" y="1452805"/>
                    <a:ext cx="162858" cy="162858"/>
                  </a:xfrm>
                  <a:prstGeom prst="rect">
                    <a:avLst/>
                  </a:prstGeom>
                  <a:grpFill/>
                  <a:ln w="12700" cap="flat">
                    <a:solidFill>
                      <a:srgbClr val="0177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218" name="Rectangle 217">
                    <a:extLst>
                      <a:ext uri="{FF2B5EF4-FFF2-40B4-BE49-F238E27FC236}">
                        <a16:creationId xmlns:a16="http://schemas.microsoft.com/office/drawing/2014/main" id="{1EE42D7F-766B-412D-A04F-738F7B69BC19}"/>
                      </a:ext>
                    </a:extLst>
                  </p:cNvPr>
                  <p:cNvSpPr/>
                  <p:nvPr/>
                </p:nvSpPr>
                <p:spPr bwMode="auto">
                  <a:xfrm>
                    <a:off x="2107086" y="1453330"/>
                    <a:ext cx="108416" cy="108416"/>
                  </a:xfrm>
                  <a:prstGeom prst="rect">
                    <a:avLst/>
                  </a:prstGeom>
                  <a:grpFill/>
                  <a:ln w="12700" cap="flat">
                    <a:solidFill>
                      <a:srgbClr val="0177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sp>
                <p:nvSpPr>
                  <p:cNvPr id="219" name="Rectangle 218">
                    <a:extLst>
                      <a:ext uri="{FF2B5EF4-FFF2-40B4-BE49-F238E27FC236}">
                        <a16:creationId xmlns:a16="http://schemas.microsoft.com/office/drawing/2014/main" id="{6505F5D3-53DB-4C65-BFD0-C1989315D6DB}"/>
                      </a:ext>
                    </a:extLst>
                  </p:cNvPr>
                  <p:cNvSpPr/>
                  <p:nvPr/>
                </p:nvSpPr>
                <p:spPr bwMode="auto">
                  <a:xfrm>
                    <a:off x="2253489" y="1652588"/>
                    <a:ext cx="159337" cy="51699"/>
                  </a:xfrm>
                  <a:prstGeom prst="rect">
                    <a:avLst/>
                  </a:prstGeom>
                  <a:grpFill/>
                  <a:ln w="12700" cap="flat">
                    <a:solidFill>
                      <a:srgbClr val="0177D7"/>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505050"/>
                      </a:solidFill>
                      <a:effectLst/>
                      <a:uLnTx/>
                      <a:uFillTx/>
                      <a:latin typeface="Segoe UI"/>
                      <a:ea typeface="+mn-ea"/>
                      <a:cs typeface="+mn-cs"/>
                    </a:endParaRPr>
                  </a:p>
                </p:txBody>
              </p:sp>
            </p:grpSp>
            <p:cxnSp>
              <p:nvCxnSpPr>
                <p:cNvPr id="214" name="Straight Connector 213">
                  <a:extLst>
                    <a:ext uri="{FF2B5EF4-FFF2-40B4-BE49-F238E27FC236}">
                      <a16:creationId xmlns:a16="http://schemas.microsoft.com/office/drawing/2014/main" id="{742005A9-5179-43D1-8BAA-EFD76CC5C1A7}"/>
                    </a:ext>
                  </a:extLst>
                </p:cNvPr>
                <p:cNvCxnSpPr/>
                <p:nvPr/>
              </p:nvCxnSpPr>
              <p:spPr>
                <a:xfrm>
                  <a:off x="1979319" y="1500876"/>
                  <a:ext cx="0" cy="51699"/>
                </a:xfrm>
                <a:prstGeom prst="line">
                  <a:avLst/>
                </a:prstGeom>
                <a:grpFill/>
                <a:ln w="12700" cap="flat">
                  <a:solidFill>
                    <a:srgbClr val="0177D7"/>
                  </a:solidFill>
                  <a:prstDash val="solid"/>
                  <a:miter lim="800000"/>
                  <a:headEnd/>
                  <a:tailEnd/>
                </a:ln>
              </p:spPr>
            </p:cxnSp>
            <p:cxnSp>
              <p:nvCxnSpPr>
                <p:cNvPr id="215" name="Straight Connector 214">
                  <a:extLst>
                    <a:ext uri="{FF2B5EF4-FFF2-40B4-BE49-F238E27FC236}">
                      <a16:creationId xmlns:a16="http://schemas.microsoft.com/office/drawing/2014/main" id="{6624EEF9-29B9-4205-BF00-83547840E5CF}"/>
                    </a:ext>
                  </a:extLst>
                </p:cNvPr>
                <p:cNvCxnSpPr/>
                <p:nvPr/>
              </p:nvCxnSpPr>
              <p:spPr>
                <a:xfrm>
                  <a:off x="2031707" y="1500876"/>
                  <a:ext cx="0" cy="51699"/>
                </a:xfrm>
                <a:prstGeom prst="line">
                  <a:avLst/>
                </a:prstGeom>
                <a:grpFill/>
                <a:ln w="12700" cap="flat">
                  <a:solidFill>
                    <a:srgbClr val="0177D7"/>
                  </a:solidFill>
                  <a:prstDash val="solid"/>
                  <a:miter lim="800000"/>
                  <a:headEnd/>
                  <a:tailEnd/>
                </a:ln>
              </p:spPr>
            </p:cxnSp>
          </p:grpSp>
        </p:grpSp>
      </p:grpSp>
    </p:spTree>
    <p:extLst>
      <p:ext uri="{BB962C8B-B14F-4D97-AF65-F5344CB8AC3E}">
        <p14:creationId xmlns:p14="http://schemas.microsoft.com/office/powerpoint/2010/main" val="13551528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50000">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14:bounceEnd="50000">
                                          <p:cBhvr additive="base">
                                            <p:cTn id="7" dur="500" fill="hold"/>
                                            <p:tgtEl>
                                              <p:spTgt spid="134"/>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134"/>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2" presetClass="entr" presetSubtype="4" fill="hold" nodeType="withEffect" p14:presetBounceEnd="50000">
                                      <p:stCondLst>
                                        <p:cond delay="300"/>
                                      </p:stCondLst>
                                      <p:childTnLst>
                                        <p:set>
                                          <p:cBhvr>
                                            <p:cTn id="13" dur="1" fill="hold">
                                              <p:stCondLst>
                                                <p:cond delay="0"/>
                                              </p:stCondLst>
                                            </p:cTn>
                                            <p:tgtEl>
                                              <p:spTgt spid="3"/>
                                            </p:tgtEl>
                                            <p:attrNameLst>
                                              <p:attrName>style.visibility</p:attrName>
                                            </p:attrNameLst>
                                          </p:cBhvr>
                                          <p:to>
                                            <p:strVal val="visible"/>
                                          </p:to>
                                        </p:set>
                                        <p:anim calcmode="lin" valueType="num" p14:bounceEnd="50000">
                                          <p:cBhvr additive="base">
                                            <p:cTn id="14" dur="5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additive="base">
                                            <p:cTn id="7" dur="500" fill="hold"/>
                                            <p:tgtEl>
                                              <p:spTgt spid="134"/>
                                            </p:tgtEl>
                                            <p:attrNameLst>
                                              <p:attrName>ppt_x</p:attrName>
                                            </p:attrNameLst>
                                          </p:cBhvr>
                                          <p:tavLst>
                                            <p:tav tm="0">
                                              <p:val>
                                                <p:strVal val="#ppt_x"/>
                                              </p:val>
                                            </p:tav>
                                            <p:tav tm="100000">
                                              <p:val>
                                                <p:strVal val="#ppt_x"/>
                                              </p:val>
                                            </p:tav>
                                          </p:tavLst>
                                        </p:anim>
                                        <p:anim calcmode="lin" valueType="num">
                                          <p:cBhvr additive="base">
                                            <p:cTn id="8" dur="500" fill="hold"/>
                                            <p:tgtEl>
                                              <p:spTgt spid="134"/>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2" presetClass="entr" presetSubtype="4" fill="hold" nodeType="withEffect">
                                      <p:stCondLst>
                                        <p:cond delay="30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719164" y="4353648"/>
            <a:ext cx="3212259" cy="1080483"/>
            <a:chOff x="1719164" y="4408240"/>
            <a:chExt cx="3212259" cy="1080483"/>
          </a:xfrm>
        </p:grpSpPr>
        <p:sp>
          <p:nvSpPr>
            <p:cNvPr id="32" name="Rectangle 31"/>
            <p:cNvSpPr/>
            <p:nvPr/>
          </p:nvSpPr>
          <p:spPr>
            <a:xfrm>
              <a:off x="1719403" y="4408240"/>
              <a:ext cx="618860" cy="618860"/>
            </a:xfrm>
            <a:prstGeom prst="rect">
              <a:avLst/>
            </a:prstGeom>
            <a:solidFill>
              <a:srgbClr val="F3F3F3"/>
            </a:solidFill>
            <a:ln w="19050" cap="flat" cmpd="sng" algn="ctr">
              <a:solidFill>
                <a:schemeClr val="tx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7" name="TextBox 36"/>
            <p:cNvSpPr txBox="1"/>
            <p:nvPr/>
          </p:nvSpPr>
          <p:spPr>
            <a:xfrm>
              <a:off x="1719164" y="5150169"/>
              <a:ext cx="619337"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Strong</a:t>
              </a:r>
            </a:p>
          </p:txBody>
        </p:sp>
        <p:sp>
          <p:nvSpPr>
            <p:cNvPr id="33" name="Rectangle: Rounded Corners 94"/>
            <p:cNvSpPr/>
            <p:nvPr/>
          </p:nvSpPr>
          <p:spPr>
            <a:xfrm>
              <a:off x="3765700" y="4408240"/>
              <a:ext cx="618860" cy="618860"/>
            </a:xfrm>
            <a:prstGeom prst="roundRect">
              <a:avLst/>
            </a:prstGeom>
            <a:solidFill>
              <a:srgbClr val="F3F3F3"/>
            </a:solidFill>
            <a:ln w="19050" cap="flat" cmpd="sng" algn="ctr">
              <a:solidFill>
                <a:schemeClr val="tx2">
                  <a:alpha val="8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8" name="TextBox 37"/>
            <p:cNvSpPr txBox="1"/>
            <p:nvPr/>
          </p:nvSpPr>
          <p:spPr>
            <a:xfrm>
              <a:off x="3218838" y="5150169"/>
              <a:ext cx="1712585"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Bounded-stateless</a:t>
              </a:r>
            </a:p>
          </p:txBody>
        </p:sp>
      </p:grpSp>
      <p:sp>
        <p:nvSpPr>
          <p:cNvPr id="34" name="Rectangle: Rounded Corners 95"/>
          <p:cNvSpPr/>
          <p:nvPr/>
        </p:nvSpPr>
        <p:spPr>
          <a:xfrm>
            <a:off x="5811997" y="4353648"/>
            <a:ext cx="618860" cy="618860"/>
          </a:xfrm>
          <a:prstGeom prst="roundRect">
            <a:avLst>
              <a:gd name="adj" fmla="val 32189"/>
            </a:avLst>
          </a:prstGeom>
          <a:solidFill>
            <a:srgbClr val="F3F3F3"/>
          </a:solidFill>
          <a:ln w="19050" cap="flat" cmpd="sng" algn="ctr">
            <a:solidFill>
              <a:schemeClr val="tx2">
                <a:alpha val="7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9" name="TextBox 38"/>
          <p:cNvSpPr txBox="1"/>
          <p:nvPr/>
        </p:nvSpPr>
        <p:spPr>
          <a:xfrm>
            <a:off x="5775179" y="5095577"/>
            <a:ext cx="692497"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Session</a:t>
            </a:r>
          </a:p>
        </p:txBody>
      </p:sp>
      <p:grpSp>
        <p:nvGrpSpPr>
          <p:cNvPr id="7" name="Group 6"/>
          <p:cNvGrpSpPr/>
          <p:nvPr/>
        </p:nvGrpSpPr>
        <p:grpSpPr>
          <a:xfrm>
            <a:off x="7386004" y="4353745"/>
            <a:ext cx="3234135" cy="1080386"/>
            <a:chOff x="7386004" y="4408240"/>
            <a:chExt cx="3234135" cy="1080386"/>
          </a:xfrm>
        </p:grpSpPr>
        <p:sp>
          <p:nvSpPr>
            <p:cNvPr id="35" name="Rectangle: Rounded Corners 96"/>
            <p:cNvSpPr/>
            <p:nvPr/>
          </p:nvSpPr>
          <p:spPr>
            <a:xfrm>
              <a:off x="7858295" y="4408240"/>
              <a:ext cx="618860" cy="618860"/>
            </a:xfrm>
            <a:prstGeom prst="roundRect">
              <a:avLst>
                <a:gd name="adj" fmla="val 42704"/>
              </a:avLst>
            </a:prstGeom>
            <a:solidFill>
              <a:srgbClr val="F3F3F3"/>
            </a:solidFill>
            <a:ln w="19050" cap="flat" cmpd="sng" algn="ctr">
              <a:solidFill>
                <a:schemeClr val="tx2">
                  <a:alpha val="55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0" name="TextBox 39"/>
            <p:cNvSpPr txBox="1"/>
            <p:nvPr/>
          </p:nvSpPr>
          <p:spPr>
            <a:xfrm>
              <a:off x="7386004" y="5150072"/>
              <a:ext cx="1563441"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Consistent prefix</a:t>
              </a:r>
            </a:p>
          </p:txBody>
        </p:sp>
        <p:sp>
          <p:nvSpPr>
            <p:cNvPr id="36" name="Oval 35"/>
            <p:cNvSpPr/>
            <p:nvPr/>
          </p:nvSpPr>
          <p:spPr>
            <a:xfrm>
              <a:off x="9914671" y="4408240"/>
              <a:ext cx="618860" cy="61886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1" name="TextBox 40"/>
            <p:cNvSpPr txBox="1"/>
            <p:nvPr/>
          </p:nvSpPr>
          <p:spPr>
            <a:xfrm>
              <a:off x="9828063" y="5150072"/>
              <a:ext cx="792076" cy="338554"/>
            </a:xfrm>
            <a:prstGeom prst="rect">
              <a:avLst/>
            </a:prstGeom>
            <a:noFill/>
          </p:spPr>
          <p:txBody>
            <a:bodyPr wrap="none" lIns="0" rIns="0" rtlCol="0">
              <a:spAutoFit/>
            </a:bodyPr>
            <a:lstStyle/>
            <a:p>
              <a:pPr algn="ctr"/>
              <a:r>
                <a:rPr lang="en-US" sz="1600" b="1">
                  <a:solidFill>
                    <a:srgbClr val="0078D7"/>
                  </a:solidFill>
                  <a:latin typeface="Segoe UI Semibold" charset="0"/>
                  <a:ea typeface="Segoe UI Semibold" charset="0"/>
                  <a:cs typeface="Segoe UI Semibold" charset="0"/>
                </a:rPr>
                <a:t>Eventual</a:t>
              </a:r>
            </a:p>
          </p:txBody>
        </p:sp>
      </p:grpSp>
      <p:grpSp>
        <p:nvGrpSpPr>
          <p:cNvPr id="8" name="Group 7"/>
          <p:cNvGrpSpPr/>
          <p:nvPr/>
        </p:nvGrpSpPr>
        <p:grpSpPr>
          <a:xfrm>
            <a:off x="1820911" y="5539981"/>
            <a:ext cx="8540098" cy="266068"/>
            <a:chOff x="1820911" y="5539981"/>
            <a:chExt cx="8540098" cy="266068"/>
          </a:xfrm>
        </p:grpSpPr>
        <p:cxnSp>
          <p:nvCxnSpPr>
            <p:cNvPr id="6" name="Straight Connector 5">
              <a:extLst>
                <a:ext uri="{FF2B5EF4-FFF2-40B4-BE49-F238E27FC236}">
                  <a16:creationId xmlns:a16="http://schemas.microsoft.com/office/drawing/2014/main" id="{B9D8F60A-7D4F-4F2D-AB03-5DC3F09AA207}"/>
                </a:ext>
              </a:extLst>
            </p:cNvPr>
            <p:cNvCxnSpPr>
              <a:cxnSpLocks/>
            </p:cNvCxnSpPr>
            <p:nvPr/>
          </p:nvCxnSpPr>
          <p:spPr>
            <a:xfrm>
              <a:off x="1820911" y="5673015"/>
              <a:ext cx="8540098"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2" name="Rectangle: Rounded Corners 95"/>
            <p:cNvSpPr/>
            <p:nvPr/>
          </p:nvSpPr>
          <p:spPr>
            <a:xfrm>
              <a:off x="6040081" y="5539981"/>
              <a:ext cx="101758" cy="266068"/>
            </a:xfrm>
            <a:prstGeom prst="rect">
              <a:avLst/>
            </a:prstGeom>
            <a:solidFill>
              <a:schemeClr val="tx2"/>
            </a:solidFill>
            <a:ln w="190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grpSp>
      <p:sp>
        <p:nvSpPr>
          <p:cNvPr id="43" name="Title 10">
            <a:extLst>
              <a:ext uri="{FF2B5EF4-FFF2-40B4-BE49-F238E27FC236}">
                <a16:creationId xmlns:a16="http://schemas.microsoft.com/office/drawing/2014/main" id="{10DE7935-25A8-4290-A5B3-0BD64254F524}"/>
              </a:ext>
            </a:extLst>
          </p:cNvPr>
          <p:cNvSpPr>
            <a:spLocks noGrp="1"/>
          </p:cNvSpPr>
          <p:nvPr>
            <p:ph type="title"/>
          </p:nvPr>
        </p:nvSpPr>
        <p:spPr>
          <a:xfrm>
            <a:off x="268080" y="335608"/>
            <a:ext cx="11655840" cy="899665"/>
          </a:xfrm>
        </p:spPr>
        <p:txBody>
          <a:bodyPr/>
          <a:lstStyle/>
          <a:p>
            <a:pPr lvl="0"/>
            <a:r>
              <a:rPr lang="en-US" dirty="0"/>
              <a:t>FIVE WELL-DEFINED CONSISTENCY MODELS</a:t>
            </a:r>
          </a:p>
        </p:txBody>
      </p:sp>
      <p:sp>
        <p:nvSpPr>
          <p:cNvPr id="3" name="Text Placeholder 2">
            <a:extLst>
              <a:ext uri="{FF2B5EF4-FFF2-40B4-BE49-F238E27FC236}">
                <a16:creationId xmlns:a16="http://schemas.microsoft.com/office/drawing/2014/main" id="{E538B19A-62E5-4F4D-A05B-C1482CAF1746}"/>
              </a:ext>
            </a:extLst>
          </p:cNvPr>
          <p:cNvSpPr>
            <a:spLocks noGrp="1"/>
          </p:cNvSpPr>
          <p:nvPr>
            <p:ph type="body" sz="quarter" idx="10"/>
          </p:nvPr>
        </p:nvSpPr>
        <p:spPr>
          <a:xfrm>
            <a:off x="328508" y="1581051"/>
            <a:ext cx="11655839" cy="550920"/>
          </a:xfrm>
        </p:spPr>
        <p:txBody>
          <a:bodyPr/>
          <a:lstStyle/>
          <a:p>
            <a:r>
              <a:rPr lang="en-US" sz="1600"/>
              <a:t>CHOOSE THE BEST CONSISTENCY MODEL FOR YOUR APP</a:t>
            </a:r>
          </a:p>
          <a:p>
            <a:endParaRPr lang="en-US"/>
          </a:p>
        </p:txBody>
      </p:sp>
      <p:sp>
        <p:nvSpPr>
          <p:cNvPr id="2" name="Rectangle 1"/>
          <p:cNvSpPr/>
          <p:nvPr/>
        </p:nvSpPr>
        <p:spPr>
          <a:xfrm>
            <a:off x="326756" y="2057417"/>
            <a:ext cx="5622631" cy="2139047"/>
          </a:xfrm>
          <a:prstGeom prst="rect">
            <a:avLst/>
          </a:prstGeom>
        </p:spPr>
        <p:txBody>
          <a:bodyPr wrap="square">
            <a:spAutoFit/>
          </a:bodyPr>
          <a:lstStyle/>
          <a:p>
            <a:pPr>
              <a:spcBef>
                <a:spcPts val="1400"/>
              </a:spcBef>
              <a:buClr>
                <a:srgbClr val="0177D7"/>
              </a:buClr>
            </a:pPr>
            <a:r>
              <a:rPr lang="en-US" sz="1600">
                <a:latin typeface="Segoe UI Semilight" charset="0"/>
                <a:ea typeface="Segoe UI Semilight" charset="0"/>
                <a:cs typeface="Segoe UI Semilight" charset="0"/>
              </a:rPr>
              <a:t>Offers five consistency models</a:t>
            </a:r>
          </a:p>
          <a:p>
            <a:pPr>
              <a:spcBef>
                <a:spcPts val="1400"/>
              </a:spcBef>
              <a:buClr>
                <a:srgbClr val="0177D7"/>
              </a:buClr>
            </a:pPr>
            <a:r>
              <a:rPr lang="en-US" sz="1600">
                <a:latin typeface="Segoe UI Semilight" charset="0"/>
                <a:ea typeface="Segoe UI Semilight" charset="0"/>
                <a:cs typeface="Segoe UI Semilight" charset="0"/>
              </a:rPr>
              <a:t>Provides control over performance-consistency tradeoffs, backed by comprehensive SLAs.</a:t>
            </a:r>
          </a:p>
          <a:p>
            <a:pPr>
              <a:spcBef>
                <a:spcPts val="1400"/>
              </a:spcBef>
              <a:buClr>
                <a:srgbClr val="0177D7"/>
              </a:buClr>
            </a:pPr>
            <a:r>
              <a:rPr lang="en-US" sz="1600">
                <a:latin typeface="Segoe UI Semilight" charset="0"/>
                <a:ea typeface="Segoe UI Semilight" charset="0"/>
                <a:cs typeface="Segoe UI Semilight" charset="0"/>
              </a:rPr>
              <a:t>An intuitive programming model offering low latency and high availability for your planet-scale app.</a:t>
            </a:r>
          </a:p>
          <a:p>
            <a:pPr>
              <a:spcBef>
                <a:spcPts val="1400"/>
              </a:spcBef>
            </a:pPr>
            <a:endParaRPr lang="en-US">
              <a:solidFill>
                <a:schemeClr val="dk1"/>
              </a:solidFill>
              <a:latin typeface="Segoe UI Semilight" charset="0"/>
              <a:ea typeface="Segoe UI Semilight" charset="0"/>
              <a:cs typeface="Segoe UI Semilight" charset="0"/>
            </a:endParaRPr>
          </a:p>
        </p:txBody>
      </p:sp>
    </p:spTree>
    <p:extLst>
      <p:ext uri="{BB962C8B-B14F-4D97-AF65-F5344CB8AC3E}">
        <p14:creationId xmlns:p14="http://schemas.microsoft.com/office/powerpoint/2010/main" val="28713471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1+#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par>
                                <p:cTn id="13" presetID="9"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300"/>
                                        <p:tgtEl>
                                          <p:spTgt spid="3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300"/>
                                        <p:tgtEl>
                                          <p:spTgt spid="39"/>
                                        </p:tgtEl>
                                      </p:cBhvr>
                                    </p:animEffec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300" fill="hold"/>
                                        <p:tgtEl>
                                          <p:spTgt spid="8"/>
                                        </p:tgtEl>
                                        <p:attrNameLst>
                                          <p:attrName>ppt_x</p:attrName>
                                        </p:attrNameLst>
                                      </p:cBhvr>
                                      <p:tavLst>
                                        <p:tav tm="0">
                                          <p:val>
                                            <p:strVal val="#ppt_x"/>
                                          </p:val>
                                        </p:tav>
                                        <p:tav tm="100000">
                                          <p:val>
                                            <p:strVal val="#ppt_x"/>
                                          </p:val>
                                        </p:tav>
                                      </p:tavLst>
                                    </p:anim>
                                    <p:anim calcmode="lin" valueType="num">
                                      <p:cBhvr additive="base">
                                        <p:cTn id="22" dur="3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080" y="336005"/>
            <a:ext cx="11655840" cy="899665"/>
          </a:xfrm>
        </p:spPr>
        <p:txBody>
          <a:bodyPr/>
          <a:lstStyle/>
          <a:p>
            <a:r>
              <a:rPr lang="en-US"/>
              <a:t>ELASTIC SCALE OUT OF STORAGE AND THROUGHPUT</a:t>
            </a:r>
          </a:p>
        </p:txBody>
      </p:sp>
      <p:grpSp>
        <p:nvGrpSpPr>
          <p:cNvPr id="4" name="Group 3"/>
          <p:cNvGrpSpPr/>
          <p:nvPr/>
        </p:nvGrpSpPr>
        <p:grpSpPr>
          <a:xfrm>
            <a:off x="6323290" y="2512613"/>
            <a:ext cx="4733898" cy="3509174"/>
            <a:chOff x="5302125" y="2696029"/>
            <a:chExt cx="4733898" cy="3509174"/>
          </a:xfrm>
        </p:grpSpPr>
        <p:sp>
          <p:nvSpPr>
            <p:cNvPr id="67" name="Freeform: Shape 83"/>
            <p:cNvSpPr/>
            <p:nvPr/>
          </p:nvSpPr>
          <p:spPr>
            <a:xfrm>
              <a:off x="5506076" y="3062507"/>
              <a:ext cx="2375513" cy="2490614"/>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Cylinder 513">
              <a:extLst>
                <a:ext uri="{FF2B5EF4-FFF2-40B4-BE49-F238E27FC236}">
                  <a16:creationId xmlns:a16="http://schemas.microsoft.com/office/drawing/2014/main" id="{9714E062-2856-46E1-83E4-9DC69D552117}"/>
                </a:ext>
              </a:extLst>
            </p:cNvPr>
            <p:cNvSpPr/>
            <p:nvPr/>
          </p:nvSpPr>
          <p:spPr bwMode="auto">
            <a:xfrm>
              <a:off x="7291463" y="3401692"/>
              <a:ext cx="590127" cy="775284"/>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50" name="Cylinder 513">
              <a:extLst>
                <a:ext uri="{FF2B5EF4-FFF2-40B4-BE49-F238E27FC236}">
                  <a16:creationId xmlns:a16="http://schemas.microsoft.com/office/drawing/2014/main" id="{56B5361F-9FC7-4504-8A5F-894FF45429EB}"/>
                </a:ext>
              </a:extLst>
            </p:cNvPr>
            <p:cNvSpPr/>
            <p:nvPr/>
          </p:nvSpPr>
          <p:spPr bwMode="auto">
            <a:xfrm>
              <a:off x="6544179" y="4554043"/>
              <a:ext cx="399132" cy="524363"/>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51" name="Cylinder 513">
              <a:extLst>
                <a:ext uri="{FF2B5EF4-FFF2-40B4-BE49-F238E27FC236}">
                  <a16:creationId xmlns:a16="http://schemas.microsoft.com/office/drawing/2014/main" id="{DEDA90D5-BA19-43F2-BDB9-82A7767B7681}"/>
                </a:ext>
              </a:extLst>
            </p:cNvPr>
            <p:cNvSpPr/>
            <p:nvPr/>
          </p:nvSpPr>
          <p:spPr bwMode="auto">
            <a:xfrm>
              <a:off x="5449633" y="5271776"/>
              <a:ext cx="298529" cy="392195"/>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24" name="Freeform: Shape 83"/>
            <p:cNvSpPr/>
            <p:nvPr/>
          </p:nvSpPr>
          <p:spPr>
            <a:xfrm>
              <a:off x="5506555" y="4402852"/>
              <a:ext cx="4231967" cy="1579601"/>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2C792B7-BE39-4C7E-920E-C47A0892067D}"/>
                </a:ext>
              </a:extLst>
            </p:cNvPr>
            <p:cNvGrpSpPr/>
            <p:nvPr/>
          </p:nvGrpSpPr>
          <p:grpSpPr>
            <a:xfrm>
              <a:off x="5302125" y="5863184"/>
              <a:ext cx="446516" cy="342019"/>
              <a:chOff x="3718247" y="4770744"/>
              <a:chExt cx="646924" cy="495526"/>
            </a:xfrm>
          </p:grpSpPr>
          <p:grpSp>
            <p:nvGrpSpPr>
              <p:cNvPr id="14" name="Group 13">
                <a:extLst>
                  <a:ext uri="{FF2B5EF4-FFF2-40B4-BE49-F238E27FC236}">
                    <a16:creationId xmlns:a16="http://schemas.microsoft.com/office/drawing/2014/main" id="{9F297C38-0F2C-418D-825E-9A62CF153F63}"/>
                  </a:ext>
                </a:extLst>
              </p:cNvPr>
              <p:cNvGrpSpPr/>
              <p:nvPr/>
            </p:nvGrpSpPr>
            <p:grpSpPr>
              <a:xfrm>
                <a:off x="3718247" y="4770744"/>
                <a:ext cx="646924" cy="495526"/>
                <a:chOff x="3663818" y="4750128"/>
                <a:chExt cx="755782" cy="536757"/>
              </a:xfrm>
              <a:solidFill>
                <a:schemeClr val="bg1"/>
              </a:solidFill>
            </p:grpSpPr>
            <p:sp>
              <p:nvSpPr>
                <p:cNvPr id="62" name="Rectangle 61">
                  <a:extLst>
                    <a:ext uri="{FF2B5EF4-FFF2-40B4-BE49-F238E27FC236}">
                      <a16:creationId xmlns:a16="http://schemas.microsoft.com/office/drawing/2014/main" id="{2B334885-7668-44F7-A94F-3A0F6146F374}"/>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5" name="Line 7">
                  <a:extLst>
                    <a:ext uri="{FF2B5EF4-FFF2-40B4-BE49-F238E27FC236}">
                      <a16:creationId xmlns:a16="http://schemas.microsoft.com/office/drawing/2014/main" id="{4CD7D5AD-84C2-48B9-8F32-3FC73C0F99C1}"/>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1" name="Line 8">
                  <a:extLst>
                    <a:ext uri="{FF2B5EF4-FFF2-40B4-BE49-F238E27FC236}">
                      <a16:creationId xmlns:a16="http://schemas.microsoft.com/office/drawing/2014/main" id="{BE0FCE4E-9216-4FAB-B815-A9A70C201611}"/>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2" name="Group 71">
                <a:extLst>
                  <a:ext uri="{FF2B5EF4-FFF2-40B4-BE49-F238E27FC236}">
                    <a16:creationId xmlns:a16="http://schemas.microsoft.com/office/drawing/2014/main" id="{295257D3-F508-4F74-AC49-A77ABEB213DA}"/>
                  </a:ext>
                </a:extLst>
              </p:cNvPr>
              <p:cNvGrpSpPr/>
              <p:nvPr/>
            </p:nvGrpSpPr>
            <p:grpSpPr>
              <a:xfrm rot="5400000">
                <a:off x="3917402" y="4806749"/>
                <a:ext cx="249246" cy="312514"/>
                <a:chOff x="13906501" y="3886200"/>
                <a:chExt cx="619125" cy="776287"/>
              </a:xfrm>
            </p:grpSpPr>
            <p:sp>
              <p:nvSpPr>
                <p:cNvPr id="73" name="Freeform 17">
                  <a:extLst>
                    <a:ext uri="{FF2B5EF4-FFF2-40B4-BE49-F238E27FC236}">
                      <a16:creationId xmlns:a16="http://schemas.microsoft.com/office/drawing/2014/main" id="{B9E4D99E-8F81-4276-810E-0C0B3CCC69A5}"/>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4" name="Freeform 18">
                  <a:extLst>
                    <a:ext uri="{FF2B5EF4-FFF2-40B4-BE49-F238E27FC236}">
                      <a16:creationId xmlns:a16="http://schemas.microsoft.com/office/drawing/2014/main" id="{C4BB0E53-D066-4652-9259-2607B97553D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5" name="Line 19">
                  <a:extLst>
                    <a:ext uri="{FF2B5EF4-FFF2-40B4-BE49-F238E27FC236}">
                      <a16:creationId xmlns:a16="http://schemas.microsoft.com/office/drawing/2014/main" id="{5E2A0D07-464A-4548-9EDA-16D0100FD55F}"/>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6" name="Freeform 20">
                  <a:extLst>
                    <a:ext uri="{FF2B5EF4-FFF2-40B4-BE49-F238E27FC236}">
                      <a16:creationId xmlns:a16="http://schemas.microsoft.com/office/drawing/2014/main" id="{B0D380AF-50AA-4034-9C46-BA8D34E68D0B}"/>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7" name="Line 21">
                  <a:extLst>
                    <a:ext uri="{FF2B5EF4-FFF2-40B4-BE49-F238E27FC236}">
                      <a16:creationId xmlns:a16="http://schemas.microsoft.com/office/drawing/2014/main" id="{CCB7BF6B-E91F-49F3-A2FA-9C442BA5C574}"/>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8" name="Freeform 22">
                  <a:extLst>
                    <a:ext uri="{FF2B5EF4-FFF2-40B4-BE49-F238E27FC236}">
                      <a16:creationId xmlns:a16="http://schemas.microsoft.com/office/drawing/2014/main" id="{E14A6190-7928-4C28-9FF0-090FEA9C327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79" name="Line 23">
                  <a:extLst>
                    <a:ext uri="{FF2B5EF4-FFF2-40B4-BE49-F238E27FC236}">
                      <a16:creationId xmlns:a16="http://schemas.microsoft.com/office/drawing/2014/main" id="{115A367A-AEC4-4913-AD59-195D70D610B2}"/>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grpSp>
          <p:nvGrpSpPr>
            <p:cNvPr id="80" name="Group 79">
              <a:extLst>
                <a:ext uri="{FF2B5EF4-FFF2-40B4-BE49-F238E27FC236}">
                  <a16:creationId xmlns:a16="http://schemas.microsoft.com/office/drawing/2014/main" id="{3C4157FA-3F98-4A5C-869E-8432A01FD617}"/>
                </a:ext>
              </a:extLst>
            </p:cNvPr>
            <p:cNvGrpSpPr/>
            <p:nvPr/>
          </p:nvGrpSpPr>
          <p:grpSpPr>
            <a:xfrm>
              <a:off x="6961740" y="5507788"/>
              <a:ext cx="593706" cy="454763"/>
              <a:chOff x="3718247" y="4770744"/>
              <a:chExt cx="646924" cy="495526"/>
            </a:xfrm>
          </p:grpSpPr>
          <p:grpSp>
            <p:nvGrpSpPr>
              <p:cNvPr id="81" name="Group 80">
                <a:extLst>
                  <a:ext uri="{FF2B5EF4-FFF2-40B4-BE49-F238E27FC236}">
                    <a16:creationId xmlns:a16="http://schemas.microsoft.com/office/drawing/2014/main" id="{658F34A8-6C2E-4225-8213-3FB707B6290B}"/>
                  </a:ext>
                </a:extLst>
              </p:cNvPr>
              <p:cNvGrpSpPr/>
              <p:nvPr/>
            </p:nvGrpSpPr>
            <p:grpSpPr>
              <a:xfrm>
                <a:off x="3718247" y="4770744"/>
                <a:ext cx="646924" cy="495526"/>
                <a:chOff x="3663818" y="4750128"/>
                <a:chExt cx="755782" cy="536757"/>
              </a:xfrm>
              <a:solidFill>
                <a:schemeClr val="bg1"/>
              </a:solidFill>
            </p:grpSpPr>
            <p:sp>
              <p:nvSpPr>
                <p:cNvPr id="90" name="Rectangle 89">
                  <a:extLst>
                    <a:ext uri="{FF2B5EF4-FFF2-40B4-BE49-F238E27FC236}">
                      <a16:creationId xmlns:a16="http://schemas.microsoft.com/office/drawing/2014/main" id="{1DBB00C1-0FD0-4E71-B151-91AF62D2811D}"/>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1" name="Line 7">
                  <a:extLst>
                    <a:ext uri="{FF2B5EF4-FFF2-40B4-BE49-F238E27FC236}">
                      <a16:creationId xmlns:a16="http://schemas.microsoft.com/office/drawing/2014/main" id="{AADD20DF-6ED6-4EA9-866A-032F6C7362ED}"/>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2" name="Line 8">
                  <a:extLst>
                    <a:ext uri="{FF2B5EF4-FFF2-40B4-BE49-F238E27FC236}">
                      <a16:creationId xmlns:a16="http://schemas.microsoft.com/office/drawing/2014/main" id="{BCBBBF9A-5277-4D5D-9314-ECD465DCF9A3}"/>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541EE0BC-D3CB-463B-B84C-FEA13965F0C0}"/>
                  </a:ext>
                </a:extLst>
              </p:cNvPr>
              <p:cNvGrpSpPr/>
              <p:nvPr/>
            </p:nvGrpSpPr>
            <p:grpSpPr>
              <a:xfrm rot="5400000">
                <a:off x="3917402" y="4806749"/>
                <a:ext cx="249246" cy="312514"/>
                <a:chOff x="13906501" y="3886200"/>
                <a:chExt cx="619125" cy="776287"/>
              </a:xfrm>
            </p:grpSpPr>
            <p:sp>
              <p:nvSpPr>
                <p:cNvPr id="83" name="Freeform 17">
                  <a:extLst>
                    <a:ext uri="{FF2B5EF4-FFF2-40B4-BE49-F238E27FC236}">
                      <a16:creationId xmlns:a16="http://schemas.microsoft.com/office/drawing/2014/main" id="{1CA2BF34-BEF2-431B-A2F7-573A458AA512}"/>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4" name="Freeform 18">
                  <a:extLst>
                    <a:ext uri="{FF2B5EF4-FFF2-40B4-BE49-F238E27FC236}">
                      <a16:creationId xmlns:a16="http://schemas.microsoft.com/office/drawing/2014/main" id="{C203B033-DD6A-4348-8CEE-C4B8B474541D}"/>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5" name="Line 19">
                  <a:extLst>
                    <a:ext uri="{FF2B5EF4-FFF2-40B4-BE49-F238E27FC236}">
                      <a16:creationId xmlns:a16="http://schemas.microsoft.com/office/drawing/2014/main" id="{97CBA7B4-9D5D-4472-AC83-AC6ADEB5CDFD}"/>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6" name="Freeform 20">
                  <a:extLst>
                    <a:ext uri="{FF2B5EF4-FFF2-40B4-BE49-F238E27FC236}">
                      <a16:creationId xmlns:a16="http://schemas.microsoft.com/office/drawing/2014/main" id="{C62F58ED-0193-4E49-B7A3-2B0AD23D58ED}"/>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7" name="Line 21">
                  <a:extLst>
                    <a:ext uri="{FF2B5EF4-FFF2-40B4-BE49-F238E27FC236}">
                      <a16:creationId xmlns:a16="http://schemas.microsoft.com/office/drawing/2014/main" id="{7AE6FA09-F717-4FF9-ADB1-F531B9907D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8" name="Freeform 22">
                  <a:extLst>
                    <a:ext uri="{FF2B5EF4-FFF2-40B4-BE49-F238E27FC236}">
                      <a16:creationId xmlns:a16="http://schemas.microsoft.com/office/drawing/2014/main" id="{0651B06E-7B1D-4AF4-AD8A-C61A733FF19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89" name="Line 23">
                  <a:extLst>
                    <a:ext uri="{FF2B5EF4-FFF2-40B4-BE49-F238E27FC236}">
                      <a16:creationId xmlns:a16="http://schemas.microsoft.com/office/drawing/2014/main" id="{0325BE46-61A0-4DFA-B46E-E8A95C87389D}"/>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grpSp>
          <p:nvGrpSpPr>
            <p:cNvPr id="93" name="Group 92">
              <a:extLst>
                <a:ext uri="{FF2B5EF4-FFF2-40B4-BE49-F238E27FC236}">
                  <a16:creationId xmlns:a16="http://schemas.microsoft.com/office/drawing/2014/main" id="{036DE11C-B2D8-4844-9B05-465C1A08377C}"/>
                </a:ext>
              </a:extLst>
            </p:cNvPr>
            <p:cNvGrpSpPr/>
            <p:nvPr/>
          </p:nvGrpSpPr>
          <p:grpSpPr>
            <a:xfrm>
              <a:off x="8600089" y="4606350"/>
              <a:ext cx="843370" cy="646000"/>
              <a:chOff x="3718247" y="4770744"/>
              <a:chExt cx="646924" cy="495526"/>
            </a:xfrm>
          </p:grpSpPr>
          <p:grpSp>
            <p:nvGrpSpPr>
              <p:cNvPr id="94" name="Group 93">
                <a:extLst>
                  <a:ext uri="{FF2B5EF4-FFF2-40B4-BE49-F238E27FC236}">
                    <a16:creationId xmlns:a16="http://schemas.microsoft.com/office/drawing/2014/main" id="{CC8B00BC-3B29-49E7-975E-17D0DDBFF72F}"/>
                  </a:ext>
                </a:extLst>
              </p:cNvPr>
              <p:cNvGrpSpPr/>
              <p:nvPr/>
            </p:nvGrpSpPr>
            <p:grpSpPr>
              <a:xfrm>
                <a:off x="3718247" y="4770744"/>
                <a:ext cx="646924" cy="495526"/>
                <a:chOff x="3663818" y="4750128"/>
                <a:chExt cx="755782" cy="536757"/>
              </a:xfrm>
              <a:solidFill>
                <a:schemeClr val="bg1"/>
              </a:solidFill>
            </p:grpSpPr>
            <p:sp>
              <p:nvSpPr>
                <p:cNvPr id="103" name="Rectangle 102">
                  <a:extLst>
                    <a:ext uri="{FF2B5EF4-FFF2-40B4-BE49-F238E27FC236}">
                      <a16:creationId xmlns:a16="http://schemas.microsoft.com/office/drawing/2014/main" id="{3189914F-DF75-4ABB-9124-D6A86104A77A}"/>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4" name="Line 7">
                  <a:extLst>
                    <a:ext uri="{FF2B5EF4-FFF2-40B4-BE49-F238E27FC236}">
                      <a16:creationId xmlns:a16="http://schemas.microsoft.com/office/drawing/2014/main" id="{65EDB751-A0A2-4537-B4B1-28EB3BDB0B8B}"/>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5" name="Line 8">
                  <a:extLst>
                    <a:ext uri="{FF2B5EF4-FFF2-40B4-BE49-F238E27FC236}">
                      <a16:creationId xmlns:a16="http://schemas.microsoft.com/office/drawing/2014/main" id="{66A95A07-451B-4B45-9F51-3226343B7CCF}"/>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95" name="Group 94">
                <a:extLst>
                  <a:ext uri="{FF2B5EF4-FFF2-40B4-BE49-F238E27FC236}">
                    <a16:creationId xmlns:a16="http://schemas.microsoft.com/office/drawing/2014/main" id="{52F0B13A-F8BD-4F78-8C96-CC82184D94CD}"/>
                  </a:ext>
                </a:extLst>
              </p:cNvPr>
              <p:cNvGrpSpPr/>
              <p:nvPr/>
            </p:nvGrpSpPr>
            <p:grpSpPr>
              <a:xfrm rot="5400000">
                <a:off x="3917402" y="4806749"/>
                <a:ext cx="249246" cy="312514"/>
                <a:chOff x="13906501" y="3886200"/>
                <a:chExt cx="619125" cy="776287"/>
              </a:xfrm>
            </p:grpSpPr>
            <p:sp>
              <p:nvSpPr>
                <p:cNvPr id="96" name="Freeform 17">
                  <a:extLst>
                    <a:ext uri="{FF2B5EF4-FFF2-40B4-BE49-F238E27FC236}">
                      <a16:creationId xmlns:a16="http://schemas.microsoft.com/office/drawing/2014/main" id="{C930A99C-4EE4-4A81-9423-4A395120E70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97" name="Freeform 18">
                  <a:extLst>
                    <a:ext uri="{FF2B5EF4-FFF2-40B4-BE49-F238E27FC236}">
                      <a16:creationId xmlns:a16="http://schemas.microsoft.com/office/drawing/2014/main" id="{61ABA24D-5F17-4D32-94F1-A4CD17AF25D7}"/>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98" name="Line 19">
                  <a:extLst>
                    <a:ext uri="{FF2B5EF4-FFF2-40B4-BE49-F238E27FC236}">
                      <a16:creationId xmlns:a16="http://schemas.microsoft.com/office/drawing/2014/main" id="{610A8FF9-B5C3-4DE2-B893-0760C616C353}"/>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99" name="Freeform 20">
                  <a:extLst>
                    <a:ext uri="{FF2B5EF4-FFF2-40B4-BE49-F238E27FC236}">
                      <a16:creationId xmlns:a16="http://schemas.microsoft.com/office/drawing/2014/main" id="{D91A2DF0-38C0-4B36-A117-944B096CB831}"/>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00" name="Line 21">
                  <a:extLst>
                    <a:ext uri="{FF2B5EF4-FFF2-40B4-BE49-F238E27FC236}">
                      <a16:creationId xmlns:a16="http://schemas.microsoft.com/office/drawing/2014/main" id="{0A12B0EE-24AF-460A-8E1B-C02030F34C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01" name="Freeform 22">
                  <a:extLst>
                    <a:ext uri="{FF2B5EF4-FFF2-40B4-BE49-F238E27FC236}">
                      <a16:creationId xmlns:a16="http://schemas.microsoft.com/office/drawing/2014/main" id="{CAFDB06C-6F7F-4FB6-892D-1F240602F73C}"/>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sp>
              <p:nvSpPr>
                <p:cNvPr id="102" name="Line 23">
                  <a:extLst>
                    <a:ext uri="{FF2B5EF4-FFF2-40B4-BE49-F238E27FC236}">
                      <a16:creationId xmlns:a16="http://schemas.microsoft.com/office/drawing/2014/main" id="{EDB29DEA-0054-4AA7-B84B-B51E3AC6D7D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defTabSz="931684"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endParaRPr>
                </a:p>
              </p:txBody>
            </p:sp>
          </p:grpSp>
        </p:grpSp>
        <p:sp>
          <p:nvSpPr>
            <p:cNvPr id="52" name="Freeform: Shape 51">
              <a:extLst>
                <a:ext uri="{FF2B5EF4-FFF2-40B4-BE49-F238E27FC236}">
                  <a16:creationId xmlns:a16="http://schemas.microsoft.com/office/drawing/2014/main" id="{29C540AE-24FE-44FE-B1FD-829947A63FCA}"/>
                </a:ext>
              </a:extLst>
            </p:cNvPr>
            <p:cNvSpPr/>
            <p:nvPr/>
          </p:nvSpPr>
          <p:spPr bwMode="auto">
            <a:xfrm>
              <a:off x="7642126" y="2696029"/>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5C7BE85B-A779-4E7D-8BD3-5BAF96BC1E50}"/>
                </a:ext>
              </a:extLst>
            </p:cNvPr>
            <p:cNvSpPr/>
            <p:nvPr/>
          </p:nvSpPr>
          <p:spPr bwMode="auto">
            <a:xfrm>
              <a:off x="9537492" y="4090196"/>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53" name="Text Placeholder 2">
            <a:extLst>
              <a:ext uri="{FF2B5EF4-FFF2-40B4-BE49-F238E27FC236}">
                <a16:creationId xmlns:a16="http://schemas.microsoft.com/office/drawing/2014/main" id="{B574CAA1-FFA2-4A42-BEB5-61B1D76726BE}"/>
              </a:ext>
            </a:extLst>
          </p:cNvPr>
          <p:cNvSpPr txBox="1">
            <a:spLocks/>
          </p:cNvSpPr>
          <p:nvPr/>
        </p:nvSpPr>
        <p:spPr>
          <a:xfrm>
            <a:off x="328509" y="1565962"/>
            <a:ext cx="4998202" cy="1486561"/>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a:t>SCALES AS YOUR APPS’ NEEDS CHANGE</a:t>
            </a:r>
          </a:p>
          <a:p>
            <a:endParaRPr lang="en-US"/>
          </a:p>
          <a:p>
            <a:r>
              <a:rPr lang="en-US" sz="1600" b="0">
                <a:solidFill>
                  <a:schemeClr val="tx1"/>
                </a:solidFill>
                <a:latin typeface="Segoe UI Semilight" charset="0"/>
                <a:ea typeface="Segoe UI Semilight" charset="0"/>
                <a:cs typeface="Segoe UI Semilight" charset="0"/>
              </a:rPr>
              <a:t>Independently and elastically scale storage and throughput across regions </a:t>
            </a:r>
            <a:r>
              <a:rPr lang="mr-IN" sz="1600" b="0">
                <a:solidFill>
                  <a:schemeClr val="tx1"/>
                </a:solidFill>
                <a:latin typeface="Segoe UI Semilight" charset="0"/>
                <a:ea typeface="Segoe UI Semilight" charset="0"/>
                <a:cs typeface="Segoe UI Semilight" charset="0"/>
              </a:rPr>
              <a:t>–</a:t>
            </a:r>
            <a:r>
              <a:rPr lang="en-US" sz="1600" b="0">
                <a:solidFill>
                  <a:schemeClr val="tx1"/>
                </a:solidFill>
                <a:latin typeface="Segoe UI Semilight" charset="0"/>
                <a:ea typeface="Segoe UI Semilight" charset="0"/>
                <a:cs typeface="Segoe UI Semilight" charset="0"/>
              </a:rPr>
              <a:t> even during unpredictable traffic bursts </a:t>
            </a:r>
            <a:r>
              <a:rPr lang="mr-IN" sz="1600" b="0">
                <a:solidFill>
                  <a:schemeClr val="tx1"/>
                </a:solidFill>
                <a:latin typeface="Segoe UI Semilight" charset="0"/>
                <a:ea typeface="Segoe UI Semilight" charset="0"/>
                <a:cs typeface="Segoe UI Semilight" charset="0"/>
              </a:rPr>
              <a:t>–</a:t>
            </a:r>
            <a:r>
              <a:rPr lang="en-US" sz="1600" b="0">
                <a:solidFill>
                  <a:schemeClr val="tx1"/>
                </a:solidFill>
                <a:latin typeface="Segoe UI Semilight" charset="0"/>
                <a:ea typeface="Segoe UI Semilight" charset="0"/>
                <a:cs typeface="Segoe UI Semilight" charset="0"/>
              </a:rPr>
              <a:t> with a database that adapts to your app’s needs.</a:t>
            </a:r>
          </a:p>
        </p:txBody>
      </p:sp>
      <p:sp>
        <p:nvSpPr>
          <p:cNvPr id="54" name="Content Placeholder 2">
            <a:extLst>
              <a:ext uri="{FF2B5EF4-FFF2-40B4-BE49-F238E27FC236}">
                <a16:creationId xmlns:a16="http://schemas.microsoft.com/office/drawing/2014/main" id="{43F16E5B-CB15-4BD8-8B72-A7466CE5085E}"/>
              </a:ext>
            </a:extLst>
          </p:cNvPr>
          <p:cNvSpPr txBox="1">
            <a:spLocks/>
          </p:cNvSpPr>
          <p:nvPr/>
        </p:nvSpPr>
        <p:spPr>
          <a:xfrm>
            <a:off x="328509" y="3261082"/>
            <a:ext cx="4171394" cy="190000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Clr>
                <a:schemeClr val="tx2"/>
              </a:buClr>
              <a:buFont typeface="Arial" charset="0"/>
              <a:buChar char="•"/>
            </a:pPr>
            <a:r>
              <a:rPr lang="en-US" sz="1600" spc="50">
                <a:latin typeface="Segoe UI Semilight" charset="0"/>
                <a:ea typeface="Segoe UI Semilight" charset="0"/>
                <a:cs typeface="Segoe UI Semilight" charset="0"/>
              </a:rPr>
              <a:t>Elastically scale throughput from 10 to 100s of millions of requests/sec across multiple regions</a:t>
            </a:r>
          </a:p>
          <a:p>
            <a:pPr marL="285750" indent="-285750">
              <a:buClr>
                <a:schemeClr val="tx2"/>
              </a:buClr>
              <a:buFont typeface="Arial" charset="0"/>
              <a:buChar char="•"/>
            </a:pPr>
            <a:r>
              <a:rPr lang="en-US" sz="1600" spc="50">
                <a:latin typeface="Segoe UI Semilight" charset="0"/>
                <a:ea typeface="Segoe UI Semilight" charset="0"/>
                <a:cs typeface="Segoe UI Semilight" charset="0"/>
              </a:rPr>
              <a:t>Support for requests/sec for different workloads</a:t>
            </a:r>
          </a:p>
          <a:p>
            <a:pPr marL="285750" indent="-285750">
              <a:buClr>
                <a:schemeClr val="tx2"/>
              </a:buClr>
              <a:buFont typeface="Arial" charset="0"/>
              <a:buChar char="•"/>
            </a:pPr>
            <a:r>
              <a:rPr lang="en-US" sz="1600" spc="50">
                <a:latin typeface="Segoe UI Semilight" charset="0"/>
                <a:ea typeface="Segoe UI Semilight" charset="0"/>
                <a:cs typeface="Segoe UI Semilight" charset="0"/>
              </a:rPr>
              <a:t>Pay only for the throughput and storage you need</a:t>
            </a:r>
          </a:p>
        </p:txBody>
      </p:sp>
      <p:sp>
        <p:nvSpPr>
          <p:cNvPr id="2" name="TextBox 1"/>
          <p:cNvSpPr txBox="1"/>
          <p:nvPr/>
        </p:nvSpPr>
        <p:spPr>
          <a:xfrm>
            <a:off x="10837333" y="4013200"/>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75623671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9A2EE-5B8C-40B3-8852-4E431CE01E78}"/>
              </a:ext>
            </a:extLst>
          </p:cNvPr>
          <p:cNvSpPr>
            <a:spLocks noGrp="1"/>
          </p:cNvSpPr>
          <p:nvPr>
            <p:ph type="body" sz="quarter" idx="10"/>
          </p:nvPr>
        </p:nvSpPr>
        <p:spPr>
          <a:xfrm>
            <a:off x="269240" y="1591729"/>
            <a:ext cx="5265119" cy="2082621"/>
          </a:xfrm>
        </p:spPr>
        <p:txBody>
          <a:bodyPr/>
          <a:lstStyle/>
          <a:p>
            <a:r>
              <a:rPr lang="en-US"/>
              <a:t>Leveraging Azure Cosmos DB to automatically scale your data across the globe</a:t>
            </a:r>
          </a:p>
          <a:p>
            <a:endParaRPr lang="en-US"/>
          </a:p>
          <a:p>
            <a:pPr algn="ctr"/>
            <a:r>
              <a:rPr lang="en-US" i="1"/>
              <a:t>This module will reference partitioning in the context of all Azure Cosmos DB modules and APIs.</a:t>
            </a:r>
          </a:p>
        </p:txBody>
      </p:sp>
      <p:sp>
        <p:nvSpPr>
          <p:cNvPr id="3" name="Title 2">
            <a:extLst>
              <a:ext uri="{FF2B5EF4-FFF2-40B4-BE49-F238E27FC236}">
                <a16:creationId xmlns:a16="http://schemas.microsoft.com/office/drawing/2014/main" id="{D7A3EBEC-78C5-4066-974F-B03C7B478B32}"/>
              </a:ext>
            </a:extLst>
          </p:cNvPr>
          <p:cNvSpPr>
            <a:spLocks noGrp="1"/>
          </p:cNvSpPr>
          <p:nvPr>
            <p:ph type="title"/>
          </p:nvPr>
        </p:nvSpPr>
        <p:spPr/>
        <p:txBody>
          <a:bodyPr/>
          <a:lstStyle/>
          <a:p>
            <a:r>
              <a:rPr lang="en-US" dirty="0"/>
              <a:t>Resource Model</a:t>
            </a:r>
          </a:p>
        </p:txBody>
      </p:sp>
      <p:cxnSp>
        <p:nvCxnSpPr>
          <p:cNvPr id="33" name="Connector: Elbow 32">
            <a:extLst>
              <a:ext uri="{FF2B5EF4-FFF2-40B4-BE49-F238E27FC236}">
                <a16:creationId xmlns:a16="http://schemas.microsoft.com/office/drawing/2014/main" id="{9CBFD5BB-B113-43DF-B85F-39A8E45FD366}"/>
              </a:ext>
            </a:extLst>
          </p:cNvPr>
          <p:cNvCxnSpPr>
            <a:cxnSpLocks/>
            <a:stCxn id="35" idx="2"/>
            <a:endCxn id="13" idx="1"/>
          </p:cNvCxnSpPr>
          <p:nvPr/>
        </p:nvCxnSpPr>
        <p:spPr>
          <a:xfrm rot="16200000" flipH="1">
            <a:off x="7746257" y="2252972"/>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B7C29787-FA95-4A9E-9A23-557DBF09C44A}"/>
              </a:ext>
            </a:extLst>
          </p:cNvPr>
          <p:cNvCxnSpPr>
            <a:cxnSpLocks/>
            <a:stCxn id="13" idx="2"/>
            <a:endCxn id="20" idx="1"/>
          </p:cNvCxnSpPr>
          <p:nvPr/>
        </p:nvCxnSpPr>
        <p:spPr>
          <a:xfrm rot="16200000" flipH="1">
            <a:off x="8672369" y="3193832"/>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6284DE09-D5CE-4763-AD87-75BB32116D35}"/>
              </a:ext>
            </a:extLst>
          </p:cNvPr>
          <p:cNvSpPr/>
          <p:nvPr/>
        </p:nvSpPr>
        <p:spPr>
          <a:xfrm>
            <a:off x="7467551" y="1600342"/>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Account</a:t>
            </a:r>
          </a:p>
        </p:txBody>
      </p:sp>
      <p:cxnSp>
        <p:nvCxnSpPr>
          <p:cNvPr id="39" name="Connector: Elbow 38">
            <a:extLst>
              <a:ext uri="{FF2B5EF4-FFF2-40B4-BE49-F238E27FC236}">
                <a16:creationId xmlns:a16="http://schemas.microsoft.com/office/drawing/2014/main" id="{F9C036AF-BF4D-4FC0-A6F6-9FFFABF41034}"/>
              </a:ext>
            </a:extLst>
          </p:cNvPr>
          <p:cNvCxnSpPr>
            <a:cxnSpLocks/>
            <a:stCxn id="20" idx="2"/>
            <a:endCxn id="24" idx="1"/>
          </p:cNvCxnSpPr>
          <p:nvPr/>
        </p:nvCxnSpPr>
        <p:spPr>
          <a:xfrm rot="16200000" flipH="1">
            <a:off x="9658466" y="4194679"/>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4" name="Group 3">
            <a:extLst>
              <a:ext uri="{FF2B5EF4-FFF2-40B4-BE49-F238E27FC236}">
                <a16:creationId xmlns:a16="http://schemas.microsoft.com/office/drawing/2014/main" id="{9AE0E277-F273-4614-8BF8-0852AB1E9A7B}"/>
              </a:ext>
            </a:extLst>
          </p:cNvPr>
          <p:cNvGrpSpPr/>
          <p:nvPr/>
        </p:nvGrpSpPr>
        <p:grpSpPr>
          <a:xfrm>
            <a:off x="8333677" y="2474746"/>
            <a:ext cx="1025826" cy="604852"/>
            <a:chOff x="9117601" y="1599941"/>
            <a:chExt cx="1025826" cy="604852"/>
          </a:xfrm>
          <a:solidFill>
            <a:schemeClr val="bg1">
              <a:lumMod val="95000"/>
            </a:schemeClr>
          </a:solidFill>
        </p:grpSpPr>
        <p:sp>
          <p:nvSpPr>
            <p:cNvPr id="15" name="Rectangle 14">
              <a:extLst>
                <a:ext uri="{FF2B5EF4-FFF2-40B4-BE49-F238E27FC236}">
                  <a16:creationId xmlns:a16="http://schemas.microsoft.com/office/drawing/2014/main" id="{38EBF3BF-7DB1-4CA3-8BC4-B7F444598E0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Database</a:t>
              </a:r>
            </a:p>
          </p:txBody>
        </p:sp>
        <p:sp>
          <p:nvSpPr>
            <p:cNvPr id="14" name="Rectangle 13">
              <a:extLst>
                <a:ext uri="{FF2B5EF4-FFF2-40B4-BE49-F238E27FC236}">
                  <a16:creationId xmlns:a16="http://schemas.microsoft.com/office/drawing/2014/main" id="{8F0CDC52-870C-4266-8FFA-2A070F07B71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Database</a:t>
              </a:r>
            </a:p>
          </p:txBody>
        </p:sp>
        <p:sp>
          <p:nvSpPr>
            <p:cNvPr id="13" name="Rectangle 12">
              <a:extLst>
                <a:ext uri="{FF2B5EF4-FFF2-40B4-BE49-F238E27FC236}">
                  <a16:creationId xmlns:a16="http://schemas.microsoft.com/office/drawing/2014/main" id="{08FA6DFA-94D2-45E0-A26A-4D61EE3C2A9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Database</a:t>
              </a:r>
            </a:p>
          </p:txBody>
        </p:sp>
      </p:grpSp>
      <p:grpSp>
        <p:nvGrpSpPr>
          <p:cNvPr id="17" name="Group 16">
            <a:extLst>
              <a:ext uri="{FF2B5EF4-FFF2-40B4-BE49-F238E27FC236}">
                <a16:creationId xmlns:a16="http://schemas.microsoft.com/office/drawing/2014/main" id="{D1EDE26F-31EC-4810-A1EA-BC0B8E35ADF0}"/>
              </a:ext>
            </a:extLst>
          </p:cNvPr>
          <p:cNvGrpSpPr/>
          <p:nvPr/>
        </p:nvGrpSpPr>
        <p:grpSpPr>
          <a:xfrm>
            <a:off x="9319775" y="3475592"/>
            <a:ext cx="1025826" cy="604852"/>
            <a:chOff x="9117601" y="1599941"/>
            <a:chExt cx="1025826" cy="604852"/>
          </a:xfrm>
          <a:solidFill>
            <a:schemeClr val="bg1">
              <a:lumMod val="95000"/>
            </a:schemeClr>
          </a:solidFill>
        </p:grpSpPr>
        <p:sp>
          <p:nvSpPr>
            <p:cNvPr id="18" name="Rectangle 17">
              <a:extLst>
                <a:ext uri="{FF2B5EF4-FFF2-40B4-BE49-F238E27FC236}">
                  <a16:creationId xmlns:a16="http://schemas.microsoft.com/office/drawing/2014/main" id="{695D5362-D1B1-4F63-8DFD-B09F7FC36FF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Database</a:t>
              </a:r>
            </a:p>
          </p:txBody>
        </p:sp>
        <p:sp>
          <p:nvSpPr>
            <p:cNvPr id="19" name="Rectangle 18">
              <a:extLst>
                <a:ext uri="{FF2B5EF4-FFF2-40B4-BE49-F238E27FC236}">
                  <a16:creationId xmlns:a16="http://schemas.microsoft.com/office/drawing/2014/main" id="{A2E824DE-83D5-44A0-822C-7ADC5EA4F43D}"/>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Database</a:t>
              </a:r>
            </a:p>
          </p:txBody>
        </p:sp>
        <p:sp>
          <p:nvSpPr>
            <p:cNvPr id="20" name="Rectangle 19">
              <a:extLst>
                <a:ext uri="{FF2B5EF4-FFF2-40B4-BE49-F238E27FC236}">
                  <a16:creationId xmlns:a16="http://schemas.microsoft.com/office/drawing/2014/main" id="{0E02045D-5213-4E19-B63C-4C381E0199F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Container</a:t>
              </a:r>
            </a:p>
          </p:txBody>
        </p:sp>
      </p:grpSp>
      <p:grpSp>
        <p:nvGrpSpPr>
          <p:cNvPr id="21" name="Group 20">
            <a:extLst>
              <a:ext uri="{FF2B5EF4-FFF2-40B4-BE49-F238E27FC236}">
                <a16:creationId xmlns:a16="http://schemas.microsoft.com/office/drawing/2014/main" id="{F6D174A1-918F-4090-866F-195FBAD58DC0}"/>
              </a:ext>
            </a:extLst>
          </p:cNvPr>
          <p:cNvGrpSpPr/>
          <p:nvPr/>
        </p:nvGrpSpPr>
        <p:grpSpPr>
          <a:xfrm>
            <a:off x="10305873" y="4476439"/>
            <a:ext cx="1025826" cy="604852"/>
            <a:chOff x="9117601" y="1599941"/>
            <a:chExt cx="1025826" cy="604852"/>
          </a:xfrm>
          <a:solidFill>
            <a:schemeClr val="bg1">
              <a:lumMod val="95000"/>
            </a:schemeClr>
          </a:solidFill>
        </p:grpSpPr>
        <p:sp>
          <p:nvSpPr>
            <p:cNvPr id="22" name="Rectangle 21">
              <a:extLst>
                <a:ext uri="{FF2B5EF4-FFF2-40B4-BE49-F238E27FC236}">
                  <a16:creationId xmlns:a16="http://schemas.microsoft.com/office/drawing/2014/main" id="{0B83335E-A1D9-4416-B469-AB042BD9D2D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Database</a:t>
              </a:r>
            </a:p>
          </p:txBody>
        </p:sp>
        <p:sp>
          <p:nvSpPr>
            <p:cNvPr id="23" name="Rectangle 22">
              <a:extLst>
                <a:ext uri="{FF2B5EF4-FFF2-40B4-BE49-F238E27FC236}">
                  <a16:creationId xmlns:a16="http://schemas.microsoft.com/office/drawing/2014/main" id="{701CCFE3-FB84-450D-84FE-B3B9997060B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Database</a:t>
              </a:r>
            </a:p>
          </p:txBody>
        </p:sp>
        <p:sp>
          <p:nvSpPr>
            <p:cNvPr id="24" name="Rectangle 23">
              <a:extLst>
                <a:ext uri="{FF2B5EF4-FFF2-40B4-BE49-F238E27FC236}">
                  <a16:creationId xmlns:a16="http://schemas.microsoft.com/office/drawing/2014/main" id="{71595C45-8FFB-4ACC-A470-F3F40929F66F}"/>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Item</a:t>
              </a:r>
            </a:p>
          </p:txBody>
        </p:sp>
      </p:grpSp>
    </p:spTree>
    <p:extLst>
      <p:ext uri="{BB962C8B-B14F-4D97-AF65-F5344CB8AC3E}">
        <p14:creationId xmlns:p14="http://schemas.microsoft.com/office/powerpoint/2010/main" val="323268855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Connector: Elbow 24">
            <a:extLst>
              <a:ext uri="{FF2B5EF4-FFF2-40B4-BE49-F238E27FC236}">
                <a16:creationId xmlns:a16="http://schemas.microsoft.com/office/drawing/2014/main" id="{182C01B6-1BA8-4642-9246-68BAA29CB925}"/>
              </a:ext>
            </a:extLst>
          </p:cNvPr>
          <p:cNvCxnSpPr>
            <a:cxnSpLocks/>
            <a:stCxn id="27" idx="2"/>
            <a:endCxn id="32"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1008030E-A2D6-4131-B92E-794937543746}"/>
              </a:ext>
            </a:extLst>
          </p:cNvPr>
          <p:cNvCxnSpPr>
            <a:cxnSpLocks/>
            <a:stCxn id="32" idx="2"/>
            <a:endCxn id="36"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E3EDEDC2-3370-4F8A-B695-51AABC27CA2F}"/>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Account</a:t>
            </a:r>
          </a:p>
        </p:txBody>
      </p:sp>
      <p:cxnSp>
        <p:nvCxnSpPr>
          <p:cNvPr id="28" name="Connector: Elbow 27">
            <a:extLst>
              <a:ext uri="{FF2B5EF4-FFF2-40B4-BE49-F238E27FC236}">
                <a16:creationId xmlns:a16="http://schemas.microsoft.com/office/drawing/2014/main" id="{15317F89-847D-4CBC-94D8-AAA28CAB8187}"/>
              </a:ext>
            </a:extLst>
          </p:cNvPr>
          <p:cNvCxnSpPr>
            <a:cxnSpLocks/>
            <a:stCxn id="36" idx="2"/>
            <a:endCxn id="40"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9" name="Group 28">
            <a:extLst>
              <a:ext uri="{FF2B5EF4-FFF2-40B4-BE49-F238E27FC236}">
                <a16:creationId xmlns:a16="http://schemas.microsoft.com/office/drawing/2014/main" id="{03B469B9-144C-4BC5-91B3-C711FC0E6E06}"/>
              </a:ext>
            </a:extLst>
          </p:cNvPr>
          <p:cNvGrpSpPr/>
          <p:nvPr/>
        </p:nvGrpSpPr>
        <p:grpSpPr>
          <a:xfrm>
            <a:off x="2347341" y="3319107"/>
            <a:ext cx="1025826" cy="604852"/>
            <a:chOff x="9117601" y="1599941"/>
            <a:chExt cx="1025826" cy="604852"/>
          </a:xfrm>
          <a:solidFill>
            <a:schemeClr val="bg1">
              <a:lumMod val="95000"/>
            </a:schemeClr>
          </a:solidFill>
        </p:grpSpPr>
        <p:sp>
          <p:nvSpPr>
            <p:cNvPr id="30" name="Rectangle 29">
              <a:extLst>
                <a:ext uri="{FF2B5EF4-FFF2-40B4-BE49-F238E27FC236}">
                  <a16:creationId xmlns:a16="http://schemas.microsoft.com/office/drawing/2014/main" id="{E9CCF0B1-0F6A-4B33-95A8-B1BE2AAE829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1" name="Rectangle 30">
              <a:extLst>
                <a:ext uri="{FF2B5EF4-FFF2-40B4-BE49-F238E27FC236}">
                  <a16:creationId xmlns:a16="http://schemas.microsoft.com/office/drawing/2014/main" id="{C636140D-E91F-46D5-AD57-917F4590E51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2" name="Rectangle 31">
              <a:extLst>
                <a:ext uri="{FF2B5EF4-FFF2-40B4-BE49-F238E27FC236}">
                  <a16:creationId xmlns:a16="http://schemas.microsoft.com/office/drawing/2014/main" id="{1A1F10C4-0805-4F6A-90B3-47378CBCE41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grpSp>
      <p:grpSp>
        <p:nvGrpSpPr>
          <p:cNvPr id="33" name="Group 32">
            <a:extLst>
              <a:ext uri="{FF2B5EF4-FFF2-40B4-BE49-F238E27FC236}">
                <a16:creationId xmlns:a16="http://schemas.microsoft.com/office/drawing/2014/main" id="{D1B378C9-1E48-4C87-A1D3-71EA4C43E56D}"/>
              </a:ext>
            </a:extLst>
          </p:cNvPr>
          <p:cNvGrpSpPr/>
          <p:nvPr/>
        </p:nvGrpSpPr>
        <p:grpSpPr>
          <a:xfrm>
            <a:off x="3333439" y="4319953"/>
            <a:ext cx="1025826" cy="604852"/>
            <a:chOff x="9117601" y="1599941"/>
            <a:chExt cx="1025826" cy="604852"/>
          </a:xfrm>
          <a:solidFill>
            <a:schemeClr val="bg1">
              <a:lumMod val="95000"/>
            </a:schemeClr>
          </a:solidFill>
        </p:grpSpPr>
        <p:sp>
          <p:nvSpPr>
            <p:cNvPr id="34" name="Rectangle 33">
              <a:extLst>
                <a:ext uri="{FF2B5EF4-FFF2-40B4-BE49-F238E27FC236}">
                  <a16:creationId xmlns:a16="http://schemas.microsoft.com/office/drawing/2014/main" id="{7F4FEF22-540E-45C9-BF37-429E97E5CD7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5" name="Rectangle 34">
              <a:extLst>
                <a:ext uri="{FF2B5EF4-FFF2-40B4-BE49-F238E27FC236}">
                  <a16:creationId xmlns:a16="http://schemas.microsoft.com/office/drawing/2014/main" id="{D9712CC0-5745-44B2-AE5F-9E8C36AFE18F}"/>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6" name="Rectangle 35">
              <a:extLst>
                <a:ext uri="{FF2B5EF4-FFF2-40B4-BE49-F238E27FC236}">
                  <a16:creationId xmlns:a16="http://schemas.microsoft.com/office/drawing/2014/main" id="{A5846840-B7E1-4C53-AC1C-732B9B209A9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Container</a:t>
              </a:r>
            </a:p>
          </p:txBody>
        </p:sp>
      </p:grpSp>
      <p:grpSp>
        <p:nvGrpSpPr>
          <p:cNvPr id="37" name="Group 36">
            <a:extLst>
              <a:ext uri="{FF2B5EF4-FFF2-40B4-BE49-F238E27FC236}">
                <a16:creationId xmlns:a16="http://schemas.microsoft.com/office/drawing/2014/main" id="{C4C8B4E2-CBFF-4D16-8B9A-1CB9C01190A2}"/>
              </a:ext>
            </a:extLst>
          </p:cNvPr>
          <p:cNvGrpSpPr/>
          <p:nvPr/>
        </p:nvGrpSpPr>
        <p:grpSpPr>
          <a:xfrm>
            <a:off x="4319537" y="5320800"/>
            <a:ext cx="1025826" cy="604852"/>
            <a:chOff x="9117601" y="1599941"/>
            <a:chExt cx="1025826" cy="604852"/>
          </a:xfrm>
          <a:solidFill>
            <a:schemeClr val="bg1">
              <a:lumMod val="95000"/>
            </a:schemeClr>
          </a:solidFill>
        </p:grpSpPr>
        <p:sp>
          <p:nvSpPr>
            <p:cNvPr id="38" name="Rectangle 37">
              <a:extLst>
                <a:ext uri="{FF2B5EF4-FFF2-40B4-BE49-F238E27FC236}">
                  <a16:creationId xmlns:a16="http://schemas.microsoft.com/office/drawing/2014/main" id="{31B8CF7F-A510-4A9C-AF5E-913936AC2D6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9" name="Rectangle 38">
              <a:extLst>
                <a:ext uri="{FF2B5EF4-FFF2-40B4-BE49-F238E27FC236}">
                  <a16:creationId xmlns:a16="http://schemas.microsoft.com/office/drawing/2014/main" id="{A5BF91BE-7ACE-4421-AD95-A0F4F7BAF6E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40" name="Rectangle 39">
              <a:extLst>
                <a:ext uri="{FF2B5EF4-FFF2-40B4-BE49-F238E27FC236}">
                  <a16:creationId xmlns:a16="http://schemas.microsoft.com/office/drawing/2014/main" id="{35D6AC8F-9082-4EAF-AB1A-195FE235135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Item</a:t>
              </a:r>
            </a:p>
          </p:txBody>
        </p:sp>
      </p:grpSp>
      <p:sp>
        <p:nvSpPr>
          <p:cNvPr id="2" name="Title 1">
            <a:extLst>
              <a:ext uri="{FF2B5EF4-FFF2-40B4-BE49-F238E27FC236}">
                <a16:creationId xmlns:a16="http://schemas.microsoft.com/office/drawing/2014/main" id="{A201517B-73DA-4DC7-8DA1-2E86BA2A39C8}"/>
              </a:ext>
            </a:extLst>
          </p:cNvPr>
          <p:cNvSpPr>
            <a:spLocks noGrp="1"/>
          </p:cNvSpPr>
          <p:nvPr>
            <p:ph type="title"/>
          </p:nvPr>
        </p:nvSpPr>
        <p:spPr/>
        <p:txBody>
          <a:bodyPr/>
          <a:lstStyle/>
          <a:p>
            <a:r>
              <a:rPr lang="en-US"/>
              <a:t>Account URI and Credentials</a:t>
            </a:r>
          </a:p>
        </p:txBody>
      </p:sp>
      <p:sp>
        <p:nvSpPr>
          <p:cNvPr id="19" name="Rectangle 18">
            <a:extLst>
              <a:ext uri="{FF2B5EF4-FFF2-40B4-BE49-F238E27FC236}">
                <a16:creationId xmlns:a16="http://schemas.microsoft.com/office/drawing/2014/main" id="{EE22263F-C0DD-46A6-A95B-4A6496CCEEEF}"/>
              </a:ext>
            </a:extLst>
          </p:cNvPr>
          <p:cNvSpPr/>
          <p:nvPr/>
        </p:nvSpPr>
        <p:spPr>
          <a:xfrm>
            <a:off x="1274825" y="2299344"/>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63267B5E-DDAD-4315-8E57-6FF0EE16ABCE}"/>
              </a:ext>
            </a:extLst>
          </p:cNvPr>
          <p:cNvSpPr txBox="1"/>
          <p:nvPr/>
        </p:nvSpPr>
        <p:spPr>
          <a:xfrm>
            <a:off x="7473749" y="2432224"/>
            <a:ext cx="182024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2"/>
                </a:solidFill>
              </a:rPr>
              <a:t>********.azure.com</a:t>
            </a:r>
          </a:p>
        </p:txBody>
      </p:sp>
      <p:sp>
        <p:nvSpPr>
          <p:cNvPr id="23" name="TextBox 22">
            <a:extLst>
              <a:ext uri="{FF2B5EF4-FFF2-40B4-BE49-F238E27FC236}">
                <a16:creationId xmlns:a16="http://schemas.microsoft.com/office/drawing/2014/main" id="{79B71DDA-078D-48CB-9DEC-6D4EF95ACB0D}"/>
              </a:ext>
            </a:extLst>
          </p:cNvPr>
          <p:cNvSpPr txBox="1"/>
          <p:nvPr/>
        </p:nvSpPr>
        <p:spPr>
          <a:xfrm>
            <a:off x="7473749" y="3600549"/>
            <a:ext cx="128163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tx2"/>
                </a:solidFill>
              </a:rPr>
              <a:t>IGeAvVUp …</a:t>
            </a:r>
          </a:p>
        </p:txBody>
      </p:sp>
      <p:sp>
        <p:nvSpPr>
          <p:cNvPr id="41" name="key">
            <a:extLst>
              <a:ext uri="{FF2B5EF4-FFF2-40B4-BE49-F238E27FC236}">
                <a16:creationId xmlns:a16="http://schemas.microsoft.com/office/drawing/2014/main" id="{B82355C6-6582-4D46-A87C-3339F353BB23}"/>
              </a:ext>
            </a:extLst>
          </p:cNvPr>
          <p:cNvSpPr>
            <a:spLocks noChangeAspect="1" noEditPoints="1"/>
          </p:cNvSpPr>
          <p:nvPr/>
        </p:nvSpPr>
        <p:spPr bwMode="auto">
          <a:xfrm>
            <a:off x="6678551" y="3560646"/>
            <a:ext cx="417808" cy="415664"/>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42" name="Group 41">
            <a:extLst>
              <a:ext uri="{FF2B5EF4-FFF2-40B4-BE49-F238E27FC236}">
                <a16:creationId xmlns:a16="http://schemas.microsoft.com/office/drawing/2014/main" id="{C8D66993-16E3-4C48-AB0B-7CC02178C5CC}"/>
              </a:ext>
            </a:extLst>
          </p:cNvPr>
          <p:cNvGrpSpPr/>
          <p:nvPr/>
        </p:nvGrpSpPr>
        <p:grpSpPr>
          <a:xfrm>
            <a:off x="6683053" y="2384717"/>
            <a:ext cx="433568" cy="433568"/>
            <a:chOff x="11679011" y="5307417"/>
            <a:chExt cx="457200" cy="457200"/>
          </a:xfrm>
        </p:grpSpPr>
        <p:sp>
          <p:nvSpPr>
            <p:cNvPr id="43" name="Oval 42">
              <a:extLst>
                <a:ext uri="{FF2B5EF4-FFF2-40B4-BE49-F238E27FC236}">
                  <a16:creationId xmlns:a16="http://schemas.microsoft.com/office/drawing/2014/main" id="{A5C2A02C-6C6B-4B7C-B444-0FEF9E89DC34}"/>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38EEC095-47C7-4B28-847E-C02C84F4D7F8}"/>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9E29F778-CD8E-43AD-835E-8A18866E641C}"/>
                </a:ext>
              </a:extLst>
            </p:cNvPr>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1E20B9B-B126-49AE-923F-19BD34221816}"/>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4ED7FB8-E2CA-4E9D-999D-E748C3FD4AF4}"/>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3162416-BEFB-4026-9BCF-569037F86C71}"/>
                </a:ext>
              </a:extLst>
            </p:cNvPr>
            <p:cNvCxnSpPr>
              <a:cxnSpLocks/>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5" name="Straight Connector 4">
            <a:extLst>
              <a:ext uri="{FF2B5EF4-FFF2-40B4-BE49-F238E27FC236}">
                <a16:creationId xmlns:a16="http://schemas.microsoft.com/office/drawing/2014/main" id="{414E9872-51F0-4044-A89E-A5528B685455}"/>
              </a:ext>
            </a:extLst>
          </p:cNvPr>
          <p:cNvCxnSpPr>
            <a:cxnSpLocks/>
          </p:cNvCxnSpPr>
          <p:nvPr/>
        </p:nvCxnSpPr>
        <p:spPr>
          <a:xfrm>
            <a:off x="2593459" y="2683905"/>
            <a:ext cx="3800386"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49" name="Left Bracket 48">
            <a:extLst>
              <a:ext uri="{FF2B5EF4-FFF2-40B4-BE49-F238E27FC236}">
                <a16:creationId xmlns:a16="http://schemas.microsoft.com/office/drawing/2014/main" id="{03CD88DC-753C-49B1-B313-BE82254E8B3E}"/>
              </a:ext>
            </a:extLst>
          </p:cNvPr>
          <p:cNvSpPr/>
          <p:nvPr/>
        </p:nvSpPr>
        <p:spPr>
          <a:xfrm>
            <a:off x="6393845" y="2166852"/>
            <a:ext cx="107210" cy="2014300"/>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70871783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1517B-73DA-4DC7-8DA1-2E86BA2A39C8}"/>
              </a:ext>
            </a:extLst>
          </p:cNvPr>
          <p:cNvSpPr>
            <a:spLocks noGrp="1"/>
          </p:cNvSpPr>
          <p:nvPr>
            <p:ph type="title"/>
          </p:nvPr>
        </p:nvSpPr>
        <p:spPr/>
        <p:txBody>
          <a:bodyPr/>
          <a:lstStyle/>
          <a:p>
            <a:r>
              <a:rPr lang="en-US"/>
              <a:t>Creating Account</a:t>
            </a:r>
          </a:p>
        </p:txBody>
      </p:sp>
      <p:pic>
        <p:nvPicPr>
          <p:cNvPr id="24" name="Picture 23">
            <a:extLst>
              <a:ext uri="{FF2B5EF4-FFF2-40B4-BE49-F238E27FC236}">
                <a16:creationId xmlns:a16="http://schemas.microsoft.com/office/drawing/2014/main" id="{09A28BD4-2B73-47A7-936F-D4B165B35ECE}"/>
              </a:ext>
            </a:extLst>
          </p:cNvPr>
          <p:cNvPicPr>
            <a:picLocks noChangeAspect="1"/>
          </p:cNvPicPr>
          <p:nvPr/>
        </p:nvPicPr>
        <p:blipFill>
          <a:blip r:embed="rId3"/>
          <a:stretch>
            <a:fillRect/>
          </a:stretch>
        </p:blipFill>
        <p:spPr>
          <a:xfrm>
            <a:off x="6250589" y="1941675"/>
            <a:ext cx="5507445" cy="4055692"/>
          </a:xfrm>
          <a:prstGeom prst="rect">
            <a:avLst/>
          </a:prstGeom>
        </p:spPr>
      </p:pic>
      <p:cxnSp>
        <p:nvCxnSpPr>
          <p:cNvPr id="21" name="Connector: Elbow 20">
            <a:extLst>
              <a:ext uri="{FF2B5EF4-FFF2-40B4-BE49-F238E27FC236}">
                <a16:creationId xmlns:a16="http://schemas.microsoft.com/office/drawing/2014/main" id="{5290ED89-0BBD-4A7B-9E07-E7A4C84AD29A}"/>
              </a:ext>
            </a:extLst>
          </p:cNvPr>
          <p:cNvCxnSpPr>
            <a:cxnSpLocks/>
            <a:stCxn id="23" idx="2"/>
            <a:endCxn id="30"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62E18902-9897-42FB-9999-D1D44C9F30B0}"/>
              </a:ext>
            </a:extLst>
          </p:cNvPr>
          <p:cNvCxnSpPr>
            <a:cxnSpLocks/>
            <a:stCxn id="30" idx="2"/>
            <a:endCxn id="34"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652517C6-C202-4DF5-A4F5-EF48E66DBDD9}"/>
              </a:ext>
            </a:extLst>
          </p:cNvPr>
          <p:cNvSpPr/>
          <p:nvPr/>
        </p:nvSpPr>
        <p:spPr>
          <a:xfrm>
            <a:off x="1481215" y="244470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Account</a:t>
            </a:r>
          </a:p>
        </p:txBody>
      </p:sp>
      <p:cxnSp>
        <p:nvCxnSpPr>
          <p:cNvPr id="26" name="Connector: Elbow 25">
            <a:extLst>
              <a:ext uri="{FF2B5EF4-FFF2-40B4-BE49-F238E27FC236}">
                <a16:creationId xmlns:a16="http://schemas.microsoft.com/office/drawing/2014/main" id="{BCAC37AF-D022-450E-8627-46848F0BE31B}"/>
              </a:ext>
            </a:extLst>
          </p:cNvPr>
          <p:cNvCxnSpPr>
            <a:cxnSpLocks/>
            <a:stCxn id="34" idx="2"/>
            <a:endCxn id="38"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7" name="Group 26">
            <a:extLst>
              <a:ext uri="{FF2B5EF4-FFF2-40B4-BE49-F238E27FC236}">
                <a16:creationId xmlns:a16="http://schemas.microsoft.com/office/drawing/2014/main" id="{2B511964-77B5-428A-9EE0-74CB0058BC8E}"/>
              </a:ext>
            </a:extLst>
          </p:cNvPr>
          <p:cNvGrpSpPr/>
          <p:nvPr/>
        </p:nvGrpSpPr>
        <p:grpSpPr>
          <a:xfrm>
            <a:off x="2347341" y="3319107"/>
            <a:ext cx="1025826" cy="604852"/>
            <a:chOff x="9117601" y="1599941"/>
            <a:chExt cx="1025826" cy="604852"/>
          </a:xfrm>
          <a:solidFill>
            <a:schemeClr val="bg1">
              <a:lumMod val="95000"/>
            </a:schemeClr>
          </a:solidFill>
        </p:grpSpPr>
        <p:sp>
          <p:nvSpPr>
            <p:cNvPr id="28" name="Rectangle 27">
              <a:extLst>
                <a:ext uri="{FF2B5EF4-FFF2-40B4-BE49-F238E27FC236}">
                  <a16:creationId xmlns:a16="http://schemas.microsoft.com/office/drawing/2014/main" id="{9E3762BC-C678-48C9-B154-1BACC412E60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29" name="Rectangle 28">
              <a:extLst>
                <a:ext uri="{FF2B5EF4-FFF2-40B4-BE49-F238E27FC236}">
                  <a16:creationId xmlns:a16="http://schemas.microsoft.com/office/drawing/2014/main" id="{ED621673-0A71-4CEE-B493-0D765DADB52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0" name="Rectangle 29">
              <a:extLst>
                <a:ext uri="{FF2B5EF4-FFF2-40B4-BE49-F238E27FC236}">
                  <a16:creationId xmlns:a16="http://schemas.microsoft.com/office/drawing/2014/main" id="{327859CE-DFA1-4C75-ABC9-DC988FB647B1}"/>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grpSp>
      <p:grpSp>
        <p:nvGrpSpPr>
          <p:cNvPr id="31" name="Group 30">
            <a:extLst>
              <a:ext uri="{FF2B5EF4-FFF2-40B4-BE49-F238E27FC236}">
                <a16:creationId xmlns:a16="http://schemas.microsoft.com/office/drawing/2014/main" id="{F0FAA9AE-3833-4275-8AD2-8E732B5B0F3F}"/>
              </a:ext>
            </a:extLst>
          </p:cNvPr>
          <p:cNvGrpSpPr/>
          <p:nvPr/>
        </p:nvGrpSpPr>
        <p:grpSpPr>
          <a:xfrm>
            <a:off x="3333439" y="4319953"/>
            <a:ext cx="1025826" cy="604852"/>
            <a:chOff x="9117601" y="1599941"/>
            <a:chExt cx="1025826" cy="604852"/>
          </a:xfrm>
          <a:solidFill>
            <a:schemeClr val="bg1">
              <a:lumMod val="95000"/>
            </a:schemeClr>
          </a:solidFill>
        </p:grpSpPr>
        <p:sp>
          <p:nvSpPr>
            <p:cNvPr id="32" name="Rectangle 31">
              <a:extLst>
                <a:ext uri="{FF2B5EF4-FFF2-40B4-BE49-F238E27FC236}">
                  <a16:creationId xmlns:a16="http://schemas.microsoft.com/office/drawing/2014/main" id="{CE8B6979-6579-4E9B-BD49-4C7BE4CBAB73}"/>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3" name="Rectangle 32">
              <a:extLst>
                <a:ext uri="{FF2B5EF4-FFF2-40B4-BE49-F238E27FC236}">
                  <a16:creationId xmlns:a16="http://schemas.microsoft.com/office/drawing/2014/main" id="{E8FBC12E-DCF5-4CFC-B1CD-29E0FEF54DA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4" name="Rectangle 33">
              <a:extLst>
                <a:ext uri="{FF2B5EF4-FFF2-40B4-BE49-F238E27FC236}">
                  <a16:creationId xmlns:a16="http://schemas.microsoft.com/office/drawing/2014/main" id="{DA4438E7-7F56-443F-935C-09D3476F8CD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Container</a:t>
              </a:r>
            </a:p>
          </p:txBody>
        </p:sp>
      </p:grpSp>
      <p:grpSp>
        <p:nvGrpSpPr>
          <p:cNvPr id="35" name="Group 34">
            <a:extLst>
              <a:ext uri="{FF2B5EF4-FFF2-40B4-BE49-F238E27FC236}">
                <a16:creationId xmlns:a16="http://schemas.microsoft.com/office/drawing/2014/main" id="{E2DE0FBB-DDA5-4B26-9184-096FB08335C5}"/>
              </a:ext>
            </a:extLst>
          </p:cNvPr>
          <p:cNvGrpSpPr/>
          <p:nvPr/>
        </p:nvGrpSpPr>
        <p:grpSpPr>
          <a:xfrm>
            <a:off x="4319537" y="5320800"/>
            <a:ext cx="1025826" cy="604852"/>
            <a:chOff x="9117601" y="1599941"/>
            <a:chExt cx="1025826" cy="604852"/>
          </a:xfrm>
          <a:solidFill>
            <a:schemeClr val="bg1">
              <a:lumMod val="95000"/>
            </a:schemeClr>
          </a:solidFill>
        </p:grpSpPr>
        <p:sp>
          <p:nvSpPr>
            <p:cNvPr id="36" name="Rectangle 35">
              <a:extLst>
                <a:ext uri="{FF2B5EF4-FFF2-40B4-BE49-F238E27FC236}">
                  <a16:creationId xmlns:a16="http://schemas.microsoft.com/office/drawing/2014/main" id="{F04A94C0-9FFA-4BC2-B795-BE4C1699FFA6}"/>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7" name="Rectangle 36">
              <a:extLst>
                <a:ext uri="{FF2B5EF4-FFF2-40B4-BE49-F238E27FC236}">
                  <a16:creationId xmlns:a16="http://schemas.microsoft.com/office/drawing/2014/main" id="{874B4EBE-E746-4F4A-9079-8535CB8AE28B}"/>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8" name="Rectangle 37">
              <a:extLst>
                <a:ext uri="{FF2B5EF4-FFF2-40B4-BE49-F238E27FC236}">
                  <a16:creationId xmlns:a16="http://schemas.microsoft.com/office/drawing/2014/main" id="{88C8249F-C420-4C7D-AD58-4F9059D819BE}"/>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Item</a:t>
              </a:r>
            </a:p>
          </p:txBody>
        </p:sp>
      </p:grpSp>
      <p:sp>
        <p:nvSpPr>
          <p:cNvPr id="40" name="Rectangle 39">
            <a:extLst>
              <a:ext uri="{FF2B5EF4-FFF2-40B4-BE49-F238E27FC236}">
                <a16:creationId xmlns:a16="http://schemas.microsoft.com/office/drawing/2014/main" id="{9F010D66-E3AF-4663-8DA6-2B4BBD127D11}"/>
              </a:ext>
            </a:extLst>
          </p:cNvPr>
          <p:cNvSpPr/>
          <p:nvPr/>
        </p:nvSpPr>
        <p:spPr>
          <a:xfrm>
            <a:off x="1274825" y="2299344"/>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Connector 40">
            <a:extLst>
              <a:ext uri="{FF2B5EF4-FFF2-40B4-BE49-F238E27FC236}">
                <a16:creationId xmlns:a16="http://schemas.microsoft.com/office/drawing/2014/main" id="{93B8859C-FB06-4CD3-9E41-E0F59E276E06}"/>
              </a:ext>
            </a:extLst>
          </p:cNvPr>
          <p:cNvCxnSpPr>
            <a:cxnSpLocks/>
          </p:cNvCxnSpPr>
          <p:nvPr/>
        </p:nvCxnSpPr>
        <p:spPr>
          <a:xfrm>
            <a:off x="2593459" y="2683905"/>
            <a:ext cx="3241846"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5" name="Arrow: Right 24">
            <a:extLst>
              <a:ext uri="{FF2B5EF4-FFF2-40B4-BE49-F238E27FC236}">
                <a16:creationId xmlns:a16="http://schemas.microsoft.com/office/drawing/2014/main" id="{94BF582E-3596-43F3-9A13-660BE9620579}"/>
              </a:ext>
            </a:extLst>
          </p:cNvPr>
          <p:cNvSpPr/>
          <p:nvPr/>
        </p:nvSpPr>
        <p:spPr>
          <a:xfrm>
            <a:off x="5863317" y="2456619"/>
            <a:ext cx="307522" cy="128823"/>
          </a:xfrm>
          <a:prstGeom prst="rightArrow">
            <a:avLst>
              <a:gd name="adj1" fmla="val 23802"/>
              <a:gd name="adj2" fmla="val 99472"/>
            </a:avLst>
          </a:prstGeom>
          <a:solidFill>
            <a:schemeClr val="tx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Left Bracket 2">
            <a:extLst>
              <a:ext uri="{FF2B5EF4-FFF2-40B4-BE49-F238E27FC236}">
                <a16:creationId xmlns:a16="http://schemas.microsoft.com/office/drawing/2014/main" id="{085ACECF-9A6A-45E4-A831-60B602723BA7}"/>
              </a:ext>
            </a:extLst>
          </p:cNvPr>
          <p:cNvSpPr/>
          <p:nvPr/>
        </p:nvSpPr>
        <p:spPr>
          <a:xfrm>
            <a:off x="5835305" y="1833157"/>
            <a:ext cx="107210" cy="4258474"/>
          </a:xfrm>
          <a:prstGeom prst="leftBracket">
            <a:avLst>
              <a:gd name="adj" fmla="val 3385"/>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43714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3"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4.16667E-7 -2.59259E-6 L 0.04622 0.17454 " pathEditMode="relative" rAng="0" ptsTypes="AA">
                                      <p:cBhvr>
                                        <p:cTn id="11" dur="2000" fill="hold"/>
                                        <p:tgtEl>
                                          <p:spTgt spid="25"/>
                                        </p:tgtEl>
                                        <p:attrNameLst>
                                          <p:attrName>ppt_x</p:attrName>
                                          <p:attrName>ppt_y</p:attrName>
                                        </p:attrNameLst>
                                      </p:cBhvr>
                                      <p:rCtr x="2305" y="8727"/>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grpId="1" nodeType="clickEffect">
                                  <p:stCondLst>
                                    <p:cond delay="0"/>
                                  </p:stCondLst>
                                  <p:childTnLst>
                                    <p:animMotion origin="layout" path="M 0.04622 0.17454 L 0.15508 0.40579 " pathEditMode="relative" rAng="0" ptsTypes="AA">
                                      <p:cBhvr>
                                        <p:cTn id="15" dur="2000" fill="hold"/>
                                        <p:tgtEl>
                                          <p:spTgt spid="25"/>
                                        </p:tgtEl>
                                        <p:attrNameLst>
                                          <p:attrName>ppt_x</p:attrName>
                                          <p:attrName>ppt_y</p:attrName>
                                        </p:attrNameLst>
                                      </p:cBhvr>
                                      <p:rCtr x="5443" y="11551"/>
                                    </p:animMotion>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grpId="2" nodeType="clickEffect">
                                  <p:stCondLst>
                                    <p:cond delay="0"/>
                                  </p:stCondLst>
                                  <p:childTnLst>
                                    <p:animMotion origin="layout" path="M 0.15508 0.40579 L 0.32253 0.0257 " pathEditMode="relative" rAng="0" ptsTypes="AA">
                                      <p:cBhvr>
                                        <p:cTn id="19" dur="2000" fill="hold"/>
                                        <p:tgtEl>
                                          <p:spTgt spid="25"/>
                                        </p:tgtEl>
                                        <p:attrNameLst>
                                          <p:attrName>ppt_x</p:attrName>
                                          <p:attrName>ppt_y</p:attrName>
                                        </p:attrNameLst>
                                      </p:cBhvr>
                                      <p:rCtr x="8372" y="-19005"/>
                                    </p:animMotion>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grpId="4" nodeType="clickEffect">
                                  <p:stCondLst>
                                    <p:cond delay="0"/>
                                  </p:stCondLst>
                                  <p:childTnLst>
                                    <p:animMotion origin="layout" path="M 0.32253 0.0257 L 0.32318 0.0713 " pathEditMode="relative" rAng="0" ptsTypes="AA">
                                      <p:cBhvr>
                                        <p:cTn id="23" dur="1250" fill="hold"/>
                                        <p:tgtEl>
                                          <p:spTgt spid="25"/>
                                        </p:tgtEl>
                                        <p:attrNameLst>
                                          <p:attrName>ppt_x</p:attrName>
                                          <p:attrName>ppt_y</p:attrName>
                                        </p:attrNameLst>
                                      </p:cBhvr>
                                      <p:rCtr x="26" y="2269"/>
                                    </p:animMotion>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grpId="5" nodeType="clickEffect">
                                  <p:stCondLst>
                                    <p:cond delay="0"/>
                                  </p:stCondLst>
                                  <p:childTnLst>
                                    <p:animMotion origin="layout" path="M 0.32318 0.0713 L 0.32253 0.1213 " pathEditMode="relative" rAng="0" ptsTypes="AA">
                                      <p:cBhvr>
                                        <p:cTn id="27" dur="1250" fill="hold"/>
                                        <p:tgtEl>
                                          <p:spTgt spid="25"/>
                                        </p:tgtEl>
                                        <p:attrNameLst>
                                          <p:attrName>ppt_x</p:attrName>
                                          <p:attrName>ppt_y</p:attrName>
                                        </p:attrNameLst>
                                      </p:cBhvr>
                                      <p:rCtr x="-39" y="2500"/>
                                    </p:animMotion>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6" nodeType="clickEffect">
                                  <p:stCondLst>
                                    <p:cond delay="0"/>
                                  </p:stCondLst>
                                  <p:childTnLst>
                                    <p:animMotion origin="layout" path="M 0.32253 0.1213 L 0.32435 0.19028 " pathEditMode="relative" rAng="0" ptsTypes="AA">
                                      <p:cBhvr>
                                        <p:cTn id="31" dur="1250" fill="hold"/>
                                        <p:tgtEl>
                                          <p:spTgt spid="25"/>
                                        </p:tgtEl>
                                        <p:attrNameLst>
                                          <p:attrName>ppt_x</p:attrName>
                                          <p:attrName>ppt_y</p:attrName>
                                        </p:attrNameLst>
                                      </p:cBhvr>
                                      <p:rCtr x="91" y="3449"/>
                                    </p:animMotion>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7" nodeType="clickEffect">
                                  <p:stCondLst>
                                    <p:cond delay="0"/>
                                  </p:stCondLst>
                                  <p:childTnLst>
                                    <p:animMotion origin="layout" path="M 0.32435 0.19028 L 0.32435 0.23797 " pathEditMode="relative" rAng="0" ptsTypes="AA">
                                      <p:cBhvr>
                                        <p:cTn id="35" dur="1250" fill="hold"/>
                                        <p:tgtEl>
                                          <p:spTgt spid="25"/>
                                        </p:tgtEl>
                                        <p:attrNameLst>
                                          <p:attrName>ppt_x</p:attrName>
                                          <p:attrName>ppt_y</p:attrName>
                                        </p:attrNameLst>
                                      </p:cBhvr>
                                      <p:rCtr x="0" y="2384"/>
                                    </p:animMotion>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grpId="8" nodeType="clickEffect">
                                  <p:stCondLst>
                                    <p:cond delay="0"/>
                                  </p:stCondLst>
                                  <p:childTnLst>
                                    <p:animMotion origin="layout" path="M 0.32435 0.23797 L 0.32253 0.48357 " pathEditMode="relative" rAng="0" ptsTypes="AA">
                                      <p:cBhvr>
                                        <p:cTn id="39" dur="2000" fill="hold"/>
                                        <p:tgtEl>
                                          <p:spTgt spid="25"/>
                                        </p:tgtEl>
                                        <p:attrNameLst>
                                          <p:attrName>ppt_x</p:attrName>
                                          <p:attrName>ppt_y</p:attrName>
                                        </p:attrNameLst>
                                      </p:cBhvr>
                                      <p:rCtr x="-91" y="12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5" grpId="2" animBg="1"/>
      <p:bldP spid="25" grpId="3" animBg="1"/>
      <p:bldP spid="25" grpId="4" animBg="1"/>
      <p:bldP spid="25" grpId="5" animBg="1"/>
      <p:bldP spid="25" grpId="6" animBg="1"/>
      <p:bldP spid="25" grpId="7" animBg="1"/>
      <p:bldP spid="25" grpId="8"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BFD60244-EC68-47B1-9FCA-BA3C85B1D6BE}"/>
              </a:ext>
            </a:extLst>
          </p:cNvPr>
          <p:cNvSpPr/>
          <p:nvPr/>
        </p:nvSpPr>
        <p:spPr>
          <a:xfrm>
            <a:off x="2200937" y="3236971"/>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Database Representations</a:t>
            </a:r>
          </a:p>
        </p:txBody>
      </p:sp>
      <p:cxnSp>
        <p:nvCxnSpPr>
          <p:cNvPr id="16" name="Connector: Elbow 15">
            <a:extLst>
              <a:ext uri="{FF2B5EF4-FFF2-40B4-BE49-F238E27FC236}">
                <a16:creationId xmlns:a16="http://schemas.microsoft.com/office/drawing/2014/main" id="{A93E5B90-0217-4DCE-90CC-8F0EF553FACD}"/>
              </a:ext>
            </a:extLst>
          </p:cNvPr>
          <p:cNvCxnSpPr>
            <a:cxnSpLocks/>
            <a:stCxn id="18" idx="2"/>
            <a:endCxn id="23"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93F01C6E-268F-472F-BC7E-75613EDE606B}"/>
              </a:ext>
            </a:extLst>
          </p:cNvPr>
          <p:cNvCxnSpPr>
            <a:cxnSpLocks/>
            <a:stCxn id="23" idx="2"/>
            <a:endCxn id="37" idx="0"/>
          </p:cNvCxnSpPr>
          <p:nvPr/>
        </p:nvCxnSpPr>
        <p:spPr>
          <a:xfrm rot="16200000" flipH="1">
            <a:off x="3155306" y="3568921"/>
            <a:ext cx="395994" cy="1106070"/>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799FDBD4-51A7-4271-ACC2-DFFA8839E3AE}"/>
              </a:ext>
            </a:extLst>
          </p:cNvPr>
          <p:cNvSpPr/>
          <p:nvPr/>
        </p:nvSpPr>
        <p:spPr>
          <a:xfrm>
            <a:off x="1481215" y="244470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Account</a:t>
            </a:r>
          </a:p>
        </p:txBody>
      </p:sp>
      <p:grpSp>
        <p:nvGrpSpPr>
          <p:cNvPr id="20" name="Group 19">
            <a:extLst>
              <a:ext uri="{FF2B5EF4-FFF2-40B4-BE49-F238E27FC236}">
                <a16:creationId xmlns:a16="http://schemas.microsoft.com/office/drawing/2014/main" id="{E1D1A26A-0205-4C78-9E0A-6700851B392C}"/>
              </a:ext>
            </a:extLst>
          </p:cNvPr>
          <p:cNvGrpSpPr/>
          <p:nvPr/>
        </p:nvGrpSpPr>
        <p:grpSpPr>
          <a:xfrm>
            <a:off x="2347341" y="3319107"/>
            <a:ext cx="1025826" cy="604852"/>
            <a:chOff x="9117601" y="1599941"/>
            <a:chExt cx="1025826" cy="604852"/>
          </a:xfrm>
          <a:solidFill>
            <a:schemeClr val="bg1">
              <a:lumMod val="95000"/>
            </a:schemeClr>
          </a:solidFill>
        </p:grpSpPr>
        <p:sp>
          <p:nvSpPr>
            <p:cNvPr id="21" name="Rectangle 20">
              <a:extLst>
                <a:ext uri="{FF2B5EF4-FFF2-40B4-BE49-F238E27FC236}">
                  <a16:creationId xmlns:a16="http://schemas.microsoft.com/office/drawing/2014/main" id="{17ED33FE-A327-4794-ACBD-8D4638F36890}"/>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22" name="Rectangle 21">
              <a:extLst>
                <a:ext uri="{FF2B5EF4-FFF2-40B4-BE49-F238E27FC236}">
                  <a16:creationId xmlns:a16="http://schemas.microsoft.com/office/drawing/2014/main" id="{EDF344DA-552F-4B84-BDFD-5F459E634F6A}"/>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23" name="Rectangle 22">
              <a:extLst>
                <a:ext uri="{FF2B5EF4-FFF2-40B4-BE49-F238E27FC236}">
                  <a16:creationId xmlns:a16="http://schemas.microsoft.com/office/drawing/2014/main" id="{9EBA4EFC-8F4E-4949-94BB-55EB5ED09E9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grpSp>
      <p:grpSp>
        <p:nvGrpSpPr>
          <p:cNvPr id="24" name="Group 23">
            <a:extLst>
              <a:ext uri="{FF2B5EF4-FFF2-40B4-BE49-F238E27FC236}">
                <a16:creationId xmlns:a16="http://schemas.microsoft.com/office/drawing/2014/main" id="{D8EF24FE-A302-4341-838E-053723EF4AEA}"/>
              </a:ext>
            </a:extLst>
          </p:cNvPr>
          <p:cNvGrpSpPr/>
          <p:nvPr/>
        </p:nvGrpSpPr>
        <p:grpSpPr>
          <a:xfrm>
            <a:off x="3333439" y="4319953"/>
            <a:ext cx="1025826" cy="604852"/>
            <a:chOff x="9117601" y="1599941"/>
            <a:chExt cx="1025826" cy="604852"/>
          </a:xfrm>
          <a:solidFill>
            <a:schemeClr val="bg1">
              <a:lumMod val="95000"/>
            </a:schemeClr>
          </a:solidFill>
        </p:grpSpPr>
        <p:sp>
          <p:nvSpPr>
            <p:cNvPr id="37" name="Rectangle 36">
              <a:extLst>
                <a:ext uri="{FF2B5EF4-FFF2-40B4-BE49-F238E27FC236}">
                  <a16:creationId xmlns:a16="http://schemas.microsoft.com/office/drawing/2014/main" id="{7D6F05D9-EFC6-40E3-A592-A25C31FE14B9}"/>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8" name="Rectangle 37">
              <a:extLst>
                <a:ext uri="{FF2B5EF4-FFF2-40B4-BE49-F238E27FC236}">
                  <a16:creationId xmlns:a16="http://schemas.microsoft.com/office/drawing/2014/main" id="{6E327580-D2C7-47CB-9BAE-D77EF15A8BA5}"/>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9" name="Rectangle 38">
              <a:extLst>
                <a:ext uri="{FF2B5EF4-FFF2-40B4-BE49-F238E27FC236}">
                  <a16:creationId xmlns:a16="http://schemas.microsoft.com/office/drawing/2014/main" id="{01286542-C5DD-431E-98D6-0E54B8F492A7}"/>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Container</a:t>
              </a:r>
            </a:p>
          </p:txBody>
        </p:sp>
      </p:grpSp>
      <p:grpSp>
        <p:nvGrpSpPr>
          <p:cNvPr id="40" name="Group 39">
            <a:extLst>
              <a:ext uri="{FF2B5EF4-FFF2-40B4-BE49-F238E27FC236}">
                <a16:creationId xmlns:a16="http://schemas.microsoft.com/office/drawing/2014/main" id="{7EBDE742-2481-4929-9A3B-1847D5BB5640}"/>
              </a:ext>
            </a:extLst>
          </p:cNvPr>
          <p:cNvGrpSpPr/>
          <p:nvPr/>
        </p:nvGrpSpPr>
        <p:grpSpPr>
          <a:xfrm>
            <a:off x="4319537" y="5320800"/>
            <a:ext cx="1025826" cy="604852"/>
            <a:chOff x="9117601" y="1599941"/>
            <a:chExt cx="1025826" cy="604852"/>
          </a:xfrm>
          <a:solidFill>
            <a:schemeClr val="bg1">
              <a:lumMod val="95000"/>
            </a:schemeClr>
          </a:solidFill>
        </p:grpSpPr>
        <p:sp>
          <p:nvSpPr>
            <p:cNvPr id="41" name="Rectangle 40">
              <a:extLst>
                <a:ext uri="{FF2B5EF4-FFF2-40B4-BE49-F238E27FC236}">
                  <a16:creationId xmlns:a16="http://schemas.microsoft.com/office/drawing/2014/main" id="{7E661DF9-6F83-48FA-ACDC-2DB780B510DA}"/>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42" name="Rectangle 41">
              <a:extLst>
                <a:ext uri="{FF2B5EF4-FFF2-40B4-BE49-F238E27FC236}">
                  <a16:creationId xmlns:a16="http://schemas.microsoft.com/office/drawing/2014/main" id="{EFE15CE8-846E-45CF-8455-4B8880A326E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43" name="Rectangle 42">
              <a:extLst>
                <a:ext uri="{FF2B5EF4-FFF2-40B4-BE49-F238E27FC236}">
                  <a16:creationId xmlns:a16="http://schemas.microsoft.com/office/drawing/2014/main" id="{B65060A7-AB94-4B5F-975C-008BC27FF2D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Item</a:t>
              </a:r>
            </a:p>
          </p:txBody>
        </p:sp>
      </p:grpSp>
      <p:grpSp>
        <p:nvGrpSpPr>
          <p:cNvPr id="47" name="Group 46">
            <a:extLst>
              <a:ext uri="{FF2B5EF4-FFF2-40B4-BE49-F238E27FC236}">
                <a16:creationId xmlns:a16="http://schemas.microsoft.com/office/drawing/2014/main" id="{668E5A11-97E0-4117-B70D-67A6089FBA86}"/>
              </a:ext>
            </a:extLst>
          </p:cNvPr>
          <p:cNvGrpSpPr/>
          <p:nvPr/>
        </p:nvGrpSpPr>
        <p:grpSpPr>
          <a:xfrm>
            <a:off x="5138950" y="4319954"/>
            <a:ext cx="1025826" cy="604852"/>
            <a:chOff x="9117601" y="1599941"/>
            <a:chExt cx="1025826" cy="604852"/>
          </a:xfrm>
          <a:solidFill>
            <a:schemeClr val="bg1">
              <a:lumMod val="95000"/>
            </a:schemeClr>
          </a:solidFill>
        </p:grpSpPr>
        <p:sp>
          <p:nvSpPr>
            <p:cNvPr id="48" name="Rectangle 47">
              <a:extLst>
                <a:ext uri="{FF2B5EF4-FFF2-40B4-BE49-F238E27FC236}">
                  <a16:creationId xmlns:a16="http://schemas.microsoft.com/office/drawing/2014/main" id="{F45F26BC-952F-4E8A-A724-9C21ECB418AC}"/>
                </a:ext>
              </a:extLst>
            </p:cNvPr>
            <p:cNvSpPr/>
            <p:nvPr/>
          </p:nvSpPr>
          <p:spPr>
            <a:xfrm>
              <a:off x="9237573" y="1599941"/>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Light" panose="020B0502040204020203" pitchFamily="34" charset="0"/>
                </a:rPr>
                <a:t>Database</a:t>
              </a:r>
            </a:p>
          </p:txBody>
        </p:sp>
        <p:sp>
          <p:nvSpPr>
            <p:cNvPr id="49" name="Rectangle 48">
              <a:extLst>
                <a:ext uri="{FF2B5EF4-FFF2-40B4-BE49-F238E27FC236}">
                  <a16:creationId xmlns:a16="http://schemas.microsoft.com/office/drawing/2014/main" id="{7049D015-6225-4916-BFA0-3ECC6A57DB6D}"/>
                </a:ext>
              </a:extLst>
            </p:cNvPr>
            <p:cNvSpPr/>
            <p:nvPr/>
          </p:nvSpPr>
          <p:spPr>
            <a:xfrm>
              <a:off x="9177587" y="1663162"/>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Light" panose="020B0502040204020203" pitchFamily="34" charset="0"/>
                </a:rPr>
                <a:t>Database</a:t>
              </a:r>
            </a:p>
          </p:txBody>
        </p:sp>
        <p:sp>
          <p:nvSpPr>
            <p:cNvPr id="50" name="Rectangle 49">
              <a:extLst>
                <a:ext uri="{FF2B5EF4-FFF2-40B4-BE49-F238E27FC236}">
                  <a16:creationId xmlns:a16="http://schemas.microsoft.com/office/drawing/2014/main" id="{8CD118DA-EA57-4E5A-AD8C-F2BEFA79245F}"/>
                </a:ext>
              </a:extLst>
            </p:cNvPr>
            <p:cNvSpPr/>
            <p:nvPr/>
          </p:nvSpPr>
          <p:spPr>
            <a:xfrm>
              <a:off x="9117601" y="1726383"/>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1"/>
                  </a:solidFill>
                  <a:effectLst/>
                  <a:uLnTx/>
                  <a:uFillTx/>
                  <a:ea typeface="+mn-ea"/>
                  <a:cs typeface="Segoe UI Light" panose="020B0502040204020203" pitchFamily="34" charset="0"/>
                </a:rPr>
                <a:t>Collection</a:t>
              </a:r>
            </a:p>
          </p:txBody>
        </p:sp>
      </p:grpSp>
      <p:grpSp>
        <p:nvGrpSpPr>
          <p:cNvPr id="51" name="Group 50">
            <a:extLst>
              <a:ext uri="{FF2B5EF4-FFF2-40B4-BE49-F238E27FC236}">
                <a16:creationId xmlns:a16="http://schemas.microsoft.com/office/drawing/2014/main" id="{A340A42A-47F2-42BE-9841-E5336B7396D4}"/>
              </a:ext>
            </a:extLst>
          </p:cNvPr>
          <p:cNvGrpSpPr/>
          <p:nvPr/>
        </p:nvGrpSpPr>
        <p:grpSpPr>
          <a:xfrm>
            <a:off x="6125048" y="5320801"/>
            <a:ext cx="1025826" cy="604852"/>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19D08934-712F-4F23-8BE4-6FD65CAD3F0F}"/>
                </a:ext>
              </a:extLst>
            </p:cNvPr>
            <p:cNvSpPr/>
            <p:nvPr/>
          </p:nvSpPr>
          <p:spPr>
            <a:xfrm>
              <a:off x="9237573" y="1599941"/>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cs typeface="Segoe UI Light" panose="020B0502040204020203" pitchFamily="34" charset="0"/>
                </a:rPr>
                <a:t>Database</a:t>
              </a:r>
            </a:p>
          </p:txBody>
        </p:sp>
        <p:sp>
          <p:nvSpPr>
            <p:cNvPr id="53" name="Rectangle 52">
              <a:extLst>
                <a:ext uri="{FF2B5EF4-FFF2-40B4-BE49-F238E27FC236}">
                  <a16:creationId xmlns:a16="http://schemas.microsoft.com/office/drawing/2014/main" id="{60E3B48B-E68E-49F0-B278-35CFADAA5F3D}"/>
                </a:ext>
              </a:extLst>
            </p:cNvPr>
            <p:cNvSpPr/>
            <p:nvPr/>
          </p:nvSpPr>
          <p:spPr>
            <a:xfrm>
              <a:off x="9177587" y="1663162"/>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1"/>
                  </a:solidFill>
                  <a:cs typeface="Segoe UI Light" panose="020B0502040204020203" pitchFamily="34" charset="0"/>
                </a:rPr>
                <a:t>Database</a:t>
              </a:r>
            </a:p>
          </p:txBody>
        </p:sp>
        <p:sp>
          <p:nvSpPr>
            <p:cNvPr id="54" name="Rectangle 53">
              <a:extLst>
                <a:ext uri="{FF2B5EF4-FFF2-40B4-BE49-F238E27FC236}">
                  <a16:creationId xmlns:a16="http://schemas.microsoft.com/office/drawing/2014/main" id="{11FBFA30-9359-4AD2-A668-C5AF4B5BEFA9}"/>
                </a:ext>
              </a:extLst>
            </p:cNvPr>
            <p:cNvSpPr/>
            <p:nvPr/>
          </p:nvSpPr>
          <p:spPr>
            <a:xfrm>
              <a:off x="9117601" y="1726383"/>
              <a:ext cx="905854" cy="478410"/>
            </a:xfrm>
            <a:prstGeom prst="rect">
              <a:avLst/>
            </a:prstGeom>
            <a:grp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cs typeface="Segoe UI Light" panose="020B0502040204020203" pitchFamily="34" charset="0"/>
                </a:rPr>
                <a:t>Document</a:t>
              </a:r>
            </a:p>
          </p:txBody>
        </p:sp>
      </p:grpSp>
      <p:cxnSp>
        <p:nvCxnSpPr>
          <p:cNvPr id="19" name="Connector: Elbow 18">
            <a:extLst>
              <a:ext uri="{FF2B5EF4-FFF2-40B4-BE49-F238E27FC236}">
                <a16:creationId xmlns:a16="http://schemas.microsoft.com/office/drawing/2014/main" id="{A6AC0077-D3E2-45F4-B37C-1E1F5A9E7B50}"/>
              </a:ext>
            </a:extLst>
          </p:cNvPr>
          <p:cNvCxnSpPr>
            <a:cxnSpLocks/>
            <a:stCxn id="39" idx="2"/>
            <a:endCxn id="43"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2DD761BC-CDF9-4029-A959-EE4120941F04}"/>
              </a:ext>
            </a:extLst>
          </p:cNvPr>
          <p:cNvCxnSpPr>
            <a:cxnSpLocks/>
            <a:stCxn id="50" idx="2"/>
            <a:endCxn id="54" idx="1"/>
          </p:cNvCxnSpPr>
          <p:nvPr/>
        </p:nvCxnSpPr>
        <p:spPr>
          <a:xfrm rot="16200000" flipH="1">
            <a:off x="5477641" y="5039041"/>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5" name="Connector: Elbow 54">
            <a:extLst>
              <a:ext uri="{FF2B5EF4-FFF2-40B4-BE49-F238E27FC236}">
                <a16:creationId xmlns:a16="http://schemas.microsoft.com/office/drawing/2014/main" id="{5F41E211-AFC5-4AD6-8E30-ACEC99507FC6}"/>
              </a:ext>
            </a:extLst>
          </p:cNvPr>
          <p:cNvCxnSpPr>
            <a:cxnSpLocks/>
            <a:stCxn id="23" idx="2"/>
            <a:endCxn id="48" idx="0"/>
          </p:cNvCxnSpPr>
          <p:nvPr/>
        </p:nvCxnSpPr>
        <p:spPr>
          <a:xfrm rot="16200000" flipH="1">
            <a:off x="4058061" y="2666165"/>
            <a:ext cx="395995" cy="2911581"/>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34139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5E998F44-2185-4A86-8990-63992B4064B3}"/>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a:xfrm>
            <a:off x="269240" y="289511"/>
            <a:ext cx="11655840" cy="899665"/>
          </a:xfrm>
        </p:spPr>
        <p:txBody>
          <a:bodyPr/>
          <a:lstStyle/>
          <a:p>
            <a:r>
              <a:rPr lang="en-US"/>
              <a:t>Container Representations</a:t>
            </a:r>
          </a:p>
        </p:txBody>
      </p:sp>
      <p:cxnSp>
        <p:nvCxnSpPr>
          <p:cNvPr id="50" name="Connector: Elbow 49">
            <a:extLst>
              <a:ext uri="{FF2B5EF4-FFF2-40B4-BE49-F238E27FC236}">
                <a16:creationId xmlns:a16="http://schemas.microsoft.com/office/drawing/2014/main" id="{F0EE5F65-09B8-4680-882E-CAC45D8A6536}"/>
              </a:ext>
            </a:extLst>
          </p:cNvPr>
          <p:cNvCxnSpPr>
            <a:cxnSpLocks/>
            <a:stCxn id="52" idx="2"/>
            <a:endCxn id="57"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51" name="Connector: Elbow 50">
            <a:extLst>
              <a:ext uri="{FF2B5EF4-FFF2-40B4-BE49-F238E27FC236}">
                <a16:creationId xmlns:a16="http://schemas.microsoft.com/office/drawing/2014/main" id="{8B272C38-1905-4DDA-BFAC-FA786DDA5776}"/>
              </a:ext>
            </a:extLst>
          </p:cNvPr>
          <p:cNvCxnSpPr>
            <a:cxnSpLocks/>
            <a:stCxn id="57" idx="2"/>
            <a:endCxn id="61"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52" name="Rectangle 51">
            <a:extLst>
              <a:ext uri="{FF2B5EF4-FFF2-40B4-BE49-F238E27FC236}">
                <a16:creationId xmlns:a16="http://schemas.microsoft.com/office/drawing/2014/main" id="{16FD3EA5-EDD7-40A2-8645-F6AF994FDB11}"/>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Account</a:t>
            </a:r>
          </a:p>
        </p:txBody>
      </p:sp>
      <p:cxnSp>
        <p:nvCxnSpPr>
          <p:cNvPr id="53" name="Connector: Elbow 52">
            <a:extLst>
              <a:ext uri="{FF2B5EF4-FFF2-40B4-BE49-F238E27FC236}">
                <a16:creationId xmlns:a16="http://schemas.microsoft.com/office/drawing/2014/main" id="{185BA4F8-D664-4090-97CF-5D5D1233F2E3}"/>
              </a:ext>
            </a:extLst>
          </p:cNvPr>
          <p:cNvCxnSpPr>
            <a:cxnSpLocks/>
            <a:stCxn id="61" idx="2"/>
            <a:endCxn id="65"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4" name="Group 53">
            <a:extLst>
              <a:ext uri="{FF2B5EF4-FFF2-40B4-BE49-F238E27FC236}">
                <a16:creationId xmlns:a16="http://schemas.microsoft.com/office/drawing/2014/main" id="{E091C2FC-FC01-4BE4-B6D8-D59B8CCB09A2}"/>
              </a:ext>
            </a:extLst>
          </p:cNvPr>
          <p:cNvGrpSpPr/>
          <p:nvPr/>
        </p:nvGrpSpPr>
        <p:grpSpPr>
          <a:xfrm>
            <a:off x="2347341" y="3319107"/>
            <a:ext cx="1025826" cy="604852"/>
            <a:chOff x="9117601" y="1599941"/>
            <a:chExt cx="1025826" cy="604852"/>
          </a:xfrm>
          <a:solidFill>
            <a:schemeClr val="bg1">
              <a:lumMod val="95000"/>
            </a:schemeClr>
          </a:solidFill>
        </p:grpSpPr>
        <p:sp>
          <p:nvSpPr>
            <p:cNvPr id="55" name="Rectangle 54">
              <a:extLst>
                <a:ext uri="{FF2B5EF4-FFF2-40B4-BE49-F238E27FC236}">
                  <a16:creationId xmlns:a16="http://schemas.microsoft.com/office/drawing/2014/main" id="{F1330DF8-C91F-4168-9B15-CDFEA7A0FB7D}"/>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56" name="Rectangle 55">
              <a:extLst>
                <a:ext uri="{FF2B5EF4-FFF2-40B4-BE49-F238E27FC236}">
                  <a16:creationId xmlns:a16="http://schemas.microsoft.com/office/drawing/2014/main" id="{6F65C0A1-3156-40E2-B290-95D79FF5CCE2}"/>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57" name="Rectangle 56">
              <a:extLst>
                <a:ext uri="{FF2B5EF4-FFF2-40B4-BE49-F238E27FC236}">
                  <a16:creationId xmlns:a16="http://schemas.microsoft.com/office/drawing/2014/main" id="{050E8CC3-5329-4E9D-9FE2-185817B6A475}"/>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grpSp>
      <p:grpSp>
        <p:nvGrpSpPr>
          <p:cNvPr id="58" name="Group 57">
            <a:extLst>
              <a:ext uri="{FF2B5EF4-FFF2-40B4-BE49-F238E27FC236}">
                <a16:creationId xmlns:a16="http://schemas.microsoft.com/office/drawing/2014/main" id="{B5381B87-C6BF-43CD-AB01-05DEC037AF00}"/>
              </a:ext>
            </a:extLst>
          </p:cNvPr>
          <p:cNvGrpSpPr/>
          <p:nvPr/>
        </p:nvGrpSpPr>
        <p:grpSpPr>
          <a:xfrm>
            <a:off x="3333439" y="4319953"/>
            <a:ext cx="1025826" cy="604852"/>
            <a:chOff x="9117601" y="1599941"/>
            <a:chExt cx="1025826" cy="604852"/>
          </a:xfrm>
          <a:solidFill>
            <a:schemeClr val="bg1">
              <a:lumMod val="95000"/>
            </a:schemeClr>
          </a:solidFill>
        </p:grpSpPr>
        <p:sp>
          <p:nvSpPr>
            <p:cNvPr id="59" name="Rectangle 58">
              <a:extLst>
                <a:ext uri="{FF2B5EF4-FFF2-40B4-BE49-F238E27FC236}">
                  <a16:creationId xmlns:a16="http://schemas.microsoft.com/office/drawing/2014/main" id="{E9557F39-171C-4178-842D-77E69178741F}"/>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60" name="Rectangle 59">
              <a:extLst>
                <a:ext uri="{FF2B5EF4-FFF2-40B4-BE49-F238E27FC236}">
                  <a16:creationId xmlns:a16="http://schemas.microsoft.com/office/drawing/2014/main" id="{9AAC38DA-BBE7-44A4-B69E-6774CEE4D95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61" name="Rectangle 60">
              <a:extLst>
                <a:ext uri="{FF2B5EF4-FFF2-40B4-BE49-F238E27FC236}">
                  <a16:creationId xmlns:a16="http://schemas.microsoft.com/office/drawing/2014/main" id="{1AB0200A-A423-4476-8165-6D56BA1D508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Container</a:t>
              </a:r>
            </a:p>
          </p:txBody>
        </p:sp>
      </p:grpSp>
      <p:grpSp>
        <p:nvGrpSpPr>
          <p:cNvPr id="62" name="Group 61">
            <a:extLst>
              <a:ext uri="{FF2B5EF4-FFF2-40B4-BE49-F238E27FC236}">
                <a16:creationId xmlns:a16="http://schemas.microsoft.com/office/drawing/2014/main" id="{AB989156-AC1E-4EE6-8AD5-9DBEA1668610}"/>
              </a:ext>
            </a:extLst>
          </p:cNvPr>
          <p:cNvGrpSpPr/>
          <p:nvPr/>
        </p:nvGrpSpPr>
        <p:grpSpPr>
          <a:xfrm>
            <a:off x="4319537" y="5320800"/>
            <a:ext cx="1025826" cy="604852"/>
            <a:chOff x="9117601" y="1599941"/>
            <a:chExt cx="1025826" cy="604852"/>
          </a:xfrm>
          <a:solidFill>
            <a:schemeClr val="bg1">
              <a:lumMod val="95000"/>
            </a:schemeClr>
          </a:solidFill>
        </p:grpSpPr>
        <p:sp>
          <p:nvSpPr>
            <p:cNvPr id="63" name="Rectangle 62">
              <a:extLst>
                <a:ext uri="{FF2B5EF4-FFF2-40B4-BE49-F238E27FC236}">
                  <a16:creationId xmlns:a16="http://schemas.microsoft.com/office/drawing/2014/main" id="{1E1AF81E-D1F4-459A-86F6-50415AF632D4}"/>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64" name="Rectangle 63">
              <a:extLst>
                <a:ext uri="{FF2B5EF4-FFF2-40B4-BE49-F238E27FC236}">
                  <a16:creationId xmlns:a16="http://schemas.microsoft.com/office/drawing/2014/main" id="{007AFB6D-7A4B-49DF-9347-1D97D282BE34}"/>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65" name="Rectangle 64">
              <a:extLst>
                <a:ext uri="{FF2B5EF4-FFF2-40B4-BE49-F238E27FC236}">
                  <a16:creationId xmlns:a16="http://schemas.microsoft.com/office/drawing/2014/main" id="{F4CE14A8-9AA3-4129-AB71-3B5299DDCCA3}"/>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Item</a:t>
              </a:r>
            </a:p>
          </p:txBody>
        </p:sp>
      </p:grpSp>
      <p:sp>
        <p:nvSpPr>
          <p:cNvPr id="67" name="TextBox 66">
            <a:extLst>
              <a:ext uri="{FF2B5EF4-FFF2-40B4-BE49-F238E27FC236}">
                <a16:creationId xmlns:a16="http://schemas.microsoft.com/office/drawing/2014/main" id="{76584094-C62C-4BAE-AAA3-6837E34950B2}"/>
              </a:ext>
            </a:extLst>
          </p:cNvPr>
          <p:cNvSpPr txBox="1"/>
          <p:nvPr/>
        </p:nvSpPr>
        <p:spPr>
          <a:xfrm>
            <a:off x="4663670" y="4370464"/>
            <a:ext cx="417736" cy="461665"/>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a:t>
            </a:r>
          </a:p>
        </p:txBody>
      </p:sp>
      <p:grpSp>
        <p:nvGrpSpPr>
          <p:cNvPr id="5" name="Group 4">
            <a:extLst>
              <a:ext uri="{FF2B5EF4-FFF2-40B4-BE49-F238E27FC236}">
                <a16:creationId xmlns:a16="http://schemas.microsoft.com/office/drawing/2014/main" id="{85B48721-4BFC-49F0-9171-359889413B70}"/>
              </a:ext>
            </a:extLst>
          </p:cNvPr>
          <p:cNvGrpSpPr/>
          <p:nvPr/>
        </p:nvGrpSpPr>
        <p:grpSpPr>
          <a:xfrm>
            <a:off x="5087913" y="4374744"/>
            <a:ext cx="803072" cy="614630"/>
            <a:chOff x="4892436" y="4374744"/>
            <a:chExt cx="803072" cy="614630"/>
          </a:xfrm>
        </p:grpSpPr>
        <p:cxnSp>
          <p:nvCxnSpPr>
            <p:cNvPr id="69" name="Straight Connector 68">
              <a:extLst>
                <a:ext uri="{FF2B5EF4-FFF2-40B4-BE49-F238E27FC236}">
                  <a16:creationId xmlns:a16="http://schemas.microsoft.com/office/drawing/2014/main" id="{9FF469F2-3D1C-413B-A78B-3953EC65F136}"/>
                </a:ext>
              </a:extLst>
            </p:cNvPr>
            <p:cNvCxnSpPr>
              <a:cxnSpLocks/>
            </p:cNvCxnSpPr>
            <p:nvPr/>
          </p:nvCxnSpPr>
          <p:spPr>
            <a:xfrm>
              <a:off x="5132827" y="4546715"/>
              <a:ext cx="143382" cy="43691"/>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0" name="Straight Connector 69">
              <a:extLst>
                <a:ext uri="{FF2B5EF4-FFF2-40B4-BE49-F238E27FC236}">
                  <a16:creationId xmlns:a16="http://schemas.microsoft.com/office/drawing/2014/main" id="{C8B27A3F-7BC2-47F0-8844-FB1039B8E9D1}"/>
                </a:ext>
              </a:extLst>
            </p:cNvPr>
            <p:cNvCxnSpPr>
              <a:cxnSpLocks/>
            </p:cNvCxnSpPr>
            <p:nvPr/>
          </p:nvCxnSpPr>
          <p:spPr>
            <a:xfrm flipV="1">
              <a:off x="5132827" y="4503024"/>
              <a:ext cx="140833" cy="43691"/>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1" name="Oval 70">
              <a:extLst>
                <a:ext uri="{FF2B5EF4-FFF2-40B4-BE49-F238E27FC236}">
                  <a16:creationId xmlns:a16="http://schemas.microsoft.com/office/drawing/2014/main" id="{25526799-5738-4258-A29E-B28A6E55BF83}"/>
                </a:ext>
              </a:extLst>
            </p:cNvPr>
            <p:cNvSpPr/>
            <p:nvPr/>
          </p:nvSpPr>
          <p:spPr bwMode="auto">
            <a:xfrm>
              <a:off x="5132827" y="4505417"/>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solidFill>
                  <a:srgbClr val="FFFFFF"/>
                </a:solidFill>
                <a:effectLst/>
                <a:uLnTx/>
                <a:uFillTx/>
                <a:ea typeface="+mn-ea"/>
                <a:cs typeface="+mn-cs"/>
              </a:endParaRPr>
            </a:p>
          </p:txBody>
        </p:sp>
        <p:cxnSp>
          <p:nvCxnSpPr>
            <p:cNvPr id="72" name="Straight Connector 71">
              <a:extLst>
                <a:ext uri="{FF2B5EF4-FFF2-40B4-BE49-F238E27FC236}">
                  <a16:creationId xmlns:a16="http://schemas.microsoft.com/office/drawing/2014/main" id="{FAAB0232-8425-4DDD-9DA1-B34CACF5F281}"/>
                </a:ext>
              </a:extLst>
            </p:cNvPr>
            <p:cNvCxnSpPr>
              <a:cxnSpLocks/>
            </p:cNvCxnSpPr>
            <p:nvPr/>
          </p:nvCxnSpPr>
          <p:spPr>
            <a:xfrm>
              <a:off x="5276209" y="4590407"/>
              <a:ext cx="145384" cy="65257"/>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73" name="Straight Connector 72">
              <a:extLst>
                <a:ext uri="{FF2B5EF4-FFF2-40B4-BE49-F238E27FC236}">
                  <a16:creationId xmlns:a16="http://schemas.microsoft.com/office/drawing/2014/main" id="{394FB641-B115-4461-A4E9-987A914C2264}"/>
                </a:ext>
              </a:extLst>
            </p:cNvPr>
            <p:cNvCxnSpPr>
              <a:cxnSpLocks/>
            </p:cNvCxnSpPr>
            <p:nvPr/>
          </p:nvCxnSpPr>
          <p:spPr>
            <a:xfrm>
              <a:off x="5276209" y="4590407"/>
              <a:ext cx="138282" cy="819"/>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4" name="Oval 73">
              <a:extLst>
                <a:ext uri="{FF2B5EF4-FFF2-40B4-BE49-F238E27FC236}">
                  <a16:creationId xmlns:a16="http://schemas.microsoft.com/office/drawing/2014/main" id="{54454AA7-8310-4F19-B15F-384910F1AB24}"/>
                </a:ext>
              </a:extLst>
            </p:cNvPr>
            <p:cNvSpPr/>
            <p:nvPr/>
          </p:nvSpPr>
          <p:spPr bwMode="auto">
            <a:xfrm rot="20946206">
              <a:off x="5414491" y="4637520"/>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solidFill>
                  <a:srgbClr val="FFFFFF"/>
                </a:solidFill>
                <a:effectLst/>
                <a:uLnTx/>
                <a:uFillTx/>
                <a:ea typeface="+mn-ea"/>
                <a:cs typeface="+mn-cs"/>
              </a:endParaRPr>
            </a:p>
          </p:txBody>
        </p:sp>
        <p:sp>
          <p:nvSpPr>
            <p:cNvPr id="75" name="Oval 74">
              <a:extLst>
                <a:ext uri="{FF2B5EF4-FFF2-40B4-BE49-F238E27FC236}">
                  <a16:creationId xmlns:a16="http://schemas.microsoft.com/office/drawing/2014/main" id="{B452E8CE-9893-4501-B840-6CED5F8C702E}"/>
                </a:ext>
              </a:extLst>
            </p:cNvPr>
            <p:cNvSpPr/>
            <p:nvPr/>
          </p:nvSpPr>
          <p:spPr bwMode="auto">
            <a:xfrm>
              <a:off x="5414491" y="454992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solidFill>
                  <a:srgbClr val="FFFFFF"/>
                </a:solidFill>
                <a:effectLst/>
                <a:uLnTx/>
                <a:uFillTx/>
                <a:ea typeface="+mn-ea"/>
                <a:cs typeface="+mn-cs"/>
              </a:endParaRPr>
            </a:p>
          </p:txBody>
        </p:sp>
        <p:cxnSp>
          <p:nvCxnSpPr>
            <p:cNvPr id="76" name="Straight Connector 75">
              <a:extLst>
                <a:ext uri="{FF2B5EF4-FFF2-40B4-BE49-F238E27FC236}">
                  <a16:creationId xmlns:a16="http://schemas.microsoft.com/office/drawing/2014/main" id="{FF61009C-7ECD-4A76-969D-BEA0DD0CEE73}"/>
                </a:ext>
              </a:extLst>
            </p:cNvPr>
            <p:cNvCxnSpPr>
              <a:cxnSpLocks/>
            </p:cNvCxnSpPr>
            <p:nvPr/>
          </p:nvCxnSpPr>
          <p:spPr>
            <a:xfrm>
              <a:off x="5273660" y="4503024"/>
              <a:ext cx="140832" cy="61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7" name="Oval 76">
              <a:extLst>
                <a:ext uri="{FF2B5EF4-FFF2-40B4-BE49-F238E27FC236}">
                  <a16:creationId xmlns:a16="http://schemas.microsoft.com/office/drawing/2014/main" id="{A51351F6-6481-476B-90DB-586FB2FB4146}"/>
                </a:ext>
              </a:extLst>
            </p:cNvPr>
            <p:cNvSpPr/>
            <p:nvPr/>
          </p:nvSpPr>
          <p:spPr bwMode="auto">
            <a:xfrm>
              <a:off x="5276209" y="4549108"/>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solidFill>
                  <a:srgbClr val="FFFFFF"/>
                </a:solidFill>
                <a:effectLst/>
                <a:uLnTx/>
                <a:uFillTx/>
                <a:ea typeface="+mn-ea"/>
                <a:cs typeface="+mn-cs"/>
              </a:endParaRPr>
            </a:p>
          </p:txBody>
        </p:sp>
        <p:cxnSp>
          <p:nvCxnSpPr>
            <p:cNvPr id="78" name="Straight Connector 77">
              <a:extLst>
                <a:ext uri="{FF2B5EF4-FFF2-40B4-BE49-F238E27FC236}">
                  <a16:creationId xmlns:a16="http://schemas.microsoft.com/office/drawing/2014/main" id="{67425358-294A-4062-8432-1B6F6360776F}"/>
                </a:ext>
              </a:extLst>
            </p:cNvPr>
            <p:cNvCxnSpPr>
              <a:cxnSpLocks/>
            </p:cNvCxnSpPr>
            <p:nvPr/>
          </p:nvCxnSpPr>
          <p:spPr>
            <a:xfrm flipV="1">
              <a:off x="5273660" y="4441866"/>
              <a:ext cx="149902" cy="61158"/>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79" name="Oval 78">
              <a:extLst>
                <a:ext uri="{FF2B5EF4-FFF2-40B4-BE49-F238E27FC236}">
                  <a16:creationId xmlns:a16="http://schemas.microsoft.com/office/drawing/2014/main" id="{314E4331-1D8D-48E2-9E53-1CEC7683F0AC}"/>
                </a:ext>
              </a:extLst>
            </p:cNvPr>
            <p:cNvSpPr/>
            <p:nvPr/>
          </p:nvSpPr>
          <p:spPr bwMode="auto">
            <a:xfrm>
              <a:off x="5273660" y="446172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solidFill>
                  <a:srgbClr val="FFFFFF"/>
                </a:solidFill>
                <a:effectLst/>
                <a:uLnTx/>
                <a:uFillTx/>
                <a:ea typeface="+mn-ea"/>
                <a:cs typeface="+mn-cs"/>
              </a:endParaRPr>
            </a:p>
          </p:txBody>
        </p:sp>
        <p:sp>
          <p:nvSpPr>
            <p:cNvPr id="80" name="Oval 79">
              <a:extLst>
                <a:ext uri="{FF2B5EF4-FFF2-40B4-BE49-F238E27FC236}">
                  <a16:creationId xmlns:a16="http://schemas.microsoft.com/office/drawing/2014/main" id="{23DE1185-3AD4-4170-8A92-F40FB5218808}"/>
                </a:ext>
              </a:extLst>
            </p:cNvPr>
            <p:cNvSpPr/>
            <p:nvPr/>
          </p:nvSpPr>
          <p:spPr bwMode="auto">
            <a:xfrm>
              <a:off x="5414491" y="4462336"/>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solidFill>
                  <a:srgbClr val="FFFFFF"/>
                </a:solidFill>
                <a:effectLst/>
                <a:uLnTx/>
                <a:uFillTx/>
                <a:ea typeface="+mn-ea"/>
                <a:cs typeface="+mn-cs"/>
              </a:endParaRPr>
            </a:p>
          </p:txBody>
        </p:sp>
        <p:sp>
          <p:nvSpPr>
            <p:cNvPr id="81" name="Oval 80">
              <a:extLst>
                <a:ext uri="{FF2B5EF4-FFF2-40B4-BE49-F238E27FC236}">
                  <a16:creationId xmlns:a16="http://schemas.microsoft.com/office/drawing/2014/main" id="{662E1F0F-608A-4B3E-87B0-AE92FF8D4555}"/>
                </a:ext>
              </a:extLst>
            </p:cNvPr>
            <p:cNvSpPr/>
            <p:nvPr/>
          </p:nvSpPr>
          <p:spPr bwMode="auto">
            <a:xfrm rot="377738">
              <a:off x="5414491" y="4374744"/>
              <a:ext cx="82596" cy="82596"/>
            </a:xfrm>
            <a:prstGeom prst="ellipse">
              <a:avLst/>
            </a:prstGeom>
            <a:solidFill>
              <a:schemeClr val="tx2"/>
            </a:solidFill>
            <a:ln w="127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solidFill>
                  <a:srgbClr val="FFFFFF"/>
                </a:solidFill>
                <a:effectLst/>
                <a:uLnTx/>
                <a:uFillTx/>
                <a:ea typeface="+mn-ea"/>
                <a:cs typeface="+mn-cs"/>
              </a:endParaRPr>
            </a:p>
          </p:txBody>
        </p:sp>
        <p:sp>
          <p:nvSpPr>
            <p:cNvPr id="82" name="TextBox 81">
              <a:extLst>
                <a:ext uri="{FF2B5EF4-FFF2-40B4-BE49-F238E27FC236}">
                  <a16:creationId xmlns:a16="http://schemas.microsoft.com/office/drawing/2014/main" id="{FBD13667-295A-4637-83D3-C9485B7253BA}"/>
                </a:ext>
              </a:extLst>
            </p:cNvPr>
            <p:cNvSpPr txBox="1"/>
            <p:nvPr/>
          </p:nvSpPr>
          <p:spPr>
            <a:xfrm>
              <a:off x="4892436" y="4743153"/>
              <a:ext cx="803072"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prstClr val="black"/>
                  </a:solidFill>
                  <a:effectLst/>
                  <a:uLnTx/>
                  <a:uFillTx/>
                  <a:ea typeface="+mn-ea"/>
                  <a:cs typeface="Segoe UI Light" panose="020B0502040204020203" pitchFamily="34" charset="0"/>
                </a:rPr>
                <a:t>Collection</a:t>
              </a:r>
            </a:p>
          </p:txBody>
        </p:sp>
      </p:grpSp>
      <p:grpSp>
        <p:nvGrpSpPr>
          <p:cNvPr id="6" name="Group 5">
            <a:extLst>
              <a:ext uri="{FF2B5EF4-FFF2-40B4-BE49-F238E27FC236}">
                <a16:creationId xmlns:a16="http://schemas.microsoft.com/office/drawing/2014/main" id="{0155CF79-7035-432C-A66C-4C7AEDFC79FA}"/>
              </a:ext>
            </a:extLst>
          </p:cNvPr>
          <p:cNvGrpSpPr/>
          <p:nvPr/>
        </p:nvGrpSpPr>
        <p:grpSpPr>
          <a:xfrm>
            <a:off x="5973239" y="4390008"/>
            <a:ext cx="668714" cy="599366"/>
            <a:chOff x="5875501" y="4390008"/>
            <a:chExt cx="668714" cy="599366"/>
          </a:xfrm>
        </p:grpSpPr>
        <p:grpSp>
          <p:nvGrpSpPr>
            <p:cNvPr id="4" name="Group 3">
              <a:extLst>
                <a:ext uri="{FF2B5EF4-FFF2-40B4-BE49-F238E27FC236}">
                  <a16:creationId xmlns:a16="http://schemas.microsoft.com/office/drawing/2014/main" id="{7DF6B6AD-ADF4-44BA-AE0E-785F8BD56196}"/>
                </a:ext>
              </a:extLst>
            </p:cNvPr>
            <p:cNvGrpSpPr/>
            <p:nvPr/>
          </p:nvGrpSpPr>
          <p:grpSpPr>
            <a:xfrm>
              <a:off x="5988240" y="4390008"/>
              <a:ext cx="427810" cy="275208"/>
              <a:chOff x="5988240" y="4390008"/>
              <a:chExt cx="427810" cy="275208"/>
            </a:xfrm>
          </p:grpSpPr>
          <p:sp>
            <p:nvSpPr>
              <p:cNvPr id="86" name="Oval 85">
                <a:extLst>
                  <a:ext uri="{FF2B5EF4-FFF2-40B4-BE49-F238E27FC236}">
                    <a16:creationId xmlns:a16="http://schemas.microsoft.com/office/drawing/2014/main" id="{7D07473B-08AE-4106-8FEE-C676F9100ABD}"/>
                  </a:ext>
                </a:extLst>
              </p:cNvPr>
              <p:cNvSpPr/>
              <p:nvPr/>
            </p:nvSpPr>
            <p:spPr bwMode="auto">
              <a:xfrm rot="715722">
                <a:off x="5988240" y="439000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gradFill>
                    <a:gsLst>
                      <a:gs pos="0">
                        <a:srgbClr val="FFFFFF"/>
                      </a:gs>
                      <a:gs pos="100000">
                        <a:srgbClr val="FFFFFF"/>
                      </a:gs>
                    </a:gsLst>
                    <a:lin ang="5400000" scaled="0"/>
                  </a:gradFill>
                  <a:effectLst/>
                  <a:uLnTx/>
                  <a:uFillTx/>
                  <a:ea typeface="+mn-ea"/>
                  <a:cs typeface="+mn-cs"/>
                </a:endParaRPr>
              </a:p>
            </p:txBody>
          </p:sp>
          <p:sp>
            <p:nvSpPr>
              <p:cNvPr id="87" name="Oval 86">
                <a:extLst>
                  <a:ext uri="{FF2B5EF4-FFF2-40B4-BE49-F238E27FC236}">
                    <a16:creationId xmlns:a16="http://schemas.microsoft.com/office/drawing/2014/main" id="{CB4095A5-E598-4EB9-9D0E-ECF1FC7A5DEE}"/>
                  </a:ext>
                </a:extLst>
              </p:cNvPr>
              <p:cNvSpPr/>
              <p:nvPr/>
            </p:nvSpPr>
            <p:spPr bwMode="auto">
              <a:xfrm>
                <a:off x="6219833" y="4440343"/>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gradFill>
                    <a:gsLst>
                      <a:gs pos="0">
                        <a:srgbClr val="FFFFFF"/>
                      </a:gs>
                      <a:gs pos="100000">
                        <a:srgbClr val="FFFFFF"/>
                      </a:gs>
                    </a:gsLst>
                    <a:lin ang="5400000" scaled="0"/>
                  </a:gradFill>
                  <a:effectLst/>
                  <a:uLnTx/>
                  <a:uFillTx/>
                  <a:ea typeface="+mn-ea"/>
                  <a:cs typeface="+mn-cs"/>
                </a:endParaRPr>
              </a:p>
            </p:txBody>
          </p:sp>
          <p:sp>
            <p:nvSpPr>
              <p:cNvPr id="88" name="Oval 87">
                <a:extLst>
                  <a:ext uri="{FF2B5EF4-FFF2-40B4-BE49-F238E27FC236}">
                    <a16:creationId xmlns:a16="http://schemas.microsoft.com/office/drawing/2014/main" id="{5AE23E24-BFC3-4FE5-BA87-70A3F200640E}"/>
                  </a:ext>
                </a:extLst>
              </p:cNvPr>
              <p:cNvSpPr/>
              <p:nvPr/>
            </p:nvSpPr>
            <p:spPr bwMode="auto">
              <a:xfrm>
                <a:off x="6104036"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gradFill>
                    <a:gsLst>
                      <a:gs pos="0">
                        <a:srgbClr val="FFFFFF"/>
                      </a:gs>
                      <a:gs pos="100000">
                        <a:srgbClr val="FFFFFF"/>
                      </a:gs>
                    </a:gsLst>
                    <a:lin ang="5400000" scaled="0"/>
                  </a:gradFill>
                  <a:effectLst/>
                  <a:uLnTx/>
                  <a:uFillTx/>
                  <a:ea typeface="+mn-ea"/>
                  <a:cs typeface="+mn-cs"/>
                </a:endParaRPr>
              </a:p>
            </p:txBody>
          </p:sp>
          <p:sp>
            <p:nvSpPr>
              <p:cNvPr id="89" name="Oval 88">
                <a:extLst>
                  <a:ext uri="{FF2B5EF4-FFF2-40B4-BE49-F238E27FC236}">
                    <a16:creationId xmlns:a16="http://schemas.microsoft.com/office/drawing/2014/main" id="{BAEC83C1-52F6-439D-A66C-AA530104B9B6}"/>
                  </a:ext>
                </a:extLst>
              </p:cNvPr>
              <p:cNvSpPr/>
              <p:nvPr/>
            </p:nvSpPr>
            <p:spPr bwMode="auto">
              <a:xfrm>
                <a:off x="6335628" y="4584794"/>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gradFill>
                    <a:gsLst>
                      <a:gs pos="0">
                        <a:srgbClr val="FFFFFF"/>
                      </a:gs>
                      <a:gs pos="100000">
                        <a:srgbClr val="FFFFFF"/>
                      </a:gs>
                    </a:gsLst>
                    <a:lin ang="5400000" scaled="0"/>
                  </a:gradFill>
                  <a:effectLst/>
                  <a:uLnTx/>
                  <a:uFillTx/>
                  <a:ea typeface="+mn-ea"/>
                  <a:cs typeface="+mn-cs"/>
                </a:endParaRPr>
              </a:p>
            </p:txBody>
          </p:sp>
          <p:cxnSp>
            <p:nvCxnSpPr>
              <p:cNvPr id="90" name="Straight Connector 89">
                <a:extLst>
                  <a:ext uri="{FF2B5EF4-FFF2-40B4-BE49-F238E27FC236}">
                    <a16:creationId xmlns:a16="http://schemas.microsoft.com/office/drawing/2014/main" id="{781C4AE3-541B-4283-B50A-CA25A8B85F98}"/>
                  </a:ext>
                </a:extLst>
              </p:cNvPr>
              <p:cNvCxnSpPr>
                <a:cxnSpLocks/>
              </p:cNvCxnSpPr>
              <p:nvPr/>
            </p:nvCxnSpPr>
            <p:spPr>
              <a:xfrm>
                <a:off x="6067793" y="4438531"/>
                <a:ext cx="152039" cy="4202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1" name="Straight Connector 90">
                <a:extLst>
                  <a:ext uri="{FF2B5EF4-FFF2-40B4-BE49-F238E27FC236}">
                    <a16:creationId xmlns:a16="http://schemas.microsoft.com/office/drawing/2014/main" id="{D4ECDDA2-BADD-4DAD-8619-4557B4CCC893}"/>
                  </a:ext>
                </a:extLst>
              </p:cNvPr>
              <p:cNvCxnSpPr>
                <a:cxnSpLocks/>
              </p:cNvCxnSpPr>
              <p:nvPr/>
            </p:nvCxnSpPr>
            <p:spPr>
              <a:xfrm>
                <a:off x="6184458" y="4625005"/>
                <a:ext cx="151170" cy="0"/>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2" name="Straight Connector 91">
                <a:extLst>
                  <a:ext uri="{FF2B5EF4-FFF2-40B4-BE49-F238E27FC236}">
                    <a16:creationId xmlns:a16="http://schemas.microsoft.com/office/drawing/2014/main" id="{1AF2167D-787C-42C9-B65D-818F931C39C1}"/>
                  </a:ext>
                </a:extLst>
              </p:cNvPr>
              <p:cNvCxnSpPr>
                <a:cxnSpLocks/>
              </p:cNvCxnSpPr>
              <p:nvPr/>
            </p:nvCxnSpPr>
            <p:spPr>
              <a:xfrm>
                <a:off x="6288477"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cxnSp>
            <p:nvCxnSpPr>
              <p:cNvPr id="93" name="Straight Connector 92">
                <a:extLst>
                  <a:ext uri="{FF2B5EF4-FFF2-40B4-BE49-F238E27FC236}">
                    <a16:creationId xmlns:a16="http://schemas.microsoft.com/office/drawing/2014/main" id="{65F208AA-EA0B-4266-A839-CAF51475DB5E}"/>
                  </a:ext>
                </a:extLst>
              </p:cNvPr>
              <p:cNvCxnSpPr>
                <a:cxnSpLocks/>
              </p:cNvCxnSpPr>
              <p:nvPr/>
            </p:nvCxnSpPr>
            <p:spPr>
              <a:xfrm flipV="1">
                <a:off x="6172681" y="4508988"/>
                <a:ext cx="58929" cy="87584"/>
              </a:xfrm>
              <a:prstGeom prst="line">
                <a:avLst/>
              </a:prstGeom>
              <a:solidFill>
                <a:srgbClr val="7030A0"/>
              </a:solidFill>
              <a:ln w="12700" cap="flat" cmpd="sng" algn="ctr">
                <a:solidFill>
                  <a:srgbClr val="727272"/>
                </a:solidFill>
                <a:prstDash val="sysDot"/>
                <a:miter lim="800000"/>
                <a:headEnd type="none"/>
                <a:tailEnd type="none"/>
              </a:ln>
              <a:effectLst/>
            </p:spPr>
          </p:cxnSp>
        </p:grpSp>
        <p:sp>
          <p:nvSpPr>
            <p:cNvPr id="85" name="TextBox 84">
              <a:extLst>
                <a:ext uri="{FF2B5EF4-FFF2-40B4-BE49-F238E27FC236}">
                  <a16:creationId xmlns:a16="http://schemas.microsoft.com/office/drawing/2014/main" id="{E4FDC4D8-4E69-45C5-A85A-F98F9712A8BA}"/>
                </a:ext>
              </a:extLst>
            </p:cNvPr>
            <p:cNvSpPr txBox="1"/>
            <p:nvPr/>
          </p:nvSpPr>
          <p:spPr>
            <a:xfrm>
              <a:off x="5875501" y="4743153"/>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prstClr val="black"/>
                  </a:solidFill>
                  <a:effectLst/>
                  <a:uLnTx/>
                  <a:uFillTx/>
                  <a:ea typeface="+mn-ea"/>
                  <a:cs typeface="Segoe UI Light" panose="020B0502040204020203" pitchFamily="34" charset="0"/>
                </a:rPr>
                <a:t>Graph</a:t>
              </a:r>
            </a:p>
          </p:txBody>
        </p:sp>
      </p:grpSp>
      <p:grpSp>
        <p:nvGrpSpPr>
          <p:cNvPr id="3" name="Group 2">
            <a:extLst>
              <a:ext uri="{FF2B5EF4-FFF2-40B4-BE49-F238E27FC236}">
                <a16:creationId xmlns:a16="http://schemas.microsoft.com/office/drawing/2014/main" id="{19041F94-9ABE-4044-8F58-1E35AD2C767A}"/>
              </a:ext>
            </a:extLst>
          </p:cNvPr>
          <p:cNvGrpSpPr/>
          <p:nvPr/>
        </p:nvGrpSpPr>
        <p:grpSpPr>
          <a:xfrm>
            <a:off x="6724208" y="4404575"/>
            <a:ext cx="668714" cy="584790"/>
            <a:chOff x="6724208" y="4404575"/>
            <a:chExt cx="668714" cy="584790"/>
          </a:xfrm>
        </p:grpSpPr>
        <p:cxnSp>
          <p:nvCxnSpPr>
            <p:cNvPr id="95" name="Straight Connector 94">
              <a:extLst>
                <a:ext uri="{FF2B5EF4-FFF2-40B4-BE49-F238E27FC236}">
                  <a16:creationId xmlns:a16="http://schemas.microsoft.com/office/drawing/2014/main" id="{9147A887-0C34-4163-AEE2-79B865B24E99}"/>
                </a:ext>
              </a:extLst>
            </p:cNvPr>
            <p:cNvCxnSpPr>
              <a:cxnSpLocks/>
            </p:cNvCxnSpPr>
            <p:nvPr/>
          </p:nvCxnSpPr>
          <p:spPr>
            <a:xfrm>
              <a:off x="6922206" y="4444785"/>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6" name="Oval 95">
              <a:extLst>
                <a:ext uri="{FF2B5EF4-FFF2-40B4-BE49-F238E27FC236}">
                  <a16:creationId xmlns:a16="http://schemas.microsoft.com/office/drawing/2014/main" id="{E0D8A150-3101-4639-A67E-8DB0825AD249}"/>
                </a:ext>
              </a:extLst>
            </p:cNvPr>
            <p:cNvSpPr/>
            <p:nvPr/>
          </p:nvSpPr>
          <p:spPr bwMode="auto">
            <a:xfrm>
              <a:off x="6841784" y="440457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gradFill>
                  <a:gsLst>
                    <a:gs pos="0">
                      <a:srgbClr val="FFFFFF"/>
                    </a:gs>
                    <a:gs pos="100000">
                      <a:srgbClr val="FFFFFF"/>
                    </a:gs>
                  </a:gsLst>
                  <a:lin ang="5400000" scaled="0"/>
                </a:gradFill>
                <a:effectLst/>
                <a:uLnTx/>
                <a:uFillTx/>
                <a:ea typeface="+mn-ea"/>
                <a:cs typeface="+mn-cs"/>
              </a:endParaRPr>
            </a:p>
          </p:txBody>
        </p:sp>
        <p:sp>
          <p:nvSpPr>
            <p:cNvPr id="97" name="Circle: Hollow 67">
              <a:extLst>
                <a:ext uri="{FF2B5EF4-FFF2-40B4-BE49-F238E27FC236}">
                  <a16:creationId xmlns:a16="http://schemas.microsoft.com/office/drawing/2014/main" id="{11BBD558-0F06-4585-A1F9-2B7BB00F4F5E}"/>
                </a:ext>
              </a:extLst>
            </p:cNvPr>
            <p:cNvSpPr/>
            <p:nvPr/>
          </p:nvSpPr>
          <p:spPr bwMode="auto">
            <a:xfrm>
              <a:off x="7215715" y="440457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gradFill>
                  <a:gsLst>
                    <a:gs pos="0">
                      <a:srgbClr val="FFFFFF"/>
                    </a:gs>
                    <a:gs pos="100000">
                      <a:srgbClr val="FFFFFF"/>
                    </a:gs>
                  </a:gsLst>
                  <a:lin ang="5400000" scaled="0"/>
                </a:gradFill>
                <a:effectLst/>
                <a:uLnTx/>
                <a:uFillTx/>
                <a:ea typeface="+mn-ea"/>
                <a:cs typeface="+mn-cs"/>
              </a:endParaRPr>
            </a:p>
          </p:txBody>
        </p:sp>
        <p:cxnSp>
          <p:nvCxnSpPr>
            <p:cNvPr id="98" name="Straight Connector 97">
              <a:extLst>
                <a:ext uri="{FF2B5EF4-FFF2-40B4-BE49-F238E27FC236}">
                  <a16:creationId xmlns:a16="http://schemas.microsoft.com/office/drawing/2014/main" id="{98074C4E-2AB9-47B8-BEA8-4D0216422B8D}"/>
                </a:ext>
              </a:extLst>
            </p:cNvPr>
            <p:cNvCxnSpPr>
              <a:cxnSpLocks/>
            </p:cNvCxnSpPr>
            <p:nvPr/>
          </p:nvCxnSpPr>
          <p:spPr>
            <a:xfrm>
              <a:off x="6922206" y="4551169"/>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99" name="Oval 98">
              <a:extLst>
                <a:ext uri="{FF2B5EF4-FFF2-40B4-BE49-F238E27FC236}">
                  <a16:creationId xmlns:a16="http://schemas.microsoft.com/office/drawing/2014/main" id="{48DF9EA0-F2B6-4C37-85EE-F120DAA1DB11}"/>
                </a:ext>
              </a:extLst>
            </p:cNvPr>
            <p:cNvSpPr/>
            <p:nvPr/>
          </p:nvSpPr>
          <p:spPr bwMode="auto">
            <a:xfrm>
              <a:off x="6841784" y="4510958"/>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gradFill>
                  <a:gsLst>
                    <a:gs pos="0">
                      <a:srgbClr val="FFFFFF"/>
                    </a:gs>
                    <a:gs pos="100000">
                      <a:srgbClr val="FFFFFF"/>
                    </a:gs>
                  </a:gsLst>
                  <a:lin ang="5400000" scaled="0"/>
                </a:gradFill>
                <a:effectLst/>
                <a:uLnTx/>
                <a:uFillTx/>
                <a:ea typeface="+mn-ea"/>
                <a:cs typeface="+mn-cs"/>
              </a:endParaRPr>
            </a:p>
          </p:txBody>
        </p:sp>
        <p:sp>
          <p:nvSpPr>
            <p:cNvPr id="100" name="Circle: Hollow 70">
              <a:extLst>
                <a:ext uri="{FF2B5EF4-FFF2-40B4-BE49-F238E27FC236}">
                  <a16:creationId xmlns:a16="http://schemas.microsoft.com/office/drawing/2014/main" id="{D3F9926C-81A9-4808-A876-AF3E4C68B34B}"/>
                </a:ext>
              </a:extLst>
            </p:cNvPr>
            <p:cNvSpPr/>
            <p:nvPr/>
          </p:nvSpPr>
          <p:spPr bwMode="auto">
            <a:xfrm>
              <a:off x="7215715" y="4510958"/>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gradFill>
                  <a:gsLst>
                    <a:gs pos="0">
                      <a:srgbClr val="FFFFFF"/>
                    </a:gs>
                    <a:gs pos="100000">
                      <a:srgbClr val="FFFFFF"/>
                    </a:gs>
                  </a:gsLst>
                  <a:lin ang="5400000" scaled="0"/>
                </a:gradFill>
                <a:effectLst/>
                <a:uLnTx/>
                <a:uFillTx/>
                <a:ea typeface="+mn-ea"/>
                <a:cs typeface="+mn-cs"/>
              </a:endParaRPr>
            </a:p>
          </p:txBody>
        </p:sp>
        <p:cxnSp>
          <p:nvCxnSpPr>
            <p:cNvPr id="101" name="Straight Connector 100">
              <a:extLst>
                <a:ext uri="{FF2B5EF4-FFF2-40B4-BE49-F238E27FC236}">
                  <a16:creationId xmlns:a16="http://schemas.microsoft.com/office/drawing/2014/main" id="{B6386D2F-FC40-4A2C-B67A-5922A455577E}"/>
                </a:ext>
              </a:extLst>
            </p:cNvPr>
            <p:cNvCxnSpPr>
              <a:cxnSpLocks/>
            </p:cNvCxnSpPr>
            <p:nvPr/>
          </p:nvCxnSpPr>
          <p:spPr>
            <a:xfrm>
              <a:off x="6922206" y="4660756"/>
              <a:ext cx="297156" cy="0"/>
            </a:xfrm>
            <a:prstGeom prst="line">
              <a:avLst/>
            </a:prstGeom>
            <a:solidFill>
              <a:srgbClr val="7030A0"/>
            </a:solidFill>
            <a:ln w="12700" cap="flat" cmpd="sng" algn="ctr">
              <a:solidFill>
                <a:srgbClr val="727272"/>
              </a:solidFill>
              <a:prstDash val="sysDot"/>
              <a:miter lim="800000"/>
              <a:headEnd type="none"/>
              <a:tailEnd type="none"/>
            </a:ln>
            <a:effectLst/>
          </p:spPr>
        </p:cxnSp>
        <p:sp>
          <p:nvSpPr>
            <p:cNvPr id="102" name="Oval 101">
              <a:extLst>
                <a:ext uri="{FF2B5EF4-FFF2-40B4-BE49-F238E27FC236}">
                  <a16:creationId xmlns:a16="http://schemas.microsoft.com/office/drawing/2014/main" id="{1AEF56E9-494A-4552-B598-79F9B3B8D99C}"/>
                </a:ext>
              </a:extLst>
            </p:cNvPr>
            <p:cNvSpPr/>
            <p:nvPr/>
          </p:nvSpPr>
          <p:spPr bwMode="auto">
            <a:xfrm>
              <a:off x="6841784" y="4620545"/>
              <a:ext cx="80422" cy="80422"/>
            </a:xfrm>
            <a:prstGeom prst="ellipse">
              <a:avLst/>
            </a:prstGeom>
            <a:solidFill>
              <a:schemeClr val="tx2"/>
            </a:solidFill>
            <a:ln w="3175"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gradFill>
                  <a:gsLst>
                    <a:gs pos="0">
                      <a:srgbClr val="FFFFFF"/>
                    </a:gs>
                    <a:gs pos="100000">
                      <a:srgbClr val="FFFFFF"/>
                    </a:gs>
                  </a:gsLst>
                  <a:lin ang="5400000" scaled="0"/>
                </a:gradFill>
                <a:effectLst/>
                <a:uLnTx/>
                <a:uFillTx/>
                <a:ea typeface="+mn-ea"/>
                <a:cs typeface="+mn-cs"/>
              </a:endParaRPr>
            </a:p>
          </p:txBody>
        </p:sp>
        <p:sp>
          <p:nvSpPr>
            <p:cNvPr id="103" name="Circle: Hollow 73">
              <a:extLst>
                <a:ext uri="{FF2B5EF4-FFF2-40B4-BE49-F238E27FC236}">
                  <a16:creationId xmlns:a16="http://schemas.microsoft.com/office/drawing/2014/main" id="{4AC0A3E3-D45D-4778-954B-EB628EC6395F}"/>
                </a:ext>
              </a:extLst>
            </p:cNvPr>
            <p:cNvSpPr/>
            <p:nvPr/>
          </p:nvSpPr>
          <p:spPr bwMode="auto">
            <a:xfrm>
              <a:off x="7215715" y="4620545"/>
              <a:ext cx="80421" cy="80421"/>
            </a:xfrm>
            <a:prstGeom prst="donut">
              <a:avLst/>
            </a:prstGeom>
            <a:solidFill>
              <a:schemeClr val="tx2"/>
            </a:solidFill>
            <a:ln w="38100" cap="flat" cmpd="sng" algn="ctr">
              <a:noFill/>
              <a:prstDash val="solid"/>
              <a:miter lim="800000"/>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000" i="0" u="none" strike="noStrike" kern="0" cap="none" spc="0" normalizeH="0" baseline="0" noProof="0">
                <a:ln>
                  <a:noFill/>
                </a:ln>
                <a:gradFill>
                  <a:gsLst>
                    <a:gs pos="0">
                      <a:srgbClr val="FFFFFF"/>
                    </a:gs>
                    <a:gs pos="100000">
                      <a:srgbClr val="FFFFFF"/>
                    </a:gs>
                  </a:gsLst>
                  <a:lin ang="5400000" scaled="0"/>
                </a:gradFill>
                <a:effectLst/>
                <a:uLnTx/>
                <a:uFillTx/>
                <a:ea typeface="+mn-ea"/>
                <a:cs typeface="+mn-cs"/>
              </a:endParaRPr>
            </a:p>
          </p:txBody>
        </p:sp>
        <p:sp>
          <p:nvSpPr>
            <p:cNvPr id="104" name="TextBox 103">
              <a:extLst>
                <a:ext uri="{FF2B5EF4-FFF2-40B4-BE49-F238E27FC236}">
                  <a16:creationId xmlns:a16="http://schemas.microsoft.com/office/drawing/2014/main" id="{861B874B-9E06-4BFC-98F8-B6BF397D5248}"/>
                </a:ext>
              </a:extLst>
            </p:cNvPr>
            <p:cNvSpPr txBox="1"/>
            <p:nvPr/>
          </p:nvSpPr>
          <p:spPr>
            <a:xfrm>
              <a:off x="6724208" y="4743144"/>
              <a:ext cx="668714" cy="24622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prstClr val="black"/>
                  </a:solidFill>
                  <a:effectLst/>
                  <a:uLnTx/>
                  <a:uFillTx/>
                  <a:ea typeface="+mn-ea"/>
                  <a:cs typeface="Segoe UI Light" panose="020B0502040204020203" pitchFamily="34" charset="0"/>
                </a:rPr>
                <a:t>Table</a:t>
              </a:r>
            </a:p>
          </p:txBody>
        </p:sp>
      </p:grpSp>
    </p:spTree>
    <p:extLst>
      <p:ext uri="{BB962C8B-B14F-4D97-AF65-F5344CB8AC3E}">
        <p14:creationId xmlns:p14="http://schemas.microsoft.com/office/powerpoint/2010/main" val="326966841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5F2D0B9F-0622-42F1-BF94-146F9BE1629E}"/>
              </a:ext>
            </a:extLst>
          </p:cNvPr>
          <p:cNvPicPr>
            <a:picLocks noChangeAspect="1"/>
          </p:cNvPicPr>
          <p:nvPr/>
        </p:nvPicPr>
        <p:blipFill>
          <a:blip r:embed="rId3"/>
          <a:stretch>
            <a:fillRect/>
          </a:stretch>
        </p:blipFill>
        <p:spPr>
          <a:xfrm>
            <a:off x="7479132" y="1690040"/>
            <a:ext cx="2156898" cy="4747930"/>
          </a:xfrm>
          <a:prstGeom prst="rect">
            <a:avLst/>
          </a:prstGeom>
        </p:spPr>
      </p:pic>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Creating Collections – SQL API</a:t>
            </a:r>
          </a:p>
        </p:txBody>
      </p:sp>
      <p:sp>
        <p:nvSpPr>
          <p:cNvPr id="15" name="Rectangle 14">
            <a:extLst>
              <a:ext uri="{FF2B5EF4-FFF2-40B4-BE49-F238E27FC236}">
                <a16:creationId xmlns:a16="http://schemas.microsoft.com/office/drawing/2014/main" id="{56ECCF9A-60C0-4799-8498-60178B3355DF}"/>
              </a:ext>
            </a:extLst>
          </p:cNvPr>
          <p:cNvSpPr/>
          <p:nvPr/>
        </p:nvSpPr>
        <p:spPr>
          <a:xfrm>
            <a:off x="3187035" y="4237818"/>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6" name="Connector: Elbow 15">
            <a:extLst>
              <a:ext uri="{FF2B5EF4-FFF2-40B4-BE49-F238E27FC236}">
                <a16:creationId xmlns:a16="http://schemas.microsoft.com/office/drawing/2014/main" id="{79A04E0D-FB3B-49DB-BAD6-348431235F91}"/>
              </a:ext>
            </a:extLst>
          </p:cNvPr>
          <p:cNvCxnSpPr>
            <a:cxnSpLocks/>
            <a:stCxn id="18" idx="2"/>
            <a:endCxn id="23"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17" name="Connector: Elbow 16">
            <a:extLst>
              <a:ext uri="{FF2B5EF4-FFF2-40B4-BE49-F238E27FC236}">
                <a16:creationId xmlns:a16="http://schemas.microsoft.com/office/drawing/2014/main" id="{3B4FCDF4-3CC4-4478-AEBF-0D16FC0EEF73}"/>
              </a:ext>
            </a:extLst>
          </p:cNvPr>
          <p:cNvCxnSpPr>
            <a:cxnSpLocks/>
            <a:stCxn id="23" idx="2"/>
            <a:endCxn id="27"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38ADAE45-3085-49AD-B814-EA450C22CE2A}"/>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Account</a:t>
            </a:r>
          </a:p>
        </p:txBody>
      </p:sp>
      <p:cxnSp>
        <p:nvCxnSpPr>
          <p:cNvPr id="19" name="Connector: Elbow 18">
            <a:extLst>
              <a:ext uri="{FF2B5EF4-FFF2-40B4-BE49-F238E27FC236}">
                <a16:creationId xmlns:a16="http://schemas.microsoft.com/office/drawing/2014/main" id="{8D66EA01-0A13-4CFA-9373-23567634D33C}"/>
              </a:ext>
            </a:extLst>
          </p:cNvPr>
          <p:cNvCxnSpPr>
            <a:cxnSpLocks/>
            <a:stCxn id="27" idx="2"/>
            <a:endCxn id="31" idx="1"/>
          </p:cNvCxnSpPr>
          <p:nvPr/>
        </p:nvCxnSpPr>
        <p:spPr>
          <a:xfrm rot="16200000" flipH="1">
            <a:off x="3672130" y="5039040"/>
            <a:ext cx="761642"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20" name="Group 19">
            <a:extLst>
              <a:ext uri="{FF2B5EF4-FFF2-40B4-BE49-F238E27FC236}">
                <a16:creationId xmlns:a16="http://schemas.microsoft.com/office/drawing/2014/main" id="{18E3E08B-FFA3-4086-8538-65DA959BB991}"/>
              </a:ext>
            </a:extLst>
          </p:cNvPr>
          <p:cNvGrpSpPr/>
          <p:nvPr/>
        </p:nvGrpSpPr>
        <p:grpSpPr>
          <a:xfrm>
            <a:off x="2347341" y="3319107"/>
            <a:ext cx="1025826" cy="604852"/>
            <a:chOff x="9117601" y="1599941"/>
            <a:chExt cx="1025826" cy="604852"/>
          </a:xfrm>
          <a:solidFill>
            <a:schemeClr val="bg1">
              <a:lumMod val="95000"/>
            </a:schemeClr>
          </a:solidFill>
        </p:grpSpPr>
        <p:sp>
          <p:nvSpPr>
            <p:cNvPr id="21" name="Rectangle 20">
              <a:extLst>
                <a:ext uri="{FF2B5EF4-FFF2-40B4-BE49-F238E27FC236}">
                  <a16:creationId xmlns:a16="http://schemas.microsoft.com/office/drawing/2014/main" id="{FAB2F129-A56A-4566-BC92-F32836B99942}"/>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22" name="Rectangle 21">
              <a:extLst>
                <a:ext uri="{FF2B5EF4-FFF2-40B4-BE49-F238E27FC236}">
                  <a16:creationId xmlns:a16="http://schemas.microsoft.com/office/drawing/2014/main" id="{5ECDBB68-319D-4EC9-9378-FB6AB8DF67C5}"/>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23" name="Rectangle 22">
              <a:extLst>
                <a:ext uri="{FF2B5EF4-FFF2-40B4-BE49-F238E27FC236}">
                  <a16:creationId xmlns:a16="http://schemas.microsoft.com/office/drawing/2014/main" id="{0C59CD17-9586-4CD7-A32A-927DACA3BD24}"/>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grpSp>
      <p:grpSp>
        <p:nvGrpSpPr>
          <p:cNvPr id="24" name="Group 23">
            <a:extLst>
              <a:ext uri="{FF2B5EF4-FFF2-40B4-BE49-F238E27FC236}">
                <a16:creationId xmlns:a16="http://schemas.microsoft.com/office/drawing/2014/main" id="{7122AF3A-7A43-46A3-94EB-4BBE925445B3}"/>
              </a:ext>
            </a:extLst>
          </p:cNvPr>
          <p:cNvGrpSpPr/>
          <p:nvPr/>
        </p:nvGrpSpPr>
        <p:grpSpPr>
          <a:xfrm>
            <a:off x="3333439" y="4319953"/>
            <a:ext cx="1025826" cy="604852"/>
            <a:chOff x="9117601" y="1599941"/>
            <a:chExt cx="1025826" cy="604852"/>
          </a:xfrm>
          <a:solidFill>
            <a:schemeClr val="bg1">
              <a:lumMod val="95000"/>
            </a:schemeClr>
          </a:solidFill>
        </p:grpSpPr>
        <p:sp>
          <p:nvSpPr>
            <p:cNvPr id="25" name="Rectangle 24">
              <a:extLst>
                <a:ext uri="{FF2B5EF4-FFF2-40B4-BE49-F238E27FC236}">
                  <a16:creationId xmlns:a16="http://schemas.microsoft.com/office/drawing/2014/main" id="{C5C64CDD-1090-4442-AE60-75B1DC928511}"/>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26" name="Rectangle 25">
              <a:extLst>
                <a:ext uri="{FF2B5EF4-FFF2-40B4-BE49-F238E27FC236}">
                  <a16:creationId xmlns:a16="http://schemas.microsoft.com/office/drawing/2014/main" id="{421DB45B-8A58-445F-BFAA-D7982E0846D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27" name="Rectangle 26">
              <a:extLst>
                <a:ext uri="{FF2B5EF4-FFF2-40B4-BE49-F238E27FC236}">
                  <a16:creationId xmlns:a16="http://schemas.microsoft.com/office/drawing/2014/main" id="{97248D6B-A9CA-4A85-99E2-A2871E0DA6E7}"/>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Container</a:t>
              </a:r>
            </a:p>
          </p:txBody>
        </p:sp>
      </p:grpSp>
      <p:grpSp>
        <p:nvGrpSpPr>
          <p:cNvPr id="28" name="Group 27">
            <a:extLst>
              <a:ext uri="{FF2B5EF4-FFF2-40B4-BE49-F238E27FC236}">
                <a16:creationId xmlns:a16="http://schemas.microsoft.com/office/drawing/2014/main" id="{D655F053-1D1E-4D4F-8DEB-60D8DD2F256A}"/>
              </a:ext>
            </a:extLst>
          </p:cNvPr>
          <p:cNvGrpSpPr/>
          <p:nvPr/>
        </p:nvGrpSpPr>
        <p:grpSpPr>
          <a:xfrm>
            <a:off x="4319537" y="5320800"/>
            <a:ext cx="1025826" cy="604852"/>
            <a:chOff x="9117601" y="1599941"/>
            <a:chExt cx="1025826" cy="604852"/>
          </a:xfrm>
          <a:solidFill>
            <a:schemeClr val="bg1">
              <a:lumMod val="95000"/>
            </a:schemeClr>
          </a:solidFill>
        </p:grpSpPr>
        <p:sp>
          <p:nvSpPr>
            <p:cNvPr id="29" name="Rectangle 28">
              <a:extLst>
                <a:ext uri="{FF2B5EF4-FFF2-40B4-BE49-F238E27FC236}">
                  <a16:creationId xmlns:a16="http://schemas.microsoft.com/office/drawing/2014/main" id="{8B04202B-2BA4-4FAF-888F-564EF048A38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0" name="Rectangle 29">
              <a:extLst>
                <a:ext uri="{FF2B5EF4-FFF2-40B4-BE49-F238E27FC236}">
                  <a16:creationId xmlns:a16="http://schemas.microsoft.com/office/drawing/2014/main" id="{25A334DE-668B-47E6-8CD3-E8CE42A6336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31" name="Rectangle 30">
              <a:extLst>
                <a:ext uri="{FF2B5EF4-FFF2-40B4-BE49-F238E27FC236}">
                  <a16:creationId xmlns:a16="http://schemas.microsoft.com/office/drawing/2014/main" id="{A4F4B43D-1973-4F11-A0B0-F59718E89EEF}"/>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Item</a:t>
              </a:r>
            </a:p>
          </p:txBody>
        </p:sp>
      </p:grpSp>
      <p:sp>
        <p:nvSpPr>
          <p:cNvPr id="34" name="Left Brace 33">
            <a:extLst>
              <a:ext uri="{FF2B5EF4-FFF2-40B4-BE49-F238E27FC236}">
                <a16:creationId xmlns:a16="http://schemas.microsoft.com/office/drawing/2014/main" id="{7E842945-777C-4665-B13A-BB6340B0EC04}"/>
              </a:ext>
            </a:extLst>
          </p:cNvPr>
          <p:cNvSpPr/>
          <p:nvPr/>
        </p:nvSpPr>
        <p:spPr>
          <a:xfrm>
            <a:off x="6957132" y="1579961"/>
            <a:ext cx="225144" cy="4968089"/>
          </a:xfrm>
          <a:prstGeom prst="leftBrace">
            <a:avLst>
              <a:gd name="adj1" fmla="val 8333"/>
              <a:gd name="adj2" fmla="val 61224"/>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5" name="Straight Connector 34">
            <a:extLst>
              <a:ext uri="{FF2B5EF4-FFF2-40B4-BE49-F238E27FC236}">
                <a16:creationId xmlns:a16="http://schemas.microsoft.com/office/drawing/2014/main" id="{8AF58C19-429E-406C-B84F-2175341B684E}"/>
              </a:ext>
            </a:extLst>
          </p:cNvPr>
          <p:cNvCxnSpPr>
            <a:cxnSpLocks/>
            <a:stCxn id="15" idx="3"/>
          </p:cNvCxnSpPr>
          <p:nvPr/>
        </p:nvCxnSpPr>
        <p:spPr>
          <a:xfrm>
            <a:off x="4505669" y="4622379"/>
            <a:ext cx="2451463" cy="0"/>
          </a:xfrm>
          <a:prstGeom prst="lin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B60660C-2B78-437A-8E92-2F7A5F2CD637}"/>
              </a:ext>
            </a:extLst>
          </p:cNvPr>
          <p:cNvCxnSpPr/>
          <p:nvPr/>
        </p:nvCxnSpPr>
        <p:spPr>
          <a:xfrm>
            <a:off x="7210141" y="2260708"/>
            <a:ext cx="369651" cy="0"/>
          </a:xfrm>
          <a:prstGeom prst="straightConnector1">
            <a:avLst/>
          </a:prstGeom>
          <a:ln w="44450">
            <a:solidFill>
              <a:schemeClr val="tx2"/>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715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16667E-7 3.7037E-7 L -4.16667E-7 0.19398 " pathEditMode="relative" rAng="0" ptsTypes="AA">
                                      <p:cBhvr>
                                        <p:cTn id="11" dur="1750" fill="hold"/>
                                        <p:tgtEl>
                                          <p:spTgt spid="5"/>
                                        </p:tgtEl>
                                        <p:attrNameLst>
                                          <p:attrName>ppt_x</p:attrName>
                                          <p:attrName>ppt_y</p:attrName>
                                        </p:attrNameLst>
                                      </p:cBhvr>
                                      <p:rCtr x="0" y="9699"/>
                                    </p:animMotion>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4.16667E-7 0.19398 L -4.16667E-7 0.36505 " pathEditMode="relative" rAng="0" ptsTypes="AA">
                                      <p:cBhvr>
                                        <p:cTn id="15" dur="1750" fill="hold"/>
                                        <p:tgtEl>
                                          <p:spTgt spid="5"/>
                                        </p:tgtEl>
                                        <p:attrNameLst>
                                          <p:attrName>ppt_x</p:attrName>
                                          <p:attrName>ppt_y</p:attrName>
                                        </p:attrNameLst>
                                      </p:cBhvr>
                                      <p:rCtr x="0" y="8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14480-1344-4054-9F65-B09EC9F28CC2}"/>
              </a:ext>
            </a:extLst>
          </p:cNvPr>
          <p:cNvSpPr>
            <a:spLocks noGrp="1"/>
          </p:cNvSpPr>
          <p:nvPr>
            <p:ph type="title"/>
          </p:nvPr>
        </p:nvSpPr>
        <p:spPr/>
        <p:txBody>
          <a:bodyPr/>
          <a:lstStyle/>
          <a:p>
            <a:r>
              <a:rPr lang="en-US"/>
              <a:t>Container-Level Resources</a:t>
            </a:r>
          </a:p>
        </p:txBody>
      </p:sp>
      <p:sp>
        <p:nvSpPr>
          <p:cNvPr id="46" name="Rectangle 45">
            <a:extLst>
              <a:ext uri="{FF2B5EF4-FFF2-40B4-BE49-F238E27FC236}">
                <a16:creationId xmlns:a16="http://schemas.microsoft.com/office/drawing/2014/main" id="{0F4A4E2B-E724-4B5E-83B6-EEDFCEA63DCA}"/>
              </a:ext>
            </a:extLst>
          </p:cNvPr>
          <p:cNvSpPr/>
          <p:nvPr/>
        </p:nvSpPr>
        <p:spPr>
          <a:xfrm>
            <a:off x="4173133"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 name="Connector: Elbow 46">
            <a:extLst>
              <a:ext uri="{FF2B5EF4-FFF2-40B4-BE49-F238E27FC236}">
                <a16:creationId xmlns:a16="http://schemas.microsoft.com/office/drawing/2014/main" id="{F36B8954-A1A7-4936-B70C-52845116E225}"/>
              </a:ext>
            </a:extLst>
          </p:cNvPr>
          <p:cNvCxnSpPr>
            <a:cxnSpLocks/>
            <a:stCxn id="49" idx="2"/>
            <a:endCxn id="54" idx="1"/>
          </p:cNvCxnSpPr>
          <p:nvPr/>
        </p:nvCxnSpPr>
        <p:spPr>
          <a:xfrm rot="16200000" flipH="1">
            <a:off x="1759921" y="3097333"/>
            <a:ext cx="761641" cy="413199"/>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CEAAE0F0-4739-4680-A06A-6B198C6D5541}"/>
              </a:ext>
            </a:extLst>
          </p:cNvPr>
          <p:cNvCxnSpPr>
            <a:cxnSpLocks/>
            <a:stCxn id="54" idx="2"/>
            <a:endCxn id="58" idx="1"/>
          </p:cNvCxnSpPr>
          <p:nvPr/>
        </p:nvCxnSpPr>
        <p:spPr>
          <a:xfrm rot="16200000" flipH="1">
            <a:off x="2686033" y="4038193"/>
            <a:ext cx="761641" cy="533171"/>
          </a:xfrm>
          <a:prstGeom prst="bentConnector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0917B454-C85C-4605-BB22-B5D3ED5A2555}"/>
              </a:ext>
            </a:extLst>
          </p:cNvPr>
          <p:cNvSpPr/>
          <p:nvPr/>
        </p:nvSpPr>
        <p:spPr>
          <a:xfrm>
            <a:off x="1481215" y="2444703"/>
            <a:ext cx="905854" cy="478410"/>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Account</a:t>
            </a:r>
          </a:p>
        </p:txBody>
      </p:sp>
      <p:cxnSp>
        <p:nvCxnSpPr>
          <p:cNvPr id="50" name="Connector: Elbow 49">
            <a:extLst>
              <a:ext uri="{FF2B5EF4-FFF2-40B4-BE49-F238E27FC236}">
                <a16:creationId xmlns:a16="http://schemas.microsoft.com/office/drawing/2014/main" id="{83E6B088-E0B8-4D37-B593-DF9ABB8E8ABE}"/>
              </a:ext>
            </a:extLst>
          </p:cNvPr>
          <p:cNvCxnSpPr>
            <a:cxnSpLocks/>
            <a:stCxn id="58" idx="2"/>
            <a:endCxn id="60" idx="0"/>
          </p:cNvCxnSpPr>
          <p:nvPr/>
        </p:nvCxnSpPr>
        <p:spPr>
          <a:xfrm rot="16200000" flipH="1">
            <a:off x="4141404" y="4569767"/>
            <a:ext cx="395995" cy="1106070"/>
          </a:xfrm>
          <a:prstGeom prst="bentConnector3">
            <a:avLst>
              <a:gd name="adj1" fmla="val 48282"/>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nvGrpSpPr>
          <p:cNvPr id="51" name="Group 50">
            <a:extLst>
              <a:ext uri="{FF2B5EF4-FFF2-40B4-BE49-F238E27FC236}">
                <a16:creationId xmlns:a16="http://schemas.microsoft.com/office/drawing/2014/main" id="{37040DE5-B840-4A8A-A4E2-D8D52773B359}"/>
              </a:ext>
            </a:extLst>
          </p:cNvPr>
          <p:cNvGrpSpPr/>
          <p:nvPr/>
        </p:nvGrpSpPr>
        <p:grpSpPr>
          <a:xfrm>
            <a:off x="2347341" y="3319107"/>
            <a:ext cx="1025826" cy="604852"/>
            <a:chOff x="9117601" y="1599941"/>
            <a:chExt cx="1025826" cy="604852"/>
          </a:xfrm>
          <a:solidFill>
            <a:schemeClr val="bg1">
              <a:lumMod val="95000"/>
            </a:schemeClr>
          </a:solidFill>
        </p:grpSpPr>
        <p:sp>
          <p:nvSpPr>
            <p:cNvPr id="52" name="Rectangle 51">
              <a:extLst>
                <a:ext uri="{FF2B5EF4-FFF2-40B4-BE49-F238E27FC236}">
                  <a16:creationId xmlns:a16="http://schemas.microsoft.com/office/drawing/2014/main" id="{0B27A73E-2181-434F-9F58-CA721B75E84C}"/>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53" name="Rectangle 52">
              <a:extLst>
                <a:ext uri="{FF2B5EF4-FFF2-40B4-BE49-F238E27FC236}">
                  <a16:creationId xmlns:a16="http://schemas.microsoft.com/office/drawing/2014/main" id="{32F06999-7E93-4DCF-B23C-6D258268F0AE}"/>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54" name="Rectangle 53">
              <a:extLst>
                <a:ext uri="{FF2B5EF4-FFF2-40B4-BE49-F238E27FC236}">
                  <a16:creationId xmlns:a16="http://schemas.microsoft.com/office/drawing/2014/main" id="{EE805A8C-18BF-439B-817D-15667FC07C09}"/>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grpSp>
      <p:grpSp>
        <p:nvGrpSpPr>
          <p:cNvPr id="55" name="Group 54">
            <a:extLst>
              <a:ext uri="{FF2B5EF4-FFF2-40B4-BE49-F238E27FC236}">
                <a16:creationId xmlns:a16="http://schemas.microsoft.com/office/drawing/2014/main" id="{9F4738DF-0F03-47D2-837F-4D6D2C226416}"/>
              </a:ext>
            </a:extLst>
          </p:cNvPr>
          <p:cNvGrpSpPr/>
          <p:nvPr/>
        </p:nvGrpSpPr>
        <p:grpSpPr>
          <a:xfrm>
            <a:off x="3333439" y="4319953"/>
            <a:ext cx="1025826" cy="604852"/>
            <a:chOff x="9117601" y="1599941"/>
            <a:chExt cx="1025826" cy="604852"/>
          </a:xfrm>
          <a:solidFill>
            <a:schemeClr val="bg1">
              <a:lumMod val="95000"/>
            </a:schemeClr>
          </a:solidFill>
        </p:grpSpPr>
        <p:sp>
          <p:nvSpPr>
            <p:cNvPr id="56" name="Rectangle 55">
              <a:extLst>
                <a:ext uri="{FF2B5EF4-FFF2-40B4-BE49-F238E27FC236}">
                  <a16:creationId xmlns:a16="http://schemas.microsoft.com/office/drawing/2014/main" id="{AE3C6A34-420F-4DD7-9547-36388027B20B}"/>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57" name="Rectangle 56">
              <a:extLst>
                <a:ext uri="{FF2B5EF4-FFF2-40B4-BE49-F238E27FC236}">
                  <a16:creationId xmlns:a16="http://schemas.microsoft.com/office/drawing/2014/main" id="{6E847D24-4B2D-4C6C-8DF3-21DDBDFCBAB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58" name="Rectangle 57">
              <a:extLst>
                <a:ext uri="{FF2B5EF4-FFF2-40B4-BE49-F238E27FC236}">
                  <a16:creationId xmlns:a16="http://schemas.microsoft.com/office/drawing/2014/main" id="{94E7AE97-7B5B-40FA-9D49-3672ED4FD0E6}"/>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Container</a:t>
              </a:r>
            </a:p>
          </p:txBody>
        </p:sp>
      </p:grpSp>
      <p:grpSp>
        <p:nvGrpSpPr>
          <p:cNvPr id="59" name="Group 58">
            <a:extLst>
              <a:ext uri="{FF2B5EF4-FFF2-40B4-BE49-F238E27FC236}">
                <a16:creationId xmlns:a16="http://schemas.microsoft.com/office/drawing/2014/main" id="{8C0A2F7D-FF1C-4C3A-8789-0C563556DB4A}"/>
              </a:ext>
            </a:extLst>
          </p:cNvPr>
          <p:cNvGrpSpPr/>
          <p:nvPr/>
        </p:nvGrpSpPr>
        <p:grpSpPr>
          <a:xfrm>
            <a:off x="4319537" y="5320800"/>
            <a:ext cx="1025826" cy="604852"/>
            <a:chOff x="9117601" y="1599941"/>
            <a:chExt cx="1025826" cy="604852"/>
          </a:xfrm>
          <a:solidFill>
            <a:schemeClr val="bg1">
              <a:lumMod val="95000"/>
            </a:schemeClr>
          </a:solidFill>
        </p:grpSpPr>
        <p:sp>
          <p:nvSpPr>
            <p:cNvPr id="60" name="Rectangle 59">
              <a:extLst>
                <a:ext uri="{FF2B5EF4-FFF2-40B4-BE49-F238E27FC236}">
                  <a16:creationId xmlns:a16="http://schemas.microsoft.com/office/drawing/2014/main" id="{2513E4D4-F5AF-48E3-BF14-5D74FEBA7BD8}"/>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61" name="Rectangle 60">
              <a:extLst>
                <a:ext uri="{FF2B5EF4-FFF2-40B4-BE49-F238E27FC236}">
                  <a16:creationId xmlns:a16="http://schemas.microsoft.com/office/drawing/2014/main" id="{7D590D02-B135-4C8A-A963-8F143BB1F3D1}"/>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Database</a:t>
              </a:r>
            </a:p>
          </p:txBody>
        </p:sp>
        <p:sp>
          <p:nvSpPr>
            <p:cNvPr id="62" name="Rectangle 61">
              <a:extLst>
                <a:ext uri="{FF2B5EF4-FFF2-40B4-BE49-F238E27FC236}">
                  <a16:creationId xmlns:a16="http://schemas.microsoft.com/office/drawing/2014/main" id="{4E78EB7E-2519-4723-834D-D8372C68F8C8}"/>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Item</a:t>
              </a:r>
            </a:p>
          </p:txBody>
        </p:sp>
      </p:grpSp>
      <p:grpSp>
        <p:nvGrpSpPr>
          <p:cNvPr id="91" name="Group 90">
            <a:extLst>
              <a:ext uri="{FF2B5EF4-FFF2-40B4-BE49-F238E27FC236}">
                <a16:creationId xmlns:a16="http://schemas.microsoft.com/office/drawing/2014/main" id="{F70D87CD-C597-4816-A29C-FB5FCDB24877}"/>
              </a:ext>
            </a:extLst>
          </p:cNvPr>
          <p:cNvGrpSpPr/>
          <p:nvPr/>
        </p:nvGrpSpPr>
        <p:grpSpPr>
          <a:xfrm>
            <a:off x="10031912" y="5302220"/>
            <a:ext cx="1025826" cy="604852"/>
            <a:chOff x="9117601" y="1599941"/>
            <a:chExt cx="1025826" cy="604852"/>
          </a:xfrm>
          <a:solidFill>
            <a:schemeClr val="bg1">
              <a:lumMod val="95000"/>
            </a:schemeClr>
          </a:solidFill>
        </p:grpSpPr>
        <p:sp>
          <p:nvSpPr>
            <p:cNvPr id="92" name="Rectangle 91">
              <a:extLst>
                <a:ext uri="{FF2B5EF4-FFF2-40B4-BE49-F238E27FC236}">
                  <a16:creationId xmlns:a16="http://schemas.microsoft.com/office/drawing/2014/main" id="{46406167-D663-4037-B84D-CFCC6CE06DB7}"/>
                </a:ext>
              </a:extLst>
            </p:cNvPr>
            <p:cNvSpPr/>
            <p:nvPr/>
          </p:nvSpPr>
          <p:spPr>
            <a:xfrm>
              <a:off x="9237573" y="1599941"/>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cs typeface="Segoe UI Light" panose="020B0502040204020203" pitchFamily="34" charset="0"/>
              </a:endParaRPr>
            </a:p>
          </p:txBody>
        </p:sp>
        <p:sp>
          <p:nvSpPr>
            <p:cNvPr id="93" name="Rectangle 92">
              <a:extLst>
                <a:ext uri="{FF2B5EF4-FFF2-40B4-BE49-F238E27FC236}">
                  <a16:creationId xmlns:a16="http://schemas.microsoft.com/office/drawing/2014/main" id="{C6F52CF1-2426-4473-8DFE-994406DC4183}"/>
                </a:ext>
              </a:extLst>
            </p:cNvPr>
            <p:cNvSpPr/>
            <p:nvPr/>
          </p:nvSpPr>
          <p:spPr>
            <a:xfrm>
              <a:off x="9177587" y="1663162"/>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cs typeface="Segoe UI Light" panose="020B0502040204020203" pitchFamily="34" charset="0"/>
              </a:endParaRPr>
            </a:p>
          </p:txBody>
        </p:sp>
        <p:sp>
          <p:nvSpPr>
            <p:cNvPr id="94" name="Rectangle 93">
              <a:extLst>
                <a:ext uri="{FF2B5EF4-FFF2-40B4-BE49-F238E27FC236}">
                  <a16:creationId xmlns:a16="http://schemas.microsoft.com/office/drawing/2014/main" id="{A12102C6-1FE3-4CB7-A2FB-580A0C07F260}"/>
                </a:ext>
              </a:extLst>
            </p:cNvPr>
            <p:cNvSpPr/>
            <p:nvPr/>
          </p:nvSpPr>
          <p:spPr>
            <a:xfrm>
              <a:off x="9117601" y="1726383"/>
              <a:ext cx="905854" cy="478410"/>
            </a:xfrm>
            <a:prstGeom prst="rect">
              <a:avLst/>
            </a:prstGeom>
            <a:grp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Conflict</a:t>
              </a:r>
            </a:p>
          </p:txBody>
        </p:sp>
      </p:grpSp>
      <p:grpSp>
        <p:nvGrpSpPr>
          <p:cNvPr id="18" name="Group 17">
            <a:extLst>
              <a:ext uri="{FF2B5EF4-FFF2-40B4-BE49-F238E27FC236}">
                <a16:creationId xmlns:a16="http://schemas.microsoft.com/office/drawing/2014/main" id="{4B40E110-4DEC-47C5-9FE3-293723C1BF00}"/>
              </a:ext>
            </a:extLst>
          </p:cNvPr>
          <p:cNvGrpSpPr/>
          <p:nvPr/>
        </p:nvGrpSpPr>
        <p:grpSpPr>
          <a:xfrm>
            <a:off x="3786366" y="4924804"/>
            <a:ext cx="5843279" cy="996203"/>
            <a:chOff x="3786366" y="4924804"/>
            <a:chExt cx="5843279" cy="996203"/>
          </a:xfrm>
        </p:grpSpPr>
        <p:grpSp>
          <p:nvGrpSpPr>
            <p:cNvPr id="79" name="Group 78">
              <a:extLst>
                <a:ext uri="{FF2B5EF4-FFF2-40B4-BE49-F238E27FC236}">
                  <a16:creationId xmlns:a16="http://schemas.microsoft.com/office/drawing/2014/main" id="{704A79F2-9A42-49D0-B5F4-C2201EEC4780}"/>
                </a:ext>
              </a:extLst>
            </p:cNvPr>
            <p:cNvGrpSpPr/>
            <p:nvPr/>
          </p:nvGrpSpPr>
          <p:grpSpPr>
            <a:xfrm>
              <a:off x="5747631" y="5316155"/>
              <a:ext cx="1025826" cy="604852"/>
              <a:chOff x="9117601" y="1599941"/>
              <a:chExt cx="1025826" cy="604852"/>
            </a:xfrm>
            <a:solidFill>
              <a:schemeClr val="tx1"/>
            </a:solidFill>
          </p:grpSpPr>
          <p:sp>
            <p:nvSpPr>
              <p:cNvPr id="80" name="Rectangle 79">
                <a:extLst>
                  <a:ext uri="{FF2B5EF4-FFF2-40B4-BE49-F238E27FC236}">
                    <a16:creationId xmlns:a16="http://schemas.microsoft.com/office/drawing/2014/main" id="{57BCA95A-CB78-473A-B5E3-F176FE3C9B4E}"/>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ea typeface="+mn-ea"/>
                  <a:cs typeface="Segoe UI Light" panose="020B0502040204020203" pitchFamily="34" charset="0"/>
                </a:endParaRPr>
              </a:p>
            </p:txBody>
          </p:sp>
          <p:sp>
            <p:nvSpPr>
              <p:cNvPr id="81" name="Rectangle 80">
                <a:extLst>
                  <a:ext uri="{FF2B5EF4-FFF2-40B4-BE49-F238E27FC236}">
                    <a16:creationId xmlns:a16="http://schemas.microsoft.com/office/drawing/2014/main" id="{0E13B74C-B812-4602-A177-FE04FF7630AE}"/>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ea typeface="+mn-ea"/>
                  <a:cs typeface="Segoe UI Light" panose="020B0502040204020203" pitchFamily="34" charset="0"/>
                </a:endParaRPr>
              </a:p>
            </p:txBody>
          </p:sp>
          <p:sp>
            <p:nvSpPr>
              <p:cNvPr id="82" name="Rectangle 81">
                <a:extLst>
                  <a:ext uri="{FF2B5EF4-FFF2-40B4-BE49-F238E27FC236}">
                    <a16:creationId xmlns:a16="http://schemas.microsoft.com/office/drawing/2014/main" id="{9CB69FF6-91B4-49F7-A537-D00AECB0A473}"/>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Light" panose="020B0502040204020203" pitchFamily="34" charset="0"/>
                  </a:rPr>
                  <a:t>Sproc</a:t>
                </a:r>
              </a:p>
            </p:txBody>
          </p:sp>
        </p:grpSp>
        <p:grpSp>
          <p:nvGrpSpPr>
            <p:cNvPr id="83" name="Group 82">
              <a:extLst>
                <a:ext uri="{FF2B5EF4-FFF2-40B4-BE49-F238E27FC236}">
                  <a16:creationId xmlns:a16="http://schemas.microsoft.com/office/drawing/2014/main" id="{DA6593D8-ED76-4F30-8B65-5C38597A15B9}"/>
                </a:ext>
              </a:extLst>
            </p:cNvPr>
            <p:cNvGrpSpPr/>
            <p:nvPr/>
          </p:nvGrpSpPr>
          <p:grpSpPr>
            <a:xfrm>
              <a:off x="7175725" y="5311510"/>
              <a:ext cx="1025826" cy="604852"/>
              <a:chOff x="9117601" y="1599941"/>
              <a:chExt cx="1025826" cy="604852"/>
            </a:xfrm>
            <a:solidFill>
              <a:schemeClr val="tx1"/>
            </a:solidFill>
          </p:grpSpPr>
          <p:sp>
            <p:nvSpPr>
              <p:cNvPr id="84" name="Rectangle 83">
                <a:extLst>
                  <a:ext uri="{FF2B5EF4-FFF2-40B4-BE49-F238E27FC236}">
                    <a16:creationId xmlns:a16="http://schemas.microsoft.com/office/drawing/2014/main" id="{3F35FAA2-7406-4702-BBFF-B8355D084EFC}"/>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ea typeface="+mn-ea"/>
                  <a:cs typeface="Segoe UI Light" panose="020B0502040204020203" pitchFamily="34" charset="0"/>
                </a:endParaRPr>
              </a:p>
            </p:txBody>
          </p:sp>
          <p:sp>
            <p:nvSpPr>
              <p:cNvPr id="85" name="Rectangle 84">
                <a:extLst>
                  <a:ext uri="{FF2B5EF4-FFF2-40B4-BE49-F238E27FC236}">
                    <a16:creationId xmlns:a16="http://schemas.microsoft.com/office/drawing/2014/main" id="{F667815E-9857-4EBF-9836-B65AFD3E7576}"/>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ea typeface="+mn-ea"/>
                  <a:cs typeface="Segoe UI Light" panose="020B0502040204020203" pitchFamily="34" charset="0"/>
                </a:endParaRPr>
              </a:p>
            </p:txBody>
          </p:sp>
          <p:sp>
            <p:nvSpPr>
              <p:cNvPr id="86" name="Rectangle 85">
                <a:extLst>
                  <a:ext uri="{FF2B5EF4-FFF2-40B4-BE49-F238E27FC236}">
                    <a16:creationId xmlns:a16="http://schemas.microsoft.com/office/drawing/2014/main" id="{F1B01495-B977-46A4-BA0B-0F5C22F30A95}"/>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Light" panose="020B0502040204020203" pitchFamily="34" charset="0"/>
                  </a:rPr>
                  <a:t>Trigger</a:t>
                </a:r>
              </a:p>
            </p:txBody>
          </p:sp>
        </p:grpSp>
        <p:grpSp>
          <p:nvGrpSpPr>
            <p:cNvPr id="87" name="Group 86">
              <a:extLst>
                <a:ext uri="{FF2B5EF4-FFF2-40B4-BE49-F238E27FC236}">
                  <a16:creationId xmlns:a16="http://schemas.microsoft.com/office/drawing/2014/main" id="{AC2AA5C9-13C3-47EB-BCF4-F75298396074}"/>
                </a:ext>
              </a:extLst>
            </p:cNvPr>
            <p:cNvGrpSpPr/>
            <p:nvPr/>
          </p:nvGrpSpPr>
          <p:grpSpPr>
            <a:xfrm>
              <a:off x="8603819" y="5306865"/>
              <a:ext cx="1025826" cy="604852"/>
              <a:chOff x="9117601" y="1599941"/>
              <a:chExt cx="1025826" cy="604852"/>
            </a:xfrm>
            <a:solidFill>
              <a:schemeClr val="tx1"/>
            </a:solidFill>
          </p:grpSpPr>
          <p:sp>
            <p:nvSpPr>
              <p:cNvPr id="88" name="Rectangle 87">
                <a:extLst>
                  <a:ext uri="{FF2B5EF4-FFF2-40B4-BE49-F238E27FC236}">
                    <a16:creationId xmlns:a16="http://schemas.microsoft.com/office/drawing/2014/main" id="{8DB4F3AD-A1D9-461D-9A31-8706F5C96673}"/>
                  </a:ext>
                </a:extLst>
              </p:cNvPr>
              <p:cNvSpPr/>
              <p:nvPr/>
            </p:nvSpPr>
            <p:spPr>
              <a:xfrm>
                <a:off x="9237573" y="1599941"/>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ea typeface="+mn-ea"/>
                  <a:cs typeface="Segoe UI Light" panose="020B0502040204020203" pitchFamily="34" charset="0"/>
                </a:endParaRPr>
              </a:p>
            </p:txBody>
          </p:sp>
          <p:sp>
            <p:nvSpPr>
              <p:cNvPr id="89" name="Rectangle 88">
                <a:extLst>
                  <a:ext uri="{FF2B5EF4-FFF2-40B4-BE49-F238E27FC236}">
                    <a16:creationId xmlns:a16="http://schemas.microsoft.com/office/drawing/2014/main" id="{6A9292FA-1AA9-4912-8587-1C11600DC6CD}"/>
                  </a:ext>
                </a:extLst>
              </p:cNvPr>
              <p:cNvSpPr/>
              <p:nvPr/>
            </p:nvSpPr>
            <p:spPr>
              <a:xfrm>
                <a:off x="9177587" y="1663162"/>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ea typeface="+mn-ea"/>
                  <a:cs typeface="Segoe UI Light" panose="020B0502040204020203" pitchFamily="34" charset="0"/>
                </a:endParaRPr>
              </a:p>
            </p:txBody>
          </p:sp>
          <p:sp>
            <p:nvSpPr>
              <p:cNvPr id="90" name="Rectangle 89">
                <a:extLst>
                  <a:ext uri="{FF2B5EF4-FFF2-40B4-BE49-F238E27FC236}">
                    <a16:creationId xmlns:a16="http://schemas.microsoft.com/office/drawing/2014/main" id="{F53A44CB-4BE3-4B35-9CD6-BA786606BB76}"/>
                  </a:ext>
                </a:extLst>
              </p:cNvPr>
              <p:cNvSpPr/>
              <p:nvPr/>
            </p:nvSpPr>
            <p:spPr>
              <a:xfrm>
                <a:off x="9117601" y="1726383"/>
                <a:ext cx="905854" cy="478410"/>
              </a:xfrm>
              <a:prstGeom prst="rect">
                <a:avLst/>
              </a:prstGeom>
              <a:solidFill>
                <a:schemeClr val="bg1">
                  <a:lumMod val="95000"/>
                </a:schemeClr>
              </a:solidFill>
              <a:ln w="1905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Light" panose="020B0502040204020203" pitchFamily="34" charset="0"/>
                  </a:rPr>
                  <a:t>UDF</a:t>
                </a:r>
              </a:p>
            </p:txBody>
          </p:sp>
        </p:grpSp>
        <p:cxnSp>
          <p:nvCxnSpPr>
            <p:cNvPr id="95" name="Connector: Elbow 94">
              <a:extLst>
                <a:ext uri="{FF2B5EF4-FFF2-40B4-BE49-F238E27FC236}">
                  <a16:creationId xmlns:a16="http://schemas.microsoft.com/office/drawing/2014/main" id="{5E84FBB0-5C3C-4ACF-99F5-70346293F2AB}"/>
                </a:ext>
              </a:extLst>
            </p:cNvPr>
            <p:cNvCxnSpPr>
              <a:cxnSpLocks/>
              <a:stCxn id="58" idx="2"/>
              <a:endCxn id="80" idx="0"/>
            </p:cNvCxnSpPr>
            <p:nvPr/>
          </p:nvCxnSpPr>
          <p:spPr>
            <a:xfrm rot="16200000" flipH="1">
              <a:off x="4857773" y="3853398"/>
              <a:ext cx="391350" cy="2534164"/>
            </a:xfrm>
            <a:prstGeom prst="bentConnector3">
              <a:avLst>
                <a:gd name="adj1" fmla="val 4930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6" name="Connector: Elbow 95">
              <a:extLst>
                <a:ext uri="{FF2B5EF4-FFF2-40B4-BE49-F238E27FC236}">
                  <a16:creationId xmlns:a16="http://schemas.microsoft.com/office/drawing/2014/main" id="{D2CC7D09-5AC3-4C5E-B839-5363A239F067}"/>
                </a:ext>
              </a:extLst>
            </p:cNvPr>
            <p:cNvCxnSpPr>
              <a:cxnSpLocks/>
              <a:stCxn id="58" idx="2"/>
              <a:endCxn id="84" idx="0"/>
            </p:cNvCxnSpPr>
            <p:nvPr/>
          </p:nvCxnSpPr>
          <p:spPr>
            <a:xfrm rot="16200000" flipH="1">
              <a:off x="5574143" y="3137028"/>
              <a:ext cx="386705" cy="3962258"/>
            </a:xfrm>
            <a:prstGeom prst="bentConnector3">
              <a:avLst>
                <a:gd name="adj1" fmla="val 48945"/>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cxnSp>
          <p:nvCxnSpPr>
            <p:cNvPr id="97" name="Connector: Elbow 96">
              <a:extLst>
                <a:ext uri="{FF2B5EF4-FFF2-40B4-BE49-F238E27FC236}">
                  <a16:creationId xmlns:a16="http://schemas.microsoft.com/office/drawing/2014/main" id="{45AE9AE9-88CE-43ED-BACA-EBCD323B6779}"/>
                </a:ext>
              </a:extLst>
            </p:cNvPr>
            <p:cNvCxnSpPr>
              <a:cxnSpLocks/>
              <a:stCxn id="58" idx="2"/>
              <a:endCxn id="88" idx="0"/>
            </p:cNvCxnSpPr>
            <p:nvPr/>
          </p:nvCxnSpPr>
          <p:spPr>
            <a:xfrm rot="16200000" flipH="1">
              <a:off x="6290512" y="2420659"/>
              <a:ext cx="382060" cy="5390352"/>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grpSp>
      <p:cxnSp>
        <p:nvCxnSpPr>
          <p:cNvPr id="98" name="Connector: Elbow 97">
            <a:extLst>
              <a:ext uri="{FF2B5EF4-FFF2-40B4-BE49-F238E27FC236}">
                <a16:creationId xmlns:a16="http://schemas.microsoft.com/office/drawing/2014/main" id="{873E0347-69AD-4B55-9CBC-C98B23B4CA0F}"/>
              </a:ext>
            </a:extLst>
          </p:cNvPr>
          <p:cNvCxnSpPr>
            <a:cxnSpLocks/>
            <a:stCxn id="58" idx="2"/>
            <a:endCxn id="92" idx="0"/>
          </p:cNvCxnSpPr>
          <p:nvPr/>
        </p:nvCxnSpPr>
        <p:spPr>
          <a:xfrm rot="16200000" flipH="1">
            <a:off x="7006881" y="1704289"/>
            <a:ext cx="377415" cy="6818445"/>
          </a:xfrm>
          <a:prstGeom prst="bentConnector3">
            <a:avLst>
              <a:gd name="adj1" fmla="val 50000"/>
            </a:avLst>
          </a:prstGeom>
          <a:ln w="19050">
            <a:solidFill>
              <a:schemeClr val="bg1">
                <a:lumMod val="50000"/>
              </a:schemeClr>
            </a:solidFill>
            <a:miter lim="800000"/>
            <a:tailEnd type="triangle"/>
          </a:ln>
        </p:spPr>
        <p:style>
          <a:lnRef idx="1">
            <a:schemeClr val="dk1"/>
          </a:lnRef>
          <a:fillRef idx="0">
            <a:schemeClr val="dk1"/>
          </a:fillRef>
          <a:effectRef idx="0">
            <a:schemeClr val="dk1"/>
          </a:effectRef>
          <a:fontRef idx="minor">
            <a:schemeClr val="tx1"/>
          </a:fontRef>
        </p:style>
      </p:cxnSp>
      <p:sp>
        <p:nvSpPr>
          <p:cNvPr id="99" name="Rectangle 98">
            <a:extLst>
              <a:ext uri="{FF2B5EF4-FFF2-40B4-BE49-F238E27FC236}">
                <a16:creationId xmlns:a16="http://schemas.microsoft.com/office/drawing/2014/main" id="{1231F11D-1213-4F2C-919D-A00C4F7B97E2}"/>
              </a:ext>
            </a:extLst>
          </p:cNvPr>
          <p:cNvSpPr/>
          <p:nvPr/>
        </p:nvSpPr>
        <p:spPr>
          <a:xfrm>
            <a:off x="5586816" y="5238665"/>
            <a:ext cx="420364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0" name="Rectangle 99">
            <a:extLst>
              <a:ext uri="{FF2B5EF4-FFF2-40B4-BE49-F238E27FC236}">
                <a16:creationId xmlns:a16="http://schemas.microsoft.com/office/drawing/2014/main" id="{BCC7AE2E-33FC-4F2B-9156-A01F40A5611B}"/>
              </a:ext>
            </a:extLst>
          </p:cNvPr>
          <p:cNvSpPr/>
          <p:nvPr/>
        </p:nvSpPr>
        <p:spPr>
          <a:xfrm>
            <a:off x="9885509" y="5238665"/>
            <a:ext cx="1318634" cy="769122"/>
          </a:xfrm>
          <a:prstGeom prst="rect">
            <a:avLst/>
          </a:prstGeom>
          <a:noFill/>
          <a:ln w="19050">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5540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500"/>
                                        <p:tgtEl>
                                          <p:spTgt spid="99"/>
                                        </p:tgtEl>
                                      </p:cBhvr>
                                    </p:animEffect>
                                    <p:set>
                                      <p:cBhvr>
                                        <p:cTn id="18" dur="1" fill="hold">
                                          <p:stCondLst>
                                            <p:cond delay="499"/>
                                          </p:stCondLst>
                                        </p:cTn>
                                        <p:tgtEl>
                                          <p:spTgt spid="9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0"/>
                                        </p:tgtEl>
                                        <p:attrNameLst>
                                          <p:attrName>style.visibility</p:attrName>
                                        </p:attrNameLst>
                                      </p:cBhvr>
                                      <p:to>
                                        <p:strVal val="visible"/>
                                      </p:to>
                                    </p:set>
                                    <p:animEffect transition="in" filter="fade">
                                      <p:cBhvr>
                                        <p:cTn id="21" dur="500"/>
                                        <p:tgtEl>
                                          <p:spTgt spid="100"/>
                                        </p:tgtEl>
                                      </p:cBhvr>
                                    </p:animEffect>
                                  </p:childTnLst>
                                </p:cTn>
                              </p:par>
                              <p:par>
                                <p:cTn id="22" presetID="10" presetClass="entr" presetSubtype="0"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500"/>
                                        <p:tgtEl>
                                          <p:spTgt spid="91"/>
                                        </p:tgtEl>
                                      </p:cBhvr>
                                    </p:animEffect>
                                  </p:childTnLst>
                                </p:cTn>
                              </p:par>
                              <p:par>
                                <p:cTn id="25" presetID="10" presetClass="entr" presetSubtype="0" fill="hold" nodeType="withEffect">
                                  <p:stCondLst>
                                    <p:cond delay="0"/>
                                  </p:stCondLst>
                                  <p:childTnLst>
                                    <p:set>
                                      <p:cBhvr>
                                        <p:cTn id="26" dur="1" fill="hold">
                                          <p:stCondLst>
                                            <p:cond delay="0"/>
                                          </p:stCondLst>
                                        </p:cTn>
                                        <p:tgtEl>
                                          <p:spTgt spid="98"/>
                                        </p:tgtEl>
                                        <p:attrNameLst>
                                          <p:attrName>style.visibility</p:attrName>
                                        </p:attrNameLst>
                                      </p:cBhvr>
                                      <p:to>
                                        <p:strVal val="visible"/>
                                      </p:to>
                                    </p:set>
                                    <p:animEffect transition="in" filter="fade">
                                      <p:cBhvr>
                                        <p:cTn id="2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99" grpId="0" animBg="1"/>
      <p:bldP spid="99" grpId="1" animBg="1"/>
      <p:bldP spid="10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08383C-EEBC-42FF-ADAC-6ED8083141A9}"/>
              </a:ext>
            </a:extLst>
          </p:cNvPr>
          <p:cNvSpPr>
            <a:spLocks noGrp="1"/>
          </p:cNvSpPr>
          <p:nvPr>
            <p:ph type="title"/>
          </p:nvPr>
        </p:nvSpPr>
        <p:spPr/>
        <p:txBody>
          <a:bodyPr/>
          <a:lstStyle/>
          <a:p>
            <a:r>
              <a:rPr lang="en-US"/>
              <a:t>Resource Hierarchy</a:t>
            </a:r>
          </a:p>
        </p:txBody>
      </p:sp>
      <p:sp>
        <p:nvSpPr>
          <p:cNvPr id="9" name="Text Placeholder 8">
            <a:extLst>
              <a:ext uri="{FF2B5EF4-FFF2-40B4-BE49-F238E27FC236}">
                <a16:creationId xmlns:a16="http://schemas.microsoft.com/office/drawing/2014/main" id="{7D2EDA87-0671-4269-A73C-8D454D57E1A0}"/>
              </a:ext>
            </a:extLst>
          </p:cNvPr>
          <p:cNvSpPr>
            <a:spLocks noGrp="1"/>
          </p:cNvSpPr>
          <p:nvPr>
            <p:ph type="body" sz="quarter" idx="11"/>
          </p:nvPr>
        </p:nvSpPr>
        <p:spPr>
          <a:xfrm>
            <a:off x="5984670" y="1290820"/>
            <a:ext cx="5147774" cy="5365571"/>
          </a:xfrm>
        </p:spPr>
        <p:txBody>
          <a:bodyPr vert="horz" wrap="square" lIns="146304" tIns="91440" rIns="146304" bIns="91440" rtlCol="0" anchor="t">
            <a:spAutoFit/>
          </a:bodyPr>
          <a:lstStyle/>
          <a:p>
            <a:pPr lvl="0"/>
            <a:r>
              <a:rPr lang="en-US"/>
              <a:t>CONTAINERS</a:t>
            </a:r>
          </a:p>
          <a:p>
            <a:pPr marL="0" lvl="1" indent="0">
              <a:buNone/>
            </a:pPr>
            <a:r>
              <a:rPr lang="en-US"/>
              <a:t>Logical resources “surfaced” to APIs as tables, collections or graphs, which are made up of one or more physical partitions or servers.</a:t>
            </a:r>
          </a:p>
          <a:p>
            <a:endParaRPr lang="en-US"/>
          </a:p>
          <a:p>
            <a:endParaRPr lang="en-US"/>
          </a:p>
          <a:p>
            <a:endParaRPr lang="en-US"/>
          </a:p>
          <a:p>
            <a:endParaRPr lang="en-US"/>
          </a:p>
          <a:p>
            <a:endParaRPr lang="en-US"/>
          </a:p>
          <a:p>
            <a:endParaRPr lang="en-US"/>
          </a:p>
          <a:p>
            <a:pPr lvl="0"/>
            <a:r>
              <a:rPr lang="en-US"/>
              <a:t>RESOURCE PARTITIONS</a:t>
            </a:r>
            <a:endParaRPr lang="en-US">
              <a:solidFill>
                <a:schemeClr val="tx1"/>
              </a:solidFill>
            </a:endParaRPr>
          </a:p>
          <a:p>
            <a:pPr marL="236220" lvl="1" indent="-236220"/>
            <a:r>
              <a:rPr lang="en-US"/>
              <a:t>Consistent, highly available, and resource-governed coordination primitives</a:t>
            </a:r>
          </a:p>
          <a:p>
            <a:pPr marL="236220" lvl="1" indent="-236220"/>
            <a:r>
              <a:rPr lang="en-US"/>
              <a:t>Consist of replica sets, with each replica hosting an instance of the database engine</a:t>
            </a:r>
          </a:p>
        </p:txBody>
      </p:sp>
      <p:grpSp>
        <p:nvGrpSpPr>
          <p:cNvPr id="24" name="Group 23">
            <a:extLst>
              <a:ext uri="{FF2B5EF4-FFF2-40B4-BE49-F238E27FC236}">
                <a16:creationId xmlns:a16="http://schemas.microsoft.com/office/drawing/2014/main" id="{C04245BF-BA20-4E4A-A652-798B49F4639F}"/>
              </a:ext>
            </a:extLst>
          </p:cNvPr>
          <p:cNvGrpSpPr/>
          <p:nvPr/>
        </p:nvGrpSpPr>
        <p:grpSpPr>
          <a:xfrm>
            <a:off x="949812" y="1712794"/>
            <a:ext cx="3749040" cy="4388874"/>
            <a:chOff x="7324898" y="1712794"/>
            <a:chExt cx="3749040" cy="4388874"/>
          </a:xfrm>
        </p:grpSpPr>
        <p:grpSp>
          <p:nvGrpSpPr>
            <p:cNvPr id="65" name="Group 64">
              <a:extLst>
                <a:ext uri="{FF2B5EF4-FFF2-40B4-BE49-F238E27FC236}">
                  <a16:creationId xmlns:a16="http://schemas.microsoft.com/office/drawing/2014/main" id="{0FF86804-50E1-4056-8238-66CD3C664FDE}"/>
                </a:ext>
              </a:extLst>
            </p:cNvPr>
            <p:cNvGrpSpPr/>
            <p:nvPr/>
          </p:nvGrpSpPr>
          <p:grpSpPr>
            <a:xfrm>
              <a:off x="8577593" y="4114860"/>
              <a:ext cx="1243650" cy="357484"/>
              <a:chOff x="8262742" y="4265547"/>
              <a:chExt cx="1243650" cy="357484"/>
            </a:xfrm>
            <a:noFill/>
          </p:grpSpPr>
          <p:sp>
            <p:nvSpPr>
              <p:cNvPr id="116" name="Cylinder 513">
                <a:extLst>
                  <a:ext uri="{FF2B5EF4-FFF2-40B4-BE49-F238E27FC236}">
                    <a16:creationId xmlns:a16="http://schemas.microsoft.com/office/drawing/2014/main" id="{38C9792D-C444-4323-8977-8C434A73A472}"/>
                  </a:ext>
                </a:extLst>
              </p:cNvPr>
              <p:cNvSpPr/>
              <p:nvPr/>
            </p:nvSpPr>
            <p:spPr bwMode="auto">
              <a:xfrm>
                <a:off x="9125309" y="4265547"/>
                <a:ext cx="381083" cy="357484"/>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117" name="Cylinder 513">
                <a:extLst>
                  <a:ext uri="{FF2B5EF4-FFF2-40B4-BE49-F238E27FC236}">
                    <a16:creationId xmlns:a16="http://schemas.microsoft.com/office/drawing/2014/main" id="{8B8E3569-BDB7-4A8F-A5BC-C675F3F93079}"/>
                  </a:ext>
                </a:extLst>
              </p:cNvPr>
              <p:cNvSpPr/>
              <p:nvPr/>
            </p:nvSpPr>
            <p:spPr bwMode="auto">
              <a:xfrm>
                <a:off x="8694025" y="4265547"/>
                <a:ext cx="381083" cy="357484"/>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sp>
            <p:nvSpPr>
              <p:cNvPr id="51" name="Cylinder 513">
                <a:extLst>
                  <a:ext uri="{FF2B5EF4-FFF2-40B4-BE49-F238E27FC236}">
                    <a16:creationId xmlns:a16="http://schemas.microsoft.com/office/drawing/2014/main" id="{E4D30A2C-D8F7-490A-99D6-0C0D61C31314}"/>
                  </a:ext>
                </a:extLst>
              </p:cNvPr>
              <p:cNvSpPr/>
              <p:nvPr/>
            </p:nvSpPr>
            <p:spPr bwMode="auto">
              <a:xfrm>
                <a:off x="8262742" y="4265547"/>
                <a:ext cx="381083" cy="357484"/>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67" name="Group 66">
              <a:extLst>
                <a:ext uri="{FF2B5EF4-FFF2-40B4-BE49-F238E27FC236}">
                  <a16:creationId xmlns:a16="http://schemas.microsoft.com/office/drawing/2014/main" id="{93E9D72B-D275-41A5-B45B-420882CFA457}"/>
                </a:ext>
              </a:extLst>
            </p:cNvPr>
            <p:cNvGrpSpPr>
              <a:grpSpLocks noChangeAspect="1"/>
            </p:cNvGrpSpPr>
            <p:nvPr/>
          </p:nvGrpSpPr>
          <p:grpSpPr>
            <a:xfrm>
              <a:off x="7478986" y="5190511"/>
              <a:ext cx="457200" cy="457200"/>
              <a:chOff x="678426" y="2868561"/>
              <a:chExt cx="811162" cy="811162"/>
            </a:xfrm>
          </p:grpSpPr>
          <p:sp>
            <p:nvSpPr>
              <p:cNvPr id="68" name="Oval 67">
                <a:extLst>
                  <a:ext uri="{FF2B5EF4-FFF2-40B4-BE49-F238E27FC236}">
                    <a16:creationId xmlns:a16="http://schemas.microsoft.com/office/drawing/2014/main" id="{02403132-4E05-4059-B23D-F2EEDB44D4AC}"/>
                  </a:ext>
                </a:extLst>
              </p:cNvPr>
              <p:cNvSpPr/>
              <p:nvPr/>
            </p:nvSpPr>
            <p:spPr bwMode="auto">
              <a:xfrm>
                <a:off x="678426" y="2868561"/>
                <a:ext cx="811162" cy="811162"/>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231D905F-FA86-454D-A87B-B41DFDF93512}"/>
                  </a:ext>
                </a:extLst>
              </p:cNvPr>
              <p:cNvSpPr/>
              <p:nvPr/>
            </p:nvSpPr>
            <p:spPr bwMode="auto">
              <a:xfrm>
                <a:off x="769974" y="3188655"/>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70" name="Rectangle 69">
                <a:extLst>
                  <a:ext uri="{FF2B5EF4-FFF2-40B4-BE49-F238E27FC236}">
                    <a16:creationId xmlns:a16="http://schemas.microsoft.com/office/drawing/2014/main" id="{EC69BED5-B30A-4E21-9518-615C02B6448B}"/>
                  </a:ext>
                </a:extLst>
              </p:cNvPr>
              <p:cNvSpPr/>
              <p:nvPr/>
            </p:nvSpPr>
            <p:spPr bwMode="auto">
              <a:xfrm>
                <a:off x="1158123" y="2953169"/>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71" name="Rectangle 70">
                <a:extLst>
                  <a:ext uri="{FF2B5EF4-FFF2-40B4-BE49-F238E27FC236}">
                    <a16:creationId xmlns:a16="http://schemas.microsoft.com/office/drawing/2014/main" id="{E787D04A-EA41-4EA3-BEDA-DC33E3398F7C}"/>
                  </a:ext>
                </a:extLst>
              </p:cNvPr>
              <p:cNvSpPr/>
              <p:nvPr/>
            </p:nvSpPr>
            <p:spPr bwMode="auto">
              <a:xfrm>
                <a:off x="1158123" y="3186564"/>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72" name="Rectangle 71">
                <a:extLst>
                  <a:ext uri="{FF2B5EF4-FFF2-40B4-BE49-F238E27FC236}">
                    <a16:creationId xmlns:a16="http://schemas.microsoft.com/office/drawing/2014/main" id="{45A3B903-29E0-4265-AFE1-FECF95F826DE}"/>
                  </a:ext>
                </a:extLst>
              </p:cNvPr>
              <p:cNvSpPr/>
              <p:nvPr/>
            </p:nvSpPr>
            <p:spPr bwMode="auto">
              <a:xfrm>
                <a:off x="1158123" y="3415571"/>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cxnSp>
            <p:nvCxnSpPr>
              <p:cNvPr id="73" name="Connector: Curved 72">
                <a:extLst>
                  <a:ext uri="{FF2B5EF4-FFF2-40B4-BE49-F238E27FC236}">
                    <a16:creationId xmlns:a16="http://schemas.microsoft.com/office/drawing/2014/main" id="{5CA15B8D-FF4E-47BA-9F3D-A15B93EE771A}"/>
                  </a:ext>
                </a:extLst>
              </p:cNvPr>
              <p:cNvCxnSpPr>
                <a:stCxn id="69" idx="3"/>
                <a:endCxn id="70" idx="1"/>
              </p:cNvCxnSpPr>
              <p:nvPr/>
            </p:nvCxnSpPr>
            <p:spPr>
              <a:xfrm flipV="1">
                <a:off x="861414" y="3042941"/>
                <a:ext cx="296709" cy="235486"/>
              </a:xfrm>
              <a:prstGeom prst="curvedConnector3">
                <a:avLst/>
              </a:prstGeom>
              <a:noFill/>
              <a:ln w="12700" cap="flat" cmpd="sng" algn="ctr">
                <a:solidFill>
                  <a:schemeClr val="tx1"/>
                </a:solidFill>
                <a:prstDash val="sysDot"/>
                <a:miter lim="800000"/>
                <a:headEnd type="none"/>
                <a:tailEnd type="none"/>
              </a:ln>
              <a:effectLst/>
            </p:spPr>
          </p:cxnSp>
          <p:cxnSp>
            <p:nvCxnSpPr>
              <p:cNvPr id="74" name="Connector: Curved 73">
                <a:extLst>
                  <a:ext uri="{FF2B5EF4-FFF2-40B4-BE49-F238E27FC236}">
                    <a16:creationId xmlns:a16="http://schemas.microsoft.com/office/drawing/2014/main" id="{6A4565C9-5B69-4E52-B8B9-13B50B0E44DF}"/>
                  </a:ext>
                </a:extLst>
              </p:cNvPr>
              <p:cNvCxnSpPr>
                <a:cxnSpLocks/>
                <a:stCxn id="69" idx="3"/>
                <a:endCxn id="71" idx="1"/>
              </p:cNvCxnSpPr>
              <p:nvPr/>
            </p:nvCxnSpPr>
            <p:spPr>
              <a:xfrm flipV="1">
                <a:off x="861414" y="3276336"/>
                <a:ext cx="296709" cy="2091"/>
              </a:xfrm>
              <a:prstGeom prst="curvedConnector3">
                <a:avLst/>
              </a:prstGeom>
              <a:noFill/>
              <a:ln w="12700" cap="flat" cmpd="sng" algn="ctr">
                <a:solidFill>
                  <a:schemeClr val="tx1"/>
                </a:solidFill>
                <a:prstDash val="sysDot"/>
                <a:miter lim="800000"/>
                <a:headEnd type="none"/>
                <a:tailEnd type="none"/>
              </a:ln>
              <a:effectLst/>
            </p:spPr>
          </p:cxnSp>
          <p:cxnSp>
            <p:nvCxnSpPr>
              <p:cNvPr id="75" name="Connector: Curved 74">
                <a:extLst>
                  <a:ext uri="{FF2B5EF4-FFF2-40B4-BE49-F238E27FC236}">
                    <a16:creationId xmlns:a16="http://schemas.microsoft.com/office/drawing/2014/main" id="{15EE9A63-8F37-43E0-BB31-97516C9B6F41}"/>
                  </a:ext>
                </a:extLst>
              </p:cNvPr>
              <p:cNvCxnSpPr>
                <a:cxnSpLocks/>
                <a:stCxn id="69" idx="3"/>
                <a:endCxn id="72" idx="1"/>
              </p:cNvCxnSpPr>
              <p:nvPr/>
            </p:nvCxnSpPr>
            <p:spPr>
              <a:xfrm>
                <a:off x="861414" y="3278427"/>
                <a:ext cx="296709" cy="226916"/>
              </a:xfrm>
              <a:prstGeom prst="curvedConnector3">
                <a:avLst/>
              </a:prstGeom>
              <a:noFill/>
              <a:ln w="12700" cap="flat" cmpd="sng" algn="ctr">
                <a:solidFill>
                  <a:schemeClr val="tx1"/>
                </a:solidFill>
                <a:prstDash val="sysDot"/>
                <a:miter lim="800000"/>
                <a:headEnd type="none"/>
                <a:tailEnd type="none"/>
              </a:ln>
              <a:effectLst/>
            </p:spPr>
          </p:cxnSp>
        </p:grpSp>
        <p:sp>
          <p:nvSpPr>
            <p:cNvPr id="130" name="TextBox 129">
              <a:extLst>
                <a:ext uri="{FF2B5EF4-FFF2-40B4-BE49-F238E27FC236}">
                  <a16:creationId xmlns:a16="http://schemas.microsoft.com/office/drawing/2014/main" id="{ECBBBFF1-82BE-454C-A417-9532F36EE56A}"/>
                </a:ext>
              </a:extLst>
            </p:cNvPr>
            <p:cNvSpPr txBox="1"/>
            <p:nvPr/>
          </p:nvSpPr>
          <p:spPr>
            <a:xfrm>
              <a:off x="8825758" y="4501395"/>
              <a:ext cx="747320" cy="230832"/>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Containers</a:t>
              </a:r>
            </a:p>
          </p:txBody>
        </p:sp>
        <p:sp>
          <p:nvSpPr>
            <p:cNvPr id="131" name="Right Bracket 130">
              <a:extLst>
                <a:ext uri="{FF2B5EF4-FFF2-40B4-BE49-F238E27FC236}">
                  <a16:creationId xmlns:a16="http://schemas.microsoft.com/office/drawing/2014/main" id="{73577B31-FFEA-4807-9ABB-EC7172AD59E1}"/>
                </a:ext>
              </a:extLst>
            </p:cNvPr>
            <p:cNvSpPr/>
            <p:nvPr/>
          </p:nvSpPr>
          <p:spPr>
            <a:xfrm rot="5400000" flipV="1">
              <a:off x="9150228" y="3839050"/>
              <a:ext cx="98379" cy="3749040"/>
            </a:xfrm>
            <a:prstGeom prst="rightBracket">
              <a:avLst/>
            </a:prstGeom>
            <a:ln w="190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32" name="TextBox 131">
              <a:extLst>
                <a:ext uri="{FF2B5EF4-FFF2-40B4-BE49-F238E27FC236}">
                  <a16:creationId xmlns:a16="http://schemas.microsoft.com/office/drawing/2014/main" id="{C4AA1559-A225-4AB7-B100-316DACFD5EFF}"/>
                </a:ext>
              </a:extLst>
            </p:cNvPr>
            <p:cNvSpPr txBox="1"/>
            <p:nvPr/>
          </p:nvSpPr>
          <p:spPr>
            <a:xfrm>
              <a:off x="8601338" y="5870836"/>
              <a:ext cx="1196161" cy="230832"/>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Resource Partitions</a:t>
              </a:r>
            </a:p>
          </p:txBody>
        </p:sp>
        <p:cxnSp>
          <p:nvCxnSpPr>
            <p:cNvPr id="137" name="Straight Arrow Connector 136">
              <a:extLst>
                <a:ext uri="{FF2B5EF4-FFF2-40B4-BE49-F238E27FC236}">
                  <a16:creationId xmlns:a16="http://schemas.microsoft.com/office/drawing/2014/main" id="{6782A08A-FFAB-48D7-91D0-1AE921B09D6F}"/>
                </a:ext>
              </a:extLst>
            </p:cNvPr>
            <p:cNvCxnSpPr>
              <a:cxnSpLocks/>
            </p:cNvCxnSpPr>
            <p:nvPr/>
          </p:nvCxnSpPr>
          <p:spPr>
            <a:xfrm>
              <a:off x="9199418" y="3394974"/>
              <a:ext cx="0" cy="578632"/>
            </a:xfrm>
            <a:prstGeom prst="straightConnector1">
              <a:avLst/>
            </a:prstGeom>
            <a:ln w="19050">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F10B7690-A04E-4B62-9D1F-3F360ADEFF7B}"/>
                </a:ext>
              </a:extLst>
            </p:cNvPr>
            <p:cNvCxnSpPr>
              <a:cxnSpLocks/>
            </p:cNvCxnSpPr>
            <p:nvPr/>
          </p:nvCxnSpPr>
          <p:spPr>
            <a:xfrm>
              <a:off x="9199417" y="2490281"/>
              <a:ext cx="0" cy="317151"/>
            </a:xfrm>
            <a:prstGeom prst="straightConnector1">
              <a:avLst/>
            </a:prstGeom>
            <a:ln w="19050">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46B0B352-FE46-4D07-B711-F75781955A71}"/>
                </a:ext>
              </a:extLst>
            </p:cNvPr>
            <p:cNvCxnSpPr>
              <a:cxnSpLocks/>
            </p:cNvCxnSpPr>
            <p:nvPr/>
          </p:nvCxnSpPr>
          <p:spPr>
            <a:xfrm>
              <a:off x="9199418" y="4738631"/>
              <a:ext cx="0" cy="410443"/>
            </a:xfrm>
            <a:prstGeom prst="straightConnector1">
              <a:avLst/>
            </a:prstGeom>
            <a:ln w="19050">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141" name="Freeform 5">
              <a:extLst>
                <a:ext uri="{FF2B5EF4-FFF2-40B4-BE49-F238E27FC236}">
                  <a16:creationId xmlns:a16="http://schemas.microsoft.com/office/drawing/2014/main" id="{932153C4-43A4-42B7-8810-E75DD6E3493D}"/>
                </a:ext>
              </a:extLst>
            </p:cNvPr>
            <p:cNvSpPr>
              <a:spLocks noEditPoints="1"/>
            </p:cNvSpPr>
            <p:nvPr/>
          </p:nvSpPr>
          <p:spPr bwMode="auto">
            <a:xfrm>
              <a:off x="8892749" y="1712794"/>
              <a:ext cx="613338" cy="518491"/>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38" name="Group 137">
              <a:extLst>
                <a:ext uri="{FF2B5EF4-FFF2-40B4-BE49-F238E27FC236}">
                  <a16:creationId xmlns:a16="http://schemas.microsoft.com/office/drawing/2014/main" id="{7C055C48-0CCE-4722-81A8-31339A90670F}"/>
                </a:ext>
              </a:extLst>
            </p:cNvPr>
            <p:cNvGrpSpPr/>
            <p:nvPr/>
          </p:nvGrpSpPr>
          <p:grpSpPr>
            <a:xfrm>
              <a:off x="7854024" y="2860733"/>
              <a:ext cx="2690789" cy="538174"/>
              <a:chOff x="7596797" y="3011420"/>
              <a:chExt cx="2690789" cy="538174"/>
            </a:xfrm>
          </p:grpSpPr>
          <p:grpSp>
            <p:nvGrpSpPr>
              <p:cNvPr id="120" name="Group 119">
                <a:extLst>
                  <a:ext uri="{FF2B5EF4-FFF2-40B4-BE49-F238E27FC236}">
                    <a16:creationId xmlns:a16="http://schemas.microsoft.com/office/drawing/2014/main" id="{1D4879CE-10E2-4C9A-97A8-9228F2165D76}"/>
                  </a:ext>
                </a:extLst>
              </p:cNvPr>
              <p:cNvGrpSpPr>
                <a:grpSpLocks noChangeAspect="1"/>
              </p:cNvGrpSpPr>
              <p:nvPr/>
            </p:nvGrpSpPr>
            <p:grpSpPr>
              <a:xfrm>
                <a:off x="8544487" y="3015353"/>
                <a:ext cx="760143" cy="530308"/>
                <a:chOff x="6800717" y="3085807"/>
                <a:chExt cx="1223737" cy="853732"/>
              </a:xfrm>
            </p:grpSpPr>
            <p:grpSp>
              <p:nvGrpSpPr>
                <p:cNvPr id="6" name="Group 5">
                  <a:extLst>
                    <a:ext uri="{FF2B5EF4-FFF2-40B4-BE49-F238E27FC236}">
                      <a16:creationId xmlns:a16="http://schemas.microsoft.com/office/drawing/2014/main" id="{659A4D5B-10F8-4638-9E48-65749D0C1D92}"/>
                    </a:ext>
                  </a:extLst>
                </p:cNvPr>
                <p:cNvGrpSpPr/>
                <p:nvPr/>
              </p:nvGrpSpPr>
              <p:grpSpPr>
                <a:xfrm>
                  <a:off x="7092749" y="3085807"/>
                  <a:ext cx="499208" cy="473323"/>
                  <a:chOff x="7128988" y="4166153"/>
                  <a:chExt cx="604908" cy="573541"/>
                </a:xfrm>
                <a:solidFill>
                  <a:schemeClr val="tx2"/>
                </a:solidFill>
              </p:grpSpPr>
              <p:cxnSp>
                <p:nvCxnSpPr>
                  <p:cNvPr id="27" name="Straight Connector 26">
                    <a:extLst>
                      <a:ext uri="{FF2B5EF4-FFF2-40B4-BE49-F238E27FC236}">
                        <a16:creationId xmlns:a16="http://schemas.microsoft.com/office/drawing/2014/main" id="{617D09A0-3E3E-488D-AF7A-61EF9537E97C}"/>
                      </a:ext>
                    </a:extLst>
                  </p:cNvPr>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28" name="Straight Connector 27">
                    <a:extLst>
                      <a:ext uri="{FF2B5EF4-FFF2-40B4-BE49-F238E27FC236}">
                        <a16:creationId xmlns:a16="http://schemas.microsoft.com/office/drawing/2014/main" id="{BDE09C59-F484-4C01-B8BA-3C5425794B94}"/>
                      </a:ext>
                    </a:extLst>
                  </p:cNvPr>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29" name="Oval 28">
                    <a:extLst>
                      <a:ext uri="{FF2B5EF4-FFF2-40B4-BE49-F238E27FC236}">
                        <a16:creationId xmlns:a16="http://schemas.microsoft.com/office/drawing/2014/main" id="{08A774E5-617D-4BEC-A9DB-727E9A84067A}"/>
                      </a:ext>
                    </a:extLst>
                  </p:cNvPr>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EB5078F8-4626-49E1-856D-A9CD53C90466}"/>
                      </a:ext>
                    </a:extLst>
                  </p:cNvPr>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31" name="Straight Connector 30">
                    <a:extLst>
                      <a:ext uri="{FF2B5EF4-FFF2-40B4-BE49-F238E27FC236}">
                        <a16:creationId xmlns:a16="http://schemas.microsoft.com/office/drawing/2014/main" id="{9385CEED-04F8-447C-939D-4C486351997A}"/>
                      </a:ext>
                    </a:extLst>
                  </p:cNvPr>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32" name="Oval 31">
                    <a:extLst>
                      <a:ext uri="{FF2B5EF4-FFF2-40B4-BE49-F238E27FC236}">
                        <a16:creationId xmlns:a16="http://schemas.microsoft.com/office/drawing/2014/main" id="{1F1CE837-05E1-4B2F-9394-C5790F2E7A3E}"/>
                      </a:ext>
                    </a:extLst>
                  </p:cNvPr>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33" name="Oval 32">
                    <a:extLst>
                      <a:ext uri="{FF2B5EF4-FFF2-40B4-BE49-F238E27FC236}">
                        <a16:creationId xmlns:a16="http://schemas.microsoft.com/office/drawing/2014/main" id="{3DCE6935-79A3-4569-994F-06564BE4C17E}"/>
                      </a:ext>
                    </a:extLst>
                  </p:cNvPr>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cxnSp>
                <p:nvCxnSpPr>
                  <p:cNvPr id="34" name="Straight Connector 33">
                    <a:extLst>
                      <a:ext uri="{FF2B5EF4-FFF2-40B4-BE49-F238E27FC236}">
                        <a16:creationId xmlns:a16="http://schemas.microsoft.com/office/drawing/2014/main" id="{50EDFD4F-5185-4EB5-8C65-8131D88FA76E}"/>
                      </a:ext>
                    </a:extLst>
                  </p:cNvPr>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35" name="Oval 34">
                    <a:extLst>
                      <a:ext uri="{FF2B5EF4-FFF2-40B4-BE49-F238E27FC236}">
                        <a16:creationId xmlns:a16="http://schemas.microsoft.com/office/drawing/2014/main" id="{DAA40A47-3939-40FC-B72A-911E78003348}"/>
                      </a:ext>
                    </a:extLst>
                  </p:cNvPr>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cxnSp>
                <p:nvCxnSpPr>
                  <p:cNvPr id="36" name="Straight Connector 35">
                    <a:extLst>
                      <a:ext uri="{FF2B5EF4-FFF2-40B4-BE49-F238E27FC236}">
                        <a16:creationId xmlns:a16="http://schemas.microsoft.com/office/drawing/2014/main" id="{4F9BD353-4675-42D0-AE5E-5D5DA4F67C6E}"/>
                      </a:ext>
                    </a:extLst>
                  </p:cNvPr>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37" name="Oval 36">
                    <a:extLst>
                      <a:ext uri="{FF2B5EF4-FFF2-40B4-BE49-F238E27FC236}">
                        <a16:creationId xmlns:a16="http://schemas.microsoft.com/office/drawing/2014/main" id="{C469DC97-D1DE-4D91-AA6E-B0B8F1C6956F}"/>
                      </a:ext>
                    </a:extLst>
                  </p:cNvPr>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38" name="Oval 37">
                    <a:extLst>
                      <a:ext uri="{FF2B5EF4-FFF2-40B4-BE49-F238E27FC236}">
                        <a16:creationId xmlns:a16="http://schemas.microsoft.com/office/drawing/2014/main" id="{3B7D735E-541B-41C3-90BB-375DC261F60A}"/>
                      </a:ext>
                    </a:extLst>
                  </p:cNvPr>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39" name="Oval 38">
                    <a:extLst>
                      <a:ext uri="{FF2B5EF4-FFF2-40B4-BE49-F238E27FC236}">
                        <a16:creationId xmlns:a16="http://schemas.microsoft.com/office/drawing/2014/main" id="{7657B084-6E62-4CB3-A14F-DAE09534CE88}"/>
                      </a:ext>
                    </a:extLst>
                  </p:cNvPr>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grpSp>
            <p:sp>
              <p:nvSpPr>
                <p:cNvPr id="8" name="TextBox 7">
                  <a:extLst>
                    <a:ext uri="{FF2B5EF4-FFF2-40B4-BE49-F238E27FC236}">
                      <a16:creationId xmlns:a16="http://schemas.microsoft.com/office/drawing/2014/main" id="{BFA3E3CF-872E-409D-8E48-07686DE81748}"/>
                    </a:ext>
                  </a:extLst>
                </p:cNvPr>
                <p:cNvSpPr txBox="1"/>
                <p:nvPr/>
              </p:nvSpPr>
              <p:spPr>
                <a:xfrm>
                  <a:off x="6800717" y="3567927"/>
                  <a:ext cx="1223737" cy="371612"/>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Collections</a:t>
                  </a:r>
                </a:p>
              </p:txBody>
            </p:sp>
          </p:grpSp>
          <p:grpSp>
            <p:nvGrpSpPr>
              <p:cNvPr id="119" name="Group 118">
                <a:extLst>
                  <a:ext uri="{FF2B5EF4-FFF2-40B4-BE49-F238E27FC236}">
                    <a16:creationId xmlns:a16="http://schemas.microsoft.com/office/drawing/2014/main" id="{46CD7D70-8D36-432A-866D-1791A6F1B515}"/>
                  </a:ext>
                </a:extLst>
              </p:cNvPr>
              <p:cNvGrpSpPr>
                <a:grpSpLocks noChangeAspect="1"/>
              </p:cNvGrpSpPr>
              <p:nvPr/>
            </p:nvGrpSpPr>
            <p:grpSpPr>
              <a:xfrm>
                <a:off x="7596797" y="3011420"/>
                <a:ext cx="519693" cy="538174"/>
                <a:chOff x="3203733" y="3055226"/>
                <a:chExt cx="880559" cy="911871"/>
              </a:xfrm>
            </p:grpSpPr>
            <p:grpSp>
              <p:nvGrpSpPr>
                <p:cNvPr id="10" name="Group 9">
                  <a:extLst>
                    <a:ext uri="{FF2B5EF4-FFF2-40B4-BE49-F238E27FC236}">
                      <a16:creationId xmlns:a16="http://schemas.microsoft.com/office/drawing/2014/main" id="{8D915B5A-2FBE-4CA5-A3A6-10E7DB02F887}"/>
                    </a:ext>
                  </a:extLst>
                </p:cNvPr>
                <p:cNvGrpSpPr/>
                <p:nvPr/>
              </p:nvGrpSpPr>
              <p:grpSpPr>
                <a:xfrm>
                  <a:off x="3319100" y="3055226"/>
                  <a:ext cx="643737" cy="429517"/>
                  <a:chOff x="2573581" y="3248112"/>
                  <a:chExt cx="643737" cy="429517"/>
                </a:xfrm>
              </p:grpSpPr>
              <p:cxnSp>
                <p:nvCxnSpPr>
                  <p:cNvPr id="13" name="Straight Connector 12">
                    <a:extLst>
                      <a:ext uri="{FF2B5EF4-FFF2-40B4-BE49-F238E27FC236}">
                        <a16:creationId xmlns:a16="http://schemas.microsoft.com/office/drawing/2014/main" id="{88BDC102-E1E6-4BAC-A375-838D48099E85}"/>
                      </a:ext>
                    </a:extLst>
                  </p:cNvPr>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4" name="Oval 13">
                    <a:extLst>
                      <a:ext uri="{FF2B5EF4-FFF2-40B4-BE49-F238E27FC236}">
                        <a16:creationId xmlns:a16="http://schemas.microsoft.com/office/drawing/2014/main" id="{B3FD2B9F-6BF6-4527-A6E8-0722C63A3A67}"/>
                      </a:ext>
                    </a:extLst>
                  </p:cNvPr>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 name="Oval 14">
                    <a:extLst>
                      <a:ext uri="{FF2B5EF4-FFF2-40B4-BE49-F238E27FC236}">
                        <a16:creationId xmlns:a16="http://schemas.microsoft.com/office/drawing/2014/main" id="{F7B91590-6E40-44CF-9232-4C9BBC6D3887}"/>
                      </a:ext>
                    </a:extLst>
                  </p:cNvPr>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6" name="Straight Connector 15">
                    <a:extLst>
                      <a:ext uri="{FF2B5EF4-FFF2-40B4-BE49-F238E27FC236}">
                        <a16:creationId xmlns:a16="http://schemas.microsoft.com/office/drawing/2014/main" id="{36BE2259-73DD-4ED1-B3F0-E0E1298DA6B9}"/>
                      </a:ext>
                    </a:extLst>
                  </p:cNvPr>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 name="Oval 16">
                    <a:extLst>
                      <a:ext uri="{FF2B5EF4-FFF2-40B4-BE49-F238E27FC236}">
                        <a16:creationId xmlns:a16="http://schemas.microsoft.com/office/drawing/2014/main" id="{FD93C7FB-E2F5-42C6-8908-39F6F4AEEF38}"/>
                      </a:ext>
                    </a:extLst>
                  </p:cNvPr>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8" name="Oval 17">
                    <a:extLst>
                      <a:ext uri="{FF2B5EF4-FFF2-40B4-BE49-F238E27FC236}">
                        <a16:creationId xmlns:a16="http://schemas.microsoft.com/office/drawing/2014/main" id="{6F702022-A8CF-4790-9E03-7F899CBEF75A}"/>
                      </a:ext>
                    </a:extLst>
                  </p:cNvPr>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9" name="Straight Connector 18">
                    <a:extLst>
                      <a:ext uri="{FF2B5EF4-FFF2-40B4-BE49-F238E27FC236}">
                        <a16:creationId xmlns:a16="http://schemas.microsoft.com/office/drawing/2014/main" id="{60AB46A1-D08C-4BD2-9020-71E55AC120BE}"/>
                      </a:ext>
                    </a:extLst>
                  </p:cNvPr>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20" name="Oval 19">
                    <a:extLst>
                      <a:ext uri="{FF2B5EF4-FFF2-40B4-BE49-F238E27FC236}">
                        <a16:creationId xmlns:a16="http://schemas.microsoft.com/office/drawing/2014/main" id="{7AAC53CD-882F-4ABC-BD0E-41C8C2788F67}"/>
                      </a:ext>
                    </a:extLst>
                  </p:cNvPr>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1" name="Oval 20">
                    <a:extLst>
                      <a:ext uri="{FF2B5EF4-FFF2-40B4-BE49-F238E27FC236}">
                        <a16:creationId xmlns:a16="http://schemas.microsoft.com/office/drawing/2014/main" id="{908B9D8E-1062-4FE6-9EE7-75477FED1573}"/>
                      </a:ext>
                    </a:extLst>
                  </p:cNvPr>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1" name="TextBox 10">
                  <a:extLst>
                    <a:ext uri="{FF2B5EF4-FFF2-40B4-BE49-F238E27FC236}">
                      <a16:creationId xmlns:a16="http://schemas.microsoft.com/office/drawing/2014/main" id="{FA8B38AE-080B-44E0-BE19-63113CEE57B2}"/>
                    </a:ext>
                  </a:extLst>
                </p:cNvPr>
                <p:cNvSpPr txBox="1"/>
                <p:nvPr/>
              </p:nvSpPr>
              <p:spPr>
                <a:xfrm>
                  <a:off x="3203733" y="3575980"/>
                  <a:ext cx="880559" cy="391117"/>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Tables</a:t>
                  </a:r>
                </a:p>
              </p:txBody>
            </p:sp>
          </p:grpSp>
          <p:grpSp>
            <p:nvGrpSpPr>
              <p:cNvPr id="121" name="Group 120">
                <a:extLst>
                  <a:ext uri="{FF2B5EF4-FFF2-40B4-BE49-F238E27FC236}">
                    <a16:creationId xmlns:a16="http://schemas.microsoft.com/office/drawing/2014/main" id="{9036448A-25E7-4247-82EC-31C0586018CD}"/>
                  </a:ext>
                </a:extLst>
              </p:cNvPr>
              <p:cNvGrpSpPr>
                <a:grpSpLocks noChangeAspect="1"/>
              </p:cNvGrpSpPr>
              <p:nvPr/>
            </p:nvGrpSpPr>
            <p:grpSpPr>
              <a:xfrm>
                <a:off x="9732626" y="3025349"/>
                <a:ext cx="554960" cy="510316"/>
                <a:chOff x="8644574" y="3156797"/>
                <a:chExt cx="792910" cy="729125"/>
              </a:xfrm>
            </p:grpSpPr>
            <p:grpSp>
              <p:nvGrpSpPr>
                <p:cNvPr id="5" name="Group 4">
                  <a:extLst>
                    <a:ext uri="{FF2B5EF4-FFF2-40B4-BE49-F238E27FC236}">
                      <a16:creationId xmlns:a16="http://schemas.microsoft.com/office/drawing/2014/main" id="{AE54E7CB-49FE-442E-9116-521E9B4EAC40}"/>
                    </a:ext>
                  </a:extLst>
                </p:cNvPr>
                <p:cNvGrpSpPr/>
                <p:nvPr/>
              </p:nvGrpSpPr>
              <p:grpSpPr>
                <a:xfrm>
                  <a:off x="8667216" y="3156797"/>
                  <a:ext cx="586303" cy="377163"/>
                  <a:chOff x="7117181" y="5146654"/>
                  <a:chExt cx="663064" cy="426544"/>
                </a:xfrm>
                <a:solidFill>
                  <a:schemeClr val="tx2"/>
                </a:solidFill>
              </p:grpSpPr>
              <p:sp>
                <p:nvSpPr>
                  <p:cNvPr id="40" name="Oval 39">
                    <a:extLst>
                      <a:ext uri="{FF2B5EF4-FFF2-40B4-BE49-F238E27FC236}">
                        <a16:creationId xmlns:a16="http://schemas.microsoft.com/office/drawing/2014/main" id="{A2645E78-9076-45A2-96FF-C6DB2B5EAB97}"/>
                      </a:ext>
                    </a:extLst>
                  </p:cNvPr>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1" name="Oval 40">
                    <a:extLst>
                      <a:ext uri="{FF2B5EF4-FFF2-40B4-BE49-F238E27FC236}">
                        <a16:creationId xmlns:a16="http://schemas.microsoft.com/office/drawing/2014/main" id="{59BB8D96-A772-457F-A5E0-A2AA1605971E}"/>
                      </a:ext>
                    </a:extLst>
                  </p:cNvPr>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2" name="Oval 41">
                    <a:extLst>
                      <a:ext uri="{FF2B5EF4-FFF2-40B4-BE49-F238E27FC236}">
                        <a16:creationId xmlns:a16="http://schemas.microsoft.com/office/drawing/2014/main" id="{5A4EFB87-857D-4EB1-BF8C-F7A136F2ACEF}"/>
                      </a:ext>
                    </a:extLst>
                  </p:cNvPr>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3" name="Oval 42">
                    <a:extLst>
                      <a:ext uri="{FF2B5EF4-FFF2-40B4-BE49-F238E27FC236}">
                        <a16:creationId xmlns:a16="http://schemas.microsoft.com/office/drawing/2014/main" id="{CEFEA834-0B6A-422B-9825-90C530969C3E}"/>
                      </a:ext>
                    </a:extLst>
                  </p:cNvPr>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44" name="Straight Connector 43">
                    <a:extLst>
                      <a:ext uri="{FF2B5EF4-FFF2-40B4-BE49-F238E27FC236}">
                        <a16:creationId xmlns:a16="http://schemas.microsoft.com/office/drawing/2014/main" id="{A0ADD767-B417-41B0-8350-F79A837DFB23}"/>
                      </a:ext>
                    </a:extLst>
                  </p:cNvPr>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45" name="Straight Connector 44">
                    <a:extLst>
                      <a:ext uri="{FF2B5EF4-FFF2-40B4-BE49-F238E27FC236}">
                        <a16:creationId xmlns:a16="http://schemas.microsoft.com/office/drawing/2014/main" id="{BAC6B8F2-33CF-41D2-91A3-57E98A83E4E4}"/>
                      </a:ext>
                    </a:extLst>
                  </p:cNvPr>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46" name="Straight Connector 45">
                    <a:extLst>
                      <a:ext uri="{FF2B5EF4-FFF2-40B4-BE49-F238E27FC236}">
                        <a16:creationId xmlns:a16="http://schemas.microsoft.com/office/drawing/2014/main" id="{56E67412-02E8-43E1-8448-CE5A0FD99A9B}"/>
                      </a:ext>
                    </a:extLst>
                  </p:cNvPr>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47" name="Straight Connector 46">
                    <a:extLst>
                      <a:ext uri="{FF2B5EF4-FFF2-40B4-BE49-F238E27FC236}">
                        <a16:creationId xmlns:a16="http://schemas.microsoft.com/office/drawing/2014/main" id="{011FF54B-AA43-4323-AB02-F4E363083E01}"/>
                      </a:ext>
                    </a:extLst>
                  </p:cNvPr>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2" name="TextBox 11">
                  <a:extLst>
                    <a:ext uri="{FF2B5EF4-FFF2-40B4-BE49-F238E27FC236}">
                      <a16:creationId xmlns:a16="http://schemas.microsoft.com/office/drawing/2014/main" id="{2D5439DB-298F-4583-8994-06523662E652}"/>
                    </a:ext>
                  </a:extLst>
                </p:cNvPr>
                <p:cNvSpPr txBox="1"/>
                <p:nvPr/>
              </p:nvSpPr>
              <p:spPr>
                <a:xfrm>
                  <a:off x="8644574" y="3556116"/>
                  <a:ext cx="792910" cy="32980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Graphs</a:t>
                  </a:r>
                </a:p>
              </p:txBody>
            </p:sp>
          </p:grpSp>
        </p:grpSp>
        <p:cxnSp>
          <p:nvCxnSpPr>
            <p:cNvPr id="114" name="Connector: Elbow 113">
              <a:extLst>
                <a:ext uri="{FF2B5EF4-FFF2-40B4-BE49-F238E27FC236}">
                  <a16:creationId xmlns:a16="http://schemas.microsoft.com/office/drawing/2014/main" id="{F7D00F28-4F5A-4819-982A-30A6FA51F4BB}"/>
                </a:ext>
              </a:extLst>
            </p:cNvPr>
            <p:cNvCxnSpPr>
              <a:stCxn id="11" idx="2"/>
              <a:endCxn id="12" idx="2"/>
            </p:cNvCxnSpPr>
            <p:nvPr/>
          </p:nvCxnSpPr>
          <p:spPr>
            <a:xfrm rot="5400000" flipH="1" flipV="1">
              <a:off x="9183637" y="2315212"/>
              <a:ext cx="13929" cy="2153462"/>
            </a:xfrm>
            <a:prstGeom prst="bentConnector3">
              <a:avLst>
                <a:gd name="adj1" fmla="val -1641180"/>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Connector: Elbow 143">
              <a:extLst>
                <a:ext uri="{FF2B5EF4-FFF2-40B4-BE49-F238E27FC236}">
                  <a16:creationId xmlns:a16="http://schemas.microsoft.com/office/drawing/2014/main" id="{62A7D338-C7A4-4FC4-B7D9-1BFCF03135A5}"/>
                </a:ext>
              </a:extLst>
            </p:cNvPr>
            <p:cNvCxnSpPr>
              <a:cxnSpLocks/>
            </p:cNvCxnSpPr>
            <p:nvPr/>
          </p:nvCxnSpPr>
          <p:spPr>
            <a:xfrm rot="5400000" flipH="1" flipV="1">
              <a:off x="9183639" y="1715276"/>
              <a:ext cx="13929" cy="2153462"/>
            </a:xfrm>
            <a:prstGeom prst="bentConnector3">
              <a:avLst>
                <a:gd name="adj1" fmla="val 1741180"/>
              </a:avLst>
            </a:prstGeom>
            <a:ln w="190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1" name="Connector: Elbow 150">
              <a:extLst>
                <a:ext uri="{FF2B5EF4-FFF2-40B4-BE49-F238E27FC236}">
                  <a16:creationId xmlns:a16="http://schemas.microsoft.com/office/drawing/2014/main" id="{02D3E6C0-61FE-4A6A-BC6A-08247DB929C5}"/>
                </a:ext>
              </a:extLst>
            </p:cNvPr>
            <p:cNvCxnSpPr>
              <a:cxnSpLocks/>
            </p:cNvCxnSpPr>
            <p:nvPr/>
          </p:nvCxnSpPr>
          <p:spPr>
            <a:xfrm rot="5400000" flipH="1" flipV="1">
              <a:off x="9192453" y="4443633"/>
              <a:ext cx="13929" cy="1337131"/>
            </a:xfrm>
            <a:prstGeom prst="bentConnector3">
              <a:avLst>
                <a:gd name="adj1" fmla="val 1741180"/>
              </a:avLst>
            </a:prstGeom>
            <a:ln w="19050">
              <a:solidFill>
                <a:schemeClr val="bg1">
                  <a:lumMod val="50000"/>
                </a:schemeClr>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3" name="Group 122">
              <a:extLst>
                <a:ext uri="{FF2B5EF4-FFF2-40B4-BE49-F238E27FC236}">
                  <a16:creationId xmlns:a16="http://schemas.microsoft.com/office/drawing/2014/main" id="{4C9084AA-BD57-4BB6-B39C-F7A8CD0C2B06}"/>
                </a:ext>
              </a:extLst>
            </p:cNvPr>
            <p:cNvGrpSpPr>
              <a:grpSpLocks noChangeAspect="1"/>
            </p:cNvGrpSpPr>
            <p:nvPr/>
          </p:nvGrpSpPr>
          <p:grpSpPr>
            <a:xfrm>
              <a:off x="8075719" y="5190511"/>
              <a:ext cx="457200" cy="457200"/>
              <a:chOff x="678426" y="2868561"/>
              <a:chExt cx="811162" cy="811162"/>
            </a:xfrm>
          </p:grpSpPr>
          <p:sp>
            <p:nvSpPr>
              <p:cNvPr id="124" name="Oval 123">
                <a:extLst>
                  <a:ext uri="{FF2B5EF4-FFF2-40B4-BE49-F238E27FC236}">
                    <a16:creationId xmlns:a16="http://schemas.microsoft.com/office/drawing/2014/main" id="{F1D469D5-8191-45BA-B275-23110970FB5A}"/>
                  </a:ext>
                </a:extLst>
              </p:cNvPr>
              <p:cNvSpPr/>
              <p:nvPr/>
            </p:nvSpPr>
            <p:spPr bwMode="auto">
              <a:xfrm>
                <a:off x="678426" y="2868561"/>
                <a:ext cx="811162" cy="811162"/>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792430B9-623E-4F3A-A058-564D7E33A74C}"/>
                  </a:ext>
                </a:extLst>
              </p:cNvPr>
              <p:cNvSpPr/>
              <p:nvPr/>
            </p:nvSpPr>
            <p:spPr bwMode="auto">
              <a:xfrm>
                <a:off x="769974" y="3188655"/>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26" name="Rectangle 125">
                <a:extLst>
                  <a:ext uri="{FF2B5EF4-FFF2-40B4-BE49-F238E27FC236}">
                    <a16:creationId xmlns:a16="http://schemas.microsoft.com/office/drawing/2014/main" id="{28030C76-C4C0-4049-ACE5-5D0C817EB055}"/>
                  </a:ext>
                </a:extLst>
              </p:cNvPr>
              <p:cNvSpPr/>
              <p:nvPr/>
            </p:nvSpPr>
            <p:spPr bwMode="auto">
              <a:xfrm>
                <a:off x="1158123" y="2953169"/>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27" name="Rectangle 126">
                <a:extLst>
                  <a:ext uri="{FF2B5EF4-FFF2-40B4-BE49-F238E27FC236}">
                    <a16:creationId xmlns:a16="http://schemas.microsoft.com/office/drawing/2014/main" id="{7D314E13-9EC7-45AE-BFF3-4316F6EC984A}"/>
                  </a:ext>
                </a:extLst>
              </p:cNvPr>
              <p:cNvSpPr/>
              <p:nvPr/>
            </p:nvSpPr>
            <p:spPr bwMode="auto">
              <a:xfrm>
                <a:off x="1158123" y="3186564"/>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28" name="Rectangle 127">
                <a:extLst>
                  <a:ext uri="{FF2B5EF4-FFF2-40B4-BE49-F238E27FC236}">
                    <a16:creationId xmlns:a16="http://schemas.microsoft.com/office/drawing/2014/main" id="{22127C56-0E0E-4D98-8D2B-E4AE1B419E3C}"/>
                  </a:ext>
                </a:extLst>
              </p:cNvPr>
              <p:cNvSpPr/>
              <p:nvPr/>
            </p:nvSpPr>
            <p:spPr bwMode="auto">
              <a:xfrm>
                <a:off x="1158123" y="3415571"/>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cxnSp>
            <p:nvCxnSpPr>
              <p:cNvPr id="129" name="Connector: Curved 128">
                <a:extLst>
                  <a:ext uri="{FF2B5EF4-FFF2-40B4-BE49-F238E27FC236}">
                    <a16:creationId xmlns:a16="http://schemas.microsoft.com/office/drawing/2014/main" id="{2C0383EF-51D9-4C1C-9FE5-874D254EE55A}"/>
                  </a:ext>
                </a:extLst>
              </p:cNvPr>
              <p:cNvCxnSpPr>
                <a:stCxn id="125" idx="3"/>
                <a:endCxn id="126" idx="1"/>
              </p:cNvCxnSpPr>
              <p:nvPr/>
            </p:nvCxnSpPr>
            <p:spPr>
              <a:xfrm flipV="1">
                <a:off x="861414" y="3042941"/>
                <a:ext cx="296709" cy="235486"/>
              </a:xfrm>
              <a:prstGeom prst="curvedConnector3">
                <a:avLst/>
              </a:prstGeom>
              <a:noFill/>
              <a:ln w="12700" cap="flat" cmpd="sng" algn="ctr">
                <a:solidFill>
                  <a:schemeClr val="tx1"/>
                </a:solidFill>
                <a:prstDash val="sysDot"/>
                <a:miter lim="800000"/>
                <a:headEnd type="none"/>
                <a:tailEnd type="none"/>
              </a:ln>
              <a:effectLst/>
            </p:spPr>
          </p:cxnSp>
          <p:cxnSp>
            <p:nvCxnSpPr>
              <p:cNvPr id="133" name="Connector: Curved 132">
                <a:extLst>
                  <a:ext uri="{FF2B5EF4-FFF2-40B4-BE49-F238E27FC236}">
                    <a16:creationId xmlns:a16="http://schemas.microsoft.com/office/drawing/2014/main" id="{20B19020-9B96-41C2-A511-E36615F97B65}"/>
                  </a:ext>
                </a:extLst>
              </p:cNvPr>
              <p:cNvCxnSpPr>
                <a:cxnSpLocks/>
                <a:stCxn id="125" idx="3"/>
                <a:endCxn id="127" idx="1"/>
              </p:cNvCxnSpPr>
              <p:nvPr/>
            </p:nvCxnSpPr>
            <p:spPr>
              <a:xfrm flipV="1">
                <a:off x="861414" y="3276336"/>
                <a:ext cx="296709" cy="2091"/>
              </a:xfrm>
              <a:prstGeom prst="curvedConnector3">
                <a:avLst/>
              </a:prstGeom>
              <a:noFill/>
              <a:ln w="12700" cap="flat" cmpd="sng" algn="ctr">
                <a:solidFill>
                  <a:schemeClr val="tx1"/>
                </a:solidFill>
                <a:prstDash val="sysDot"/>
                <a:miter lim="800000"/>
                <a:headEnd type="none"/>
                <a:tailEnd type="none"/>
              </a:ln>
              <a:effectLst/>
            </p:spPr>
          </p:cxnSp>
          <p:cxnSp>
            <p:nvCxnSpPr>
              <p:cNvPr id="134" name="Connector: Curved 133">
                <a:extLst>
                  <a:ext uri="{FF2B5EF4-FFF2-40B4-BE49-F238E27FC236}">
                    <a16:creationId xmlns:a16="http://schemas.microsoft.com/office/drawing/2014/main" id="{A87AA096-9F11-4128-B412-E12608F98446}"/>
                  </a:ext>
                </a:extLst>
              </p:cNvPr>
              <p:cNvCxnSpPr>
                <a:cxnSpLocks/>
                <a:stCxn id="125" idx="3"/>
                <a:endCxn id="128" idx="1"/>
              </p:cNvCxnSpPr>
              <p:nvPr/>
            </p:nvCxnSpPr>
            <p:spPr>
              <a:xfrm>
                <a:off x="861414" y="3278427"/>
                <a:ext cx="296709" cy="226916"/>
              </a:xfrm>
              <a:prstGeom prst="curvedConnector3">
                <a:avLst/>
              </a:prstGeom>
              <a:noFill/>
              <a:ln w="12700" cap="flat" cmpd="sng" algn="ctr">
                <a:solidFill>
                  <a:schemeClr val="tx1"/>
                </a:solidFill>
                <a:prstDash val="sysDot"/>
                <a:miter lim="800000"/>
                <a:headEnd type="none"/>
                <a:tailEnd type="none"/>
              </a:ln>
              <a:effectLst/>
            </p:spPr>
          </p:cxnSp>
        </p:grpSp>
        <p:grpSp>
          <p:nvGrpSpPr>
            <p:cNvPr id="135" name="Group 134">
              <a:extLst>
                <a:ext uri="{FF2B5EF4-FFF2-40B4-BE49-F238E27FC236}">
                  <a16:creationId xmlns:a16="http://schemas.microsoft.com/office/drawing/2014/main" id="{4482B5EE-0E9C-40BF-83C7-A4ABE4FE7CF1}"/>
                </a:ext>
              </a:extLst>
            </p:cNvPr>
            <p:cNvGrpSpPr>
              <a:grpSpLocks noChangeAspect="1"/>
            </p:cNvGrpSpPr>
            <p:nvPr/>
          </p:nvGrpSpPr>
          <p:grpSpPr>
            <a:xfrm>
              <a:off x="8672452" y="5190511"/>
              <a:ext cx="457200" cy="457200"/>
              <a:chOff x="678426" y="2868561"/>
              <a:chExt cx="811162" cy="811162"/>
            </a:xfrm>
          </p:grpSpPr>
          <p:sp>
            <p:nvSpPr>
              <p:cNvPr id="136" name="Oval 135">
                <a:extLst>
                  <a:ext uri="{FF2B5EF4-FFF2-40B4-BE49-F238E27FC236}">
                    <a16:creationId xmlns:a16="http://schemas.microsoft.com/office/drawing/2014/main" id="{5187C637-5CAB-4127-B457-2CAB30DED790}"/>
                  </a:ext>
                </a:extLst>
              </p:cNvPr>
              <p:cNvSpPr/>
              <p:nvPr/>
            </p:nvSpPr>
            <p:spPr bwMode="auto">
              <a:xfrm>
                <a:off x="678426" y="2868561"/>
                <a:ext cx="811162" cy="811162"/>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620B9502-F05E-45A4-8A9B-B1B1471F980C}"/>
                  </a:ext>
                </a:extLst>
              </p:cNvPr>
              <p:cNvSpPr/>
              <p:nvPr/>
            </p:nvSpPr>
            <p:spPr bwMode="auto">
              <a:xfrm>
                <a:off x="769974" y="3188655"/>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40" name="Rectangle 139">
                <a:extLst>
                  <a:ext uri="{FF2B5EF4-FFF2-40B4-BE49-F238E27FC236}">
                    <a16:creationId xmlns:a16="http://schemas.microsoft.com/office/drawing/2014/main" id="{5E75A8CB-7280-4146-9E6F-D4B224900EE2}"/>
                  </a:ext>
                </a:extLst>
              </p:cNvPr>
              <p:cNvSpPr/>
              <p:nvPr/>
            </p:nvSpPr>
            <p:spPr bwMode="auto">
              <a:xfrm>
                <a:off x="1158123" y="2953169"/>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42" name="Rectangle 141">
                <a:extLst>
                  <a:ext uri="{FF2B5EF4-FFF2-40B4-BE49-F238E27FC236}">
                    <a16:creationId xmlns:a16="http://schemas.microsoft.com/office/drawing/2014/main" id="{A0DD2998-36C7-4CBF-954D-F1F1DDFE53C7}"/>
                  </a:ext>
                </a:extLst>
              </p:cNvPr>
              <p:cNvSpPr/>
              <p:nvPr/>
            </p:nvSpPr>
            <p:spPr bwMode="auto">
              <a:xfrm>
                <a:off x="1158123" y="3186564"/>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43" name="Rectangle 142">
                <a:extLst>
                  <a:ext uri="{FF2B5EF4-FFF2-40B4-BE49-F238E27FC236}">
                    <a16:creationId xmlns:a16="http://schemas.microsoft.com/office/drawing/2014/main" id="{7078CC2E-40B3-4B3E-A7B5-DAA471A4FB41}"/>
                  </a:ext>
                </a:extLst>
              </p:cNvPr>
              <p:cNvSpPr/>
              <p:nvPr/>
            </p:nvSpPr>
            <p:spPr bwMode="auto">
              <a:xfrm>
                <a:off x="1158123" y="3415571"/>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cxnSp>
            <p:nvCxnSpPr>
              <p:cNvPr id="145" name="Connector: Curved 144">
                <a:extLst>
                  <a:ext uri="{FF2B5EF4-FFF2-40B4-BE49-F238E27FC236}">
                    <a16:creationId xmlns:a16="http://schemas.microsoft.com/office/drawing/2014/main" id="{CFCFCBE9-0FC0-407A-885C-748EE78EC15C}"/>
                  </a:ext>
                </a:extLst>
              </p:cNvPr>
              <p:cNvCxnSpPr>
                <a:stCxn id="139" idx="3"/>
                <a:endCxn id="140" idx="1"/>
              </p:cNvCxnSpPr>
              <p:nvPr/>
            </p:nvCxnSpPr>
            <p:spPr>
              <a:xfrm flipV="1">
                <a:off x="861414" y="3042941"/>
                <a:ext cx="296709" cy="235486"/>
              </a:xfrm>
              <a:prstGeom prst="curvedConnector3">
                <a:avLst/>
              </a:prstGeom>
              <a:noFill/>
              <a:ln w="12700" cap="flat" cmpd="sng" algn="ctr">
                <a:solidFill>
                  <a:schemeClr val="tx1"/>
                </a:solidFill>
                <a:prstDash val="sysDot"/>
                <a:miter lim="800000"/>
                <a:headEnd type="none"/>
                <a:tailEnd type="none"/>
              </a:ln>
              <a:effectLst/>
            </p:spPr>
          </p:cxnSp>
          <p:cxnSp>
            <p:nvCxnSpPr>
              <p:cNvPr id="147" name="Connector: Curved 146">
                <a:extLst>
                  <a:ext uri="{FF2B5EF4-FFF2-40B4-BE49-F238E27FC236}">
                    <a16:creationId xmlns:a16="http://schemas.microsoft.com/office/drawing/2014/main" id="{A201F2CB-105E-471B-A0E6-F3AD873669B2}"/>
                  </a:ext>
                </a:extLst>
              </p:cNvPr>
              <p:cNvCxnSpPr>
                <a:cxnSpLocks/>
                <a:stCxn id="139" idx="3"/>
                <a:endCxn id="142" idx="1"/>
              </p:cNvCxnSpPr>
              <p:nvPr/>
            </p:nvCxnSpPr>
            <p:spPr>
              <a:xfrm flipV="1">
                <a:off x="861414" y="3276336"/>
                <a:ext cx="296709" cy="2091"/>
              </a:xfrm>
              <a:prstGeom prst="curvedConnector3">
                <a:avLst/>
              </a:prstGeom>
              <a:noFill/>
              <a:ln w="12700" cap="flat" cmpd="sng" algn="ctr">
                <a:solidFill>
                  <a:schemeClr val="tx1"/>
                </a:solidFill>
                <a:prstDash val="sysDot"/>
                <a:miter lim="800000"/>
                <a:headEnd type="none"/>
                <a:tailEnd type="none"/>
              </a:ln>
              <a:effectLst/>
            </p:spPr>
          </p:cxnSp>
          <p:cxnSp>
            <p:nvCxnSpPr>
              <p:cNvPr id="149" name="Connector: Curved 148">
                <a:extLst>
                  <a:ext uri="{FF2B5EF4-FFF2-40B4-BE49-F238E27FC236}">
                    <a16:creationId xmlns:a16="http://schemas.microsoft.com/office/drawing/2014/main" id="{91E6A889-05DD-4DF4-9ED2-9E60C6FF2685}"/>
                  </a:ext>
                </a:extLst>
              </p:cNvPr>
              <p:cNvCxnSpPr>
                <a:cxnSpLocks/>
                <a:stCxn id="139" idx="3"/>
                <a:endCxn id="143" idx="1"/>
              </p:cNvCxnSpPr>
              <p:nvPr/>
            </p:nvCxnSpPr>
            <p:spPr>
              <a:xfrm>
                <a:off x="861414" y="3278427"/>
                <a:ext cx="296709" cy="226916"/>
              </a:xfrm>
              <a:prstGeom prst="curvedConnector3">
                <a:avLst/>
              </a:prstGeom>
              <a:noFill/>
              <a:ln w="12700" cap="flat" cmpd="sng" algn="ctr">
                <a:solidFill>
                  <a:schemeClr val="tx1"/>
                </a:solidFill>
                <a:prstDash val="sysDot"/>
                <a:miter lim="800000"/>
                <a:headEnd type="none"/>
                <a:tailEnd type="none"/>
              </a:ln>
              <a:effectLst/>
            </p:spPr>
          </p:cxnSp>
        </p:grpSp>
        <p:grpSp>
          <p:nvGrpSpPr>
            <p:cNvPr id="150" name="Group 149">
              <a:extLst>
                <a:ext uri="{FF2B5EF4-FFF2-40B4-BE49-F238E27FC236}">
                  <a16:creationId xmlns:a16="http://schemas.microsoft.com/office/drawing/2014/main" id="{215651CB-80E4-42C2-93BE-1EAE1ED2F682}"/>
                </a:ext>
              </a:extLst>
            </p:cNvPr>
            <p:cNvGrpSpPr>
              <a:grpSpLocks noChangeAspect="1"/>
            </p:cNvGrpSpPr>
            <p:nvPr/>
          </p:nvGrpSpPr>
          <p:grpSpPr>
            <a:xfrm>
              <a:off x="9269185" y="5190511"/>
              <a:ext cx="457200" cy="457200"/>
              <a:chOff x="678426" y="2868561"/>
              <a:chExt cx="811162" cy="811162"/>
            </a:xfrm>
          </p:grpSpPr>
          <p:sp>
            <p:nvSpPr>
              <p:cNvPr id="152" name="Oval 151">
                <a:extLst>
                  <a:ext uri="{FF2B5EF4-FFF2-40B4-BE49-F238E27FC236}">
                    <a16:creationId xmlns:a16="http://schemas.microsoft.com/office/drawing/2014/main" id="{F39DE355-F643-4899-AE3F-7E0713A7FAE2}"/>
                  </a:ext>
                </a:extLst>
              </p:cNvPr>
              <p:cNvSpPr/>
              <p:nvPr/>
            </p:nvSpPr>
            <p:spPr bwMode="auto">
              <a:xfrm>
                <a:off x="678426" y="2868561"/>
                <a:ext cx="811162" cy="811162"/>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3" name="Rectangle 152">
                <a:extLst>
                  <a:ext uri="{FF2B5EF4-FFF2-40B4-BE49-F238E27FC236}">
                    <a16:creationId xmlns:a16="http://schemas.microsoft.com/office/drawing/2014/main" id="{E9C448DD-B6D6-48E9-86F7-6148D10DF89A}"/>
                  </a:ext>
                </a:extLst>
              </p:cNvPr>
              <p:cNvSpPr/>
              <p:nvPr/>
            </p:nvSpPr>
            <p:spPr bwMode="auto">
              <a:xfrm>
                <a:off x="769974" y="3188655"/>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54" name="Rectangle 153">
                <a:extLst>
                  <a:ext uri="{FF2B5EF4-FFF2-40B4-BE49-F238E27FC236}">
                    <a16:creationId xmlns:a16="http://schemas.microsoft.com/office/drawing/2014/main" id="{C9C1351F-5CD4-47AC-A0FD-9CFC463DEB9E}"/>
                  </a:ext>
                </a:extLst>
              </p:cNvPr>
              <p:cNvSpPr/>
              <p:nvPr/>
            </p:nvSpPr>
            <p:spPr bwMode="auto">
              <a:xfrm>
                <a:off x="1158123" y="2953169"/>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55" name="Rectangle 154">
                <a:extLst>
                  <a:ext uri="{FF2B5EF4-FFF2-40B4-BE49-F238E27FC236}">
                    <a16:creationId xmlns:a16="http://schemas.microsoft.com/office/drawing/2014/main" id="{4B7191BB-FB5E-410E-994A-5BC24D44F292}"/>
                  </a:ext>
                </a:extLst>
              </p:cNvPr>
              <p:cNvSpPr/>
              <p:nvPr/>
            </p:nvSpPr>
            <p:spPr bwMode="auto">
              <a:xfrm>
                <a:off x="1158123" y="3186564"/>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56" name="Rectangle 155">
                <a:extLst>
                  <a:ext uri="{FF2B5EF4-FFF2-40B4-BE49-F238E27FC236}">
                    <a16:creationId xmlns:a16="http://schemas.microsoft.com/office/drawing/2014/main" id="{4D9E5416-3B81-4535-BCC9-191E978E5191}"/>
                  </a:ext>
                </a:extLst>
              </p:cNvPr>
              <p:cNvSpPr/>
              <p:nvPr/>
            </p:nvSpPr>
            <p:spPr bwMode="auto">
              <a:xfrm>
                <a:off x="1158123" y="3415571"/>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cxnSp>
            <p:nvCxnSpPr>
              <p:cNvPr id="157" name="Connector: Curved 156">
                <a:extLst>
                  <a:ext uri="{FF2B5EF4-FFF2-40B4-BE49-F238E27FC236}">
                    <a16:creationId xmlns:a16="http://schemas.microsoft.com/office/drawing/2014/main" id="{FE485A6C-9D79-4522-893F-17C6C76129B8}"/>
                  </a:ext>
                </a:extLst>
              </p:cNvPr>
              <p:cNvCxnSpPr>
                <a:stCxn id="153" idx="3"/>
                <a:endCxn id="154" idx="1"/>
              </p:cNvCxnSpPr>
              <p:nvPr/>
            </p:nvCxnSpPr>
            <p:spPr>
              <a:xfrm flipV="1">
                <a:off x="861414" y="3042941"/>
                <a:ext cx="296709" cy="235486"/>
              </a:xfrm>
              <a:prstGeom prst="curvedConnector3">
                <a:avLst/>
              </a:prstGeom>
              <a:noFill/>
              <a:ln w="12700" cap="flat" cmpd="sng" algn="ctr">
                <a:solidFill>
                  <a:schemeClr val="tx1"/>
                </a:solidFill>
                <a:prstDash val="sysDot"/>
                <a:miter lim="800000"/>
                <a:headEnd type="none"/>
                <a:tailEnd type="none"/>
              </a:ln>
              <a:effectLst/>
            </p:spPr>
          </p:cxnSp>
          <p:cxnSp>
            <p:nvCxnSpPr>
              <p:cNvPr id="158" name="Connector: Curved 157">
                <a:extLst>
                  <a:ext uri="{FF2B5EF4-FFF2-40B4-BE49-F238E27FC236}">
                    <a16:creationId xmlns:a16="http://schemas.microsoft.com/office/drawing/2014/main" id="{3427751D-995F-43D8-8389-E3C9A9967259}"/>
                  </a:ext>
                </a:extLst>
              </p:cNvPr>
              <p:cNvCxnSpPr>
                <a:cxnSpLocks/>
                <a:stCxn id="153" idx="3"/>
                <a:endCxn id="155" idx="1"/>
              </p:cNvCxnSpPr>
              <p:nvPr/>
            </p:nvCxnSpPr>
            <p:spPr>
              <a:xfrm flipV="1">
                <a:off x="861414" y="3276336"/>
                <a:ext cx="296709" cy="2091"/>
              </a:xfrm>
              <a:prstGeom prst="curvedConnector3">
                <a:avLst/>
              </a:prstGeom>
              <a:noFill/>
              <a:ln w="12700" cap="flat" cmpd="sng" algn="ctr">
                <a:solidFill>
                  <a:schemeClr val="tx1"/>
                </a:solidFill>
                <a:prstDash val="sysDot"/>
                <a:miter lim="800000"/>
                <a:headEnd type="none"/>
                <a:tailEnd type="none"/>
              </a:ln>
              <a:effectLst/>
            </p:spPr>
          </p:cxnSp>
          <p:cxnSp>
            <p:nvCxnSpPr>
              <p:cNvPr id="159" name="Connector: Curved 158">
                <a:extLst>
                  <a:ext uri="{FF2B5EF4-FFF2-40B4-BE49-F238E27FC236}">
                    <a16:creationId xmlns:a16="http://schemas.microsoft.com/office/drawing/2014/main" id="{8A3A4975-AF39-4613-B585-1AA3C473908A}"/>
                  </a:ext>
                </a:extLst>
              </p:cNvPr>
              <p:cNvCxnSpPr>
                <a:cxnSpLocks/>
                <a:stCxn id="153" idx="3"/>
                <a:endCxn id="156" idx="1"/>
              </p:cNvCxnSpPr>
              <p:nvPr/>
            </p:nvCxnSpPr>
            <p:spPr>
              <a:xfrm>
                <a:off x="861414" y="3278427"/>
                <a:ext cx="296709" cy="226916"/>
              </a:xfrm>
              <a:prstGeom prst="curvedConnector3">
                <a:avLst/>
              </a:prstGeom>
              <a:noFill/>
              <a:ln w="12700" cap="flat" cmpd="sng" algn="ctr">
                <a:solidFill>
                  <a:schemeClr val="tx1"/>
                </a:solidFill>
                <a:prstDash val="sysDot"/>
                <a:miter lim="800000"/>
                <a:headEnd type="none"/>
                <a:tailEnd type="none"/>
              </a:ln>
              <a:effectLst/>
            </p:spPr>
          </p:cxnSp>
        </p:grpSp>
        <p:grpSp>
          <p:nvGrpSpPr>
            <p:cNvPr id="160" name="Group 159">
              <a:extLst>
                <a:ext uri="{FF2B5EF4-FFF2-40B4-BE49-F238E27FC236}">
                  <a16:creationId xmlns:a16="http://schemas.microsoft.com/office/drawing/2014/main" id="{80E71E31-A2DB-4F03-87BB-8809F6C635FA}"/>
                </a:ext>
              </a:extLst>
            </p:cNvPr>
            <p:cNvGrpSpPr>
              <a:grpSpLocks noChangeAspect="1"/>
            </p:cNvGrpSpPr>
            <p:nvPr/>
          </p:nvGrpSpPr>
          <p:grpSpPr>
            <a:xfrm>
              <a:off x="9865918" y="5190511"/>
              <a:ext cx="457200" cy="457200"/>
              <a:chOff x="678426" y="2868561"/>
              <a:chExt cx="811162" cy="811162"/>
            </a:xfrm>
          </p:grpSpPr>
          <p:sp>
            <p:nvSpPr>
              <p:cNvPr id="161" name="Oval 160">
                <a:extLst>
                  <a:ext uri="{FF2B5EF4-FFF2-40B4-BE49-F238E27FC236}">
                    <a16:creationId xmlns:a16="http://schemas.microsoft.com/office/drawing/2014/main" id="{159854A4-1101-4C86-A83E-F6C67D08ABE6}"/>
                  </a:ext>
                </a:extLst>
              </p:cNvPr>
              <p:cNvSpPr/>
              <p:nvPr/>
            </p:nvSpPr>
            <p:spPr bwMode="auto">
              <a:xfrm>
                <a:off x="678426" y="2868561"/>
                <a:ext cx="811162" cy="811162"/>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Rectangle 161">
                <a:extLst>
                  <a:ext uri="{FF2B5EF4-FFF2-40B4-BE49-F238E27FC236}">
                    <a16:creationId xmlns:a16="http://schemas.microsoft.com/office/drawing/2014/main" id="{0E4F5C90-C416-4B90-BD7F-1F958460D7B1}"/>
                  </a:ext>
                </a:extLst>
              </p:cNvPr>
              <p:cNvSpPr/>
              <p:nvPr/>
            </p:nvSpPr>
            <p:spPr bwMode="auto">
              <a:xfrm>
                <a:off x="769974" y="3188655"/>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64" name="Rectangle 163">
                <a:extLst>
                  <a:ext uri="{FF2B5EF4-FFF2-40B4-BE49-F238E27FC236}">
                    <a16:creationId xmlns:a16="http://schemas.microsoft.com/office/drawing/2014/main" id="{481DEB43-14E5-4543-9EE7-FA9E1C2BFEF4}"/>
                  </a:ext>
                </a:extLst>
              </p:cNvPr>
              <p:cNvSpPr/>
              <p:nvPr/>
            </p:nvSpPr>
            <p:spPr bwMode="auto">
              <a:xfrm>
                <a:off x="1158123" y="2953169"/>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65" name="Rectangle 164">
                <a:extLst>
                  <a:ext uri="{FF2B5EF4-FFF2-40B4-BE49-F238E27FC236}">
                    <a16:creationId xmlns:a16="http://schemas.microsoft.com/office/drawing/2014/main" id="{39E64801-541D-4A47-B78A-5CC289CFF5CC}"/>
                  </a:ext>
                </a:extLst>
              </p:cNvPr>
              <p:cNvSpPr/>
              <p:nvPr/>
            </p:nvSpPr>
            <p:spPr bwMode="auto">
              <a:xfrm>
                <a:off x="1158123" y="3186564"/>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66" name="Rectangle 165">
                <a:extLst>
                  <a:ext uri="{FF2B5EF4-FFF2-40B4-BE49-F238E27FC236}">
                    <a16:creationId xmlns:a16="http://schemas.microsoft.com/office/drawing/2014/main" id="{A96E1B50-B60E-485B-825B-09A29A31A173}"/>
                  </a:ext>
                </a:extLst>
              </p:cNvPr>
              <p:cNvSpPr/>
              <p:nvPr/>
            </p:nvSpPr>
            <p:spPr bwMode="auto">
              <a:xfrm>
                <a:off x="1158123" y="3415571"/>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cxnSp>
            <p:nvCxnSpPr>
              <p:cNvPr id="167" name="Connector: Curved 166">
                <a:extLst>
                  <a:ext uri="{FF2B5EF4-FFF2-40B4-BE49-F238E27FC236}">
                    <a16:creationId xmlns:a16="http://schemas.microsoft.com/office/drawing/2014/main" id="{96AF699E-7AE5-4B03-A1EA-11B19DB14024}"/>
                  </a:ext>
                </a:extLst>
              </p:cNvPr>
              <p:cNvCxnSpPr>
                <a:stCxn id="162" idx="3"/>
                <a:endCxn id="164" idx="1"/>
              </p:cNvCxnSpPr>
              <p:nvPr/>
            </p:nvCxnSpPr>
            <p:spPr>
              <a:xfrm flipV="1">
                <a:off x="861414" y="3042941"/>
                <a:ext cx="296709" cy="235486"/>
              </a:xfrm>
              <a:prstGeom prst="curvedConnector3">
                <a:avLst/>
              </a:prstGeom>
              <a:noFill/>
              <a:ln w="12700" cap="flat" cmpd="sng" algn="ctr">
                <a:solidFill>
                  <a:schemeClr val="tx1"/>
                </a:solidFill>
                <a:prstDash val="sysDot"/>
                <a:miter lim="800000"/>
                <a:headEnd type="none"/>
                <a:tailEnd type="none"/>
              </a:ln>
              <a:effectLst/>
            </p:spPr>
          </p:cxnSp>
          <p:cxnSp>
            <p:nvCxnSpPr>
              <p:cNvPr id="168" name="Connector: Curved 167">
                <a:extLst>
                  <a:ext uri="{FF2B5EF4-FFF2-40B4-BE49-F238E27FC236}">
                    <a16:creationId xmlns:a16="http://schemas.microsoft.com/office/drawing/2014/main" id="{17E188AB-DC5E-4852-8365-47729C31CF17}"/>
                  </a:ext>
                </a:extLst>
              </p:cNvPr>
              <p:cNvCxnSpPr>
                <a:cxnSpLocks/>
                <a:stCxn id="162" idx="3"/>
                <a:endCxn id="165" idx="1"/>
              </p:cNvCxnSpPr>
              <p:nvPr/>
            </p:nvCxnSpPr>
            <p:spPr>
              <a:xfrm flipV="1">
                <a:off x="861414" y="3276336"/>
                <a:ext cx="296709" cy="2091"/>
              </a:xfrm>
              <a:prstGeom prst="curvedConnector3">
                <a:avLst/>
              </a:prstGeom>
              <a:noFill/>
              <a:ln w="12700" cap="flat" cmpd="sng" algn="ctr">
                <a:solidFill>
                  <a:schemeClr val="tx1"/>
                </a:solidFill>
                <a:prstDash val="sysDot"/>
                <a:miter lim="800000"/>
                <a:headEnd type="none"/>
                <a:tailEnd type="none"/>
              </a:ln>
              <a:effectLst/>
            </p:spPr>
          </p:cxnSp>
          <p:cxnSp>
            <p:nvCxnSpPr>
              <p:cNvPr id="169" name="Connector: Curved 168">
                <a:extLst>
                  <a:ext uri="{FF2B5EF4-FFF2-40B4-BE49-F238E27FC236}">
                    <a16:creationId xmlns:a16="http://schemas.microsoft.com/office/drawing/2014/main" id="{45AC80F9-D351-4ECB-85A8-6CDE6C1FC752}"/>
                  </a:ext>
                </a:extLst>
              </p:cNvPr>
              <p:cNvCxnSpPr>
                <a:cxnSpLocks/>
                <a:stCxn id="162" idx="3"/>
                <a:endCxn id="166" idx="1"/>
              </p:cNvCxnSpPr>
              <p:nvPr/>
            </p:nvCxnSpPr>
            <p:spPr>
              <a:xfrm>
                <a:off x="861414" y="3278427"/>
                <a:ext cx="296709" cy="226916"/>
              </a:xfrm>
              <a:prstGeom prst="curvedConnector3">
                <a:avLst/>
              </a:prstGeom>
              <a:noFill/>
              <a:ln w="12700" cap="flat" cmpd="sng" algn="ctr">
                <a:solidFill>
                  <a:schemeClr val="tx1"/>
                </a:solidFill>
                <a:prstDash val="sysDot"/>
                <a:miter lim="800000"/>
                <a:headEnd type="none"/>
                <a:tailEnd type="none"/>
              </a:ln>
              <a:effectLst/>
            </p:spPr>
          </p:cxnSp>
        </p:grpSp>
        <p:grpSp>
          <p:nvGrpSpPr>
            <p:cNvPr id="170" name="Group 169">
              <a:extLst>
                <a:ext uri="{FF2B5EF4-FFF2-40B4-BE49-F238E27FC236}">
                  <a16:creationId xmlns:a16="http://schemas.microsoft.com/office/drawing/2014/main" id="{2086C8B7-4482-47BD-98D2-F371A665F363}"/>
                </a:ext>
              </a:extLst>
            </p:cNvPr>
            <p:cNvGrpSpPr>
              <a:grpSpLocks noChangeAspect="1"/>
            </p:cNvGrpSpPr>
            <p:nvPr/>
          </p:nvGrpSpPr>
          <p:grpSpPr>
            <a:xfrm>
              <a:off x="10462650" y="5190511"/>
              <a:ext cx="457200" cy="457200"/>
              <a:chOff x="678426" y="2868561"/>
              <a:chExt cx="811162" cy="811162"/>
            </a:xfrm>
          </p:grpSpPr>
          <p:sp>
            <p:nvSpPr>
              <p:cNvPr id="171" name="Oval 170">
                <a:extLst>
                  <a:ext uri="{FF2B5EF4-FFF2-40B4-BE49-F238E27FC236}">
                    <a16:creationId xmlns:a16="http://schemas.microsoft.com/office/drawing/2014/main" id="{F2D1D0FC-C097-4AFE-B877-3F476C199BAD}"/>
                  </a:ext>
                </a:extLst>
              </p:cNvPr>
              <p:cNvSpPr/>
              <p:nvPr/>
            </p:nvSpPr>
            <p:spPr bwMode="auto">
              <a:xfrm>
                <a:off x="678426" y="2868561"/>
                <a:ext cx="811162" cy="811162"/>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2" name="Rectangle 171">
                <a:extLst>
                  <a:ext uri="{FF2B5EF4-FFF2-40B4-BE49-F238E27FC236}">
                    <a16:creationId xmlns:a16="http://schemas.microsoft.com/office/drawing/2014/main" id="{A33F71F3-89A5-4D67-B698-4C4B14839B39}"/>
                  </a:ext>
                </a:extLst>
              </p:cNvPr>
              <p:cNvSpPr/>
              <p:nvPr/>
            </p:nvSpPr>
            <p:spPr bwMode="auto">
              <a:xfrm>
                <a:off x="769974" y="3188655"/>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73" name="Rectangle 172">
                <a:extLst>
                  <a:ext uri="{FF2B5EF4-FFF2-40B4-BE49-F238E27FC236}">
                    <a16:creationId xmlns:a16="http://schemas.microsoft.com/office/drawing/2014/main" id="{FE910ECA-A62B-4B85-889F-3BA0B955AE18}"/>
                  </a:ext>
                </a:extLst>
              </p:cNvPr>
              <p:cNvSpPr/>
              <p:nvPr/>
            </p:nvSpPr>
            <p:spPr bwMode="auto">
              <a:xfrm>
                <a:off x="1158123" y="2953169"/>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74" name="Rectangle 173">
                <a:extLst>
                  <a:ext uri="{FF2B5EF4-FFF2-40B4-BE49-F238E27FC236}">
                    <a16:creationId xmlns:a16="http://schemas.microsoft.com/office/drawing/2014/main" id="{5B4DA1C8-0BA4-4FFF-97B6-42638F6EC277}"/>
                  </a:ext>
                </a:extLst>
              </p:cNvPr>
              <p:cNvSpPr/>
              <p:nvPr/>
            </p:nvSpPr>
            <p:spPr bwMode="auto">
              <a:xfrm>
                <a:off x="1158123" y="3186564"/>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75" name="Rectangle 174">
                <a:extLst>
                  <a:ext uri="{FF2B5EF4-FFF2-40B4-BE49-F238E27FC236}">
                    <a16:creationId xmlns:a16="http://schemas.microsoft.com/office/drawing/2014/main" id="{9A1CB318-105B-412D-B5C7-FC7CF8598ADD}"/>
                  </a:ext>
                </a:extLst>
              </p:cNvPr>
              <p:cNvSpPr/>
              <p:nvPr/>
            </p:nvSpPr>
            <p:spPr bwMode="auto">
              <a:xfrm>
                <a:off x="1158123" y="3415571"/>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cxnSp>
            <p:nvCxnSpPr>
              <p:cNvPr id="176" name="Connector: Curved 175">
                <a:extLst>
                  <a:ext uri="{FF2B5EF4-FFF2-40B4-BE49-F238E27FC236}">
                    <a16:creationId xmlns:a16="http://schemas.microsoft.com/office/drawing/2014/main" id="{8625A1E9-8BDD-44C7-BF1D-C283B5CA4062}"/>
                  </a:ext>
                </a:extLst>
              </p:cNvPr>
              <p:cNvCxnSpPr>
                <a:stCxn id="172" idx="3"/>
                <a:endCxn id="173" idx="1"/>
              </p:cNvCxnSpPr>
              <p:nvPr/>
            </p:nvCxnSpPr>
            <p:spPr>
              <a:xfrm flipV="1">
                <a:off x="861414" y="3042941"/>
                <a:ext cx="296709" cy="235486"/>
              </a:xfrm>
              <a:prstGeom prst="curvedConnector3">
                <a:avLst/>
              </a:prstGeom>
              <a:noFill/>
              <a:ln w="12700" cap="flat" cmpd="sng" algn="ctr">
                <a:solidFill>
                  <a:schemeClr val="tx1"/>
                </a:solidFill>
                <a:prstDash val="sysDot"/>
                <a:miter lim="800000"/>
                <a:headEnd type="none"/>
                <a:tailEnd type="none"/>
              </a:ln>
              <a:effectLst/>
            </p:spPr>
          </p:cxnSp>
          <p:cxnSp>
            <p:nvCxnSpPr>
              <p:cNvPr id="177" name="Connector: Curved 176">
                <a:extLst>
                  <a:ext uri="{FF2B5EF4-FFF2-40B4-BE49-F238E27FC236}">
                    <a16:creationId xmlns:a16="http://schemas.microsoft.com/office/drawing/2014/main" id="{8CD9A86F-9287-43B2-ABD7-1EA8708C4E7E}"/>
                  </a:ext>
                </a:extLst>
              </p:cNvPr>
              <p:cNvCxnSpPr>
                <a:cxnSpLocks/>
                <a:stCxn id="172" idx="3"/>
                <a:endCxn id="174" idx="1"/>
              </p:cNvCxnSpPr>
              <p:nvPr/>
            </p:nvCxnSpPr>
            <p:spPr>
              <a:xfrm flipV="1">
                <a:off x="861414" y="3276336"/>
                <a:ext cx="296709" cy="2091"/>
              </a:xfrm>
              <a:prstGeom prst="curvedConnector3">
                <a:avLst/>
              </a:prstGeom>
              <a:noFill/>
              <a:ln w="12700" cap="flat" cmpd="sng" algn="ctr">
                <a:solidFill>
                  <a:schemeClr val="tx1"/>
                </a:solidFill>
                <a:prstDash val="sysDot"/>
                <a:miter lim="800000"/>
                <a:headEnd type="none"/>
                <a:tailEnd type="none"/>
              </a:ln>
              <a:effectLst/>
            </p:spPr>
          </p:cxnSp>
          <p:cxnSp>
            <p:nvCxnSpPr>
              <p:cNvPr id="178" name="Connector: Curved 177">
                <a:extLst>
                  <a:ext uri="{FF2B5EF4-FFF2-40B4-BE49-F238E27FC236}">
                    <a16:creationId xmlns:a16="http://schemas.microsoft.com/office/drawing/2014/main" id="{2BB72F11-EEA6-45BE-A53F-BCDA71C4D4D0}"/>
                  </a:ext>
                </a:extLst>
              </p:cNvPr>
              <p:cNvCxnSpPr>
                <a:cxnSpLocks/>
                <a:stCxn id="172" idx="3"/>
                <a:endCxn id="175" idx="1"/>
              </p:cNvCxnSpPr>
              <p:nvPr/>
            </p:nvCxnSpPr>
            <p:spPr>
              <a:xfrm>
                <a:off x="861414" y="3278427"/>
                <a:ext cx="296709" cy="226916"/>
              </a:xfrm>
              <a:prstGeom prst="curvedConnector3">
                <a:avLst/>
              </a:prstGeom>
              <a:noFill/>
              <a:ln w="12700" cap="flat" cmpd="sng" algn="ctr">
                <a:solidFill>
                  <a:schemeClr val="tx1"/>
                </a:solidFill>
                <a:prstDash val="sysDot"/>
                <a:miter lim="800000"/>
                <a:headEnd type="none"/>
                <a:tailEnd type="none"/>
              </a:ln>
              <a:effectLst/>
            </p:spPr>
          </p:cxnSp>
        </p:grpSp>
        <p:sp>
          <p:nvSpPr>
            <p:cNvPr id="112" name="TextBox 111">
              <a:extLst>
                <a:ext uri="{FF2B5EF4-FFF2-40B4-BE49-F238E27FC236}">
                  <a16:creationId xmlns:a16="http://schemas.microsoft.com/office/drawing/2014/main" id="{5009E4D5-BD93-42C5-90BC-227EE0535A7F}"/>
                </a:ext>
              </a:extLst>
            </p:cNvPr>
            <p:cNvSpPr txBox="1"/>
            <p:nvPr/>
          </p:nvSpPr>
          <p:spPr>
            <a:xfrm>
              <a:off x="8908658" y="2257323"/>
              <a:ext cx="596638" cy="230832"/>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Tenants</a:t>
              </a:r>
            </a:p>
          </p:txBody>
        </p:sp>
      </p:grpSp>
      <p:grpSp>
        <p:nvGrpSpPr>
          <p:cNvPr id="23" name="Group 22">
            <a:extLst>
              <a:ext uri="{FF2B5EF4-FFF2-40B4-BE49-F238E27FC236}">
                <a16:creationId xmlns:a16="http://schemas.microsoft.com/office/drawing/2014/main" id="{1311BC43-6AD1-42BB-8049-7CF115686409}"/>
              </a:ext>
            </a:extLst>
          </p:cNvPr>
          <p:cNvGrpSpPr/>
          <p:nvPr/>
        </p:nvGrpSpPr>
        <p:grpSpPr>
          <a:xfrm>
            <a:off x="6801934" y="2577764"/>
            <a:ext cx="1970647" cy="2363288"/>
            <a:chOff x="5551543" y="2658108"/>
            <a:chExt cx="1970647" cy="2363288"/>
          </a:xfrm>
        </p:grpSpPr>
        <p:grpSp>
          <p:nvGrpSpPr>
            <p:cNvPr id="115" name="Group 114">
              <a:extLst>
                <a:ext uri="{FF2B5EF4-FFF2-40B4-BE49-F238E27FC236}">
                  <a16:creationId xmlns:a16="http://schemas.microsoft.com/office/drawing/2014/main" id="{BED58322-895A-48D5-9EC1-F2DF9DD81E0C}"/>
                </a:ext>
              </a:extLst>
            </p:cNvPr>
            <p:cNvGrpSpPr>
              <a:grpSpLocks noChangeAspect="1"/>
            </p:cNvGrpSpPr>
            <p:nvPr/>
          </p:nvGrpSpPr>
          <p:grpSpPr>
            <a:xfrm>
              <a:off x="5595965" y="2658108"/>
              <a:ext cx="1843287" cy="1843287"/>
              <a:chOff x="678425" y="2868561"/>
              <a:chExt cx="811161" cy="811162"/>
            </a:xfrm>
          </p:grpSpPr>
          <p:sp>
            <p:nvSpPr>
              <p:cNvPr id="118" name="Oval 117">
                <a:extLst>
                  <a:ext uri="{FF2B5EF4-FFF2-40B4-BE49-F238E27FC236}">
                    <a16:creationId xmlns:a16="http://schemas.microsoft.com/office/drawing/2014/main" id="{4311BEAB-3069-4C4C-8588-33062DCF9030}"/>
                  </a:ext>
                </a:extLst>
              </p:cNvPr>
              <p:cNvSpPr/>
              <p:nvPr/>
            </p:nvSpPr>
            <p:spPr bwMode="auto">
              <a:xfrm>
                <a:off x="678425" y="2868561"/>
                <a:ext cx="811161" cy="811162"/>
              </a:xfrm>
              <a:prstGeom prst="ellipse">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2" name="Rectangle 121">
                <a:extLst>
                  <a:ext uri="{FF2B5EF4-FFF2-40B4-BE49-F238E27FC236}">
                    <a16:creationId xmlns:a16="http://schemas.microsoft.com/office/drawing/2014/main" id="{E09CF479-7081-42A6-86E1-DCF9567E5EC6}"/>
                  </a:ext>
                </a:extLst>
              </p:cNvPr>
              <p:cNvSpPr/>
              <p:nvPr/>
            </p:nvSpPr>
            <p:spPr bwMode="auto">
              <a:xfrm>
                <a:off x="769973" y="3188655"/>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46" name="Rectangle 145">
                <a:extLst>
                  <a:ext uri="{FF2B5EF4-FFF2-40B4-BE49-F238E27FC236}">
                    <a16:creationId xmlns:a16="http://schemas.microsoft.com/office/drawing/2014/main" id="{6EF5C4E1-1329-446F-A04B-6994DFBB7C2E}"/>
                  </a:ext>
                </a:extLst>
              </p:cNvPr>
              <p:cNvSpPr/>
              <p:nvPr/>
            </p:nvSpPr>
            <p:spPr bwMode="auto">
              <a:xfrm>
                <a:off x="1092481" y="2953169"/>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79" name="Rectangle 178">
                <a:extLst>
                  <a:ext uri="{FF2B5EF4-FFF2-40B4-BE49-F238E27FC236}">
                    <a16:creationId xmlns:a16="http://schemas.microsoft.com/office/drawing/2014/main" id="{20497F74-E742-4F27-8B99-CA2342F6787A}"/>
                  </a:ext>
                </a:extLst>
              </p:cNvPr>
              <p:cNvSpPr/>
              <p:nvPr/>
            </p:nvSpPr>
            <p:spPr bwMode="auto">
              <a:xfrm>
                <a:off x="1092481" y="3186565"/>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sp>
            <p:nvSpPr>
              <p:cNvPr id="180" name="Rectangle 179">
                <a:extLst>
                  <a:ext uri="{FF2B5EF4-FFF2-40B4-BE49-F238E27FC236}">
                    <a16:creationId xmlns:a16="http://schemas.microsoft.com/office/drawing/2014/main" id="{4D6D74CE-E2AF-429F-B3A2-AFA9EE0FCB6D}"/>
                  </a:ext>
                </a:extLst>
              </p:cNvPr>
              <p:cNvSpPr/>
              <p:nvPr/>
            </p:nvSpPr>
            <p:spPr bwMode="auto">
              <a:xfrm>
                <a:off x="1092482" y="3415571"/>
                <a:ext cx="91440" cy="179544"/>
              </a:xfrm>
              <a:prstGeom prst="rect">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kern="0" err="1">
                  <a:gradFill>
                    <a:gsLst>
                      <a:gs pos="0">
                        <a:srgbClr val="FFFFFF"/>
                      </a:gs>
                      <a:gs pos="100000">
                        <a:srgbClr val="FFFFFF"/>
                      </a:gs>
                    </a:gsLst>
                    <a:lin ang="5400000" scaled="0"/>
                  </a:gradFill>
                  <a:latin typeface="Segoe UI"/>
                </a:endParaRPr>
              </a:p>
            </p:txBody>
          </p:sp>
          <p:cxnSp>
            <p:nvCxnSpPr>
              <p:cNvPr id="181" name="Connector: Curved 180">
                <a:extLst>
                  <a:ext uri="{FF2B5EF4-FFF2-40B4-BE49-F238E27FC236}">
                    <a16:creationId xmlns:a16="http://schemas.microsoft.com/office/drawing/2014/main" id="{5DCABF42-D474-484B-BD64-809BCDA0081A}"/>
                  </a:ext>
                </a:extLst>
              </p:cNvPr>
              <p:cNvCxnSpPr>
                <a:stCxn id="122" idx="3"/>
                <a:endCxn id="146" idx="1"/>
              </p:cNvCxnSpPr>
              <p:nvPr/>
            </p:nvCxnSpPr>
            <p:spPr>
              <a:xfrm flipV="1">
                <a:off x="861413" y="3042940"/>
                <a:ext cx="231068" cy="235486"/>
              </a:xfrm>
              <a:prstGeom prst="curvedConnector3">
                <a:avLst/>
              </a:prstGeom>
              <a:noFill/>
              <a:ln w="12700" cap="flat" cmpd="sng" algn="ctr">
                <a:solidFill>
                  <a:schemeClr val="tx1"/>
                </a:solidFill>
                <a:prstDash val="sysDot"/>
                <a:miter lim="800000"/>
                <a:headEnd type="none"/>
                <a:tailEnd type="none"/>
              </a:ln>
              <a:effectLst/>
            </p:spPr>
          </p:cxnSp>
          <p:cxnSp>
            <p:nvCxnSpPr>
              <p:cNvPr id="182" name="Connector: Curved 181">
                <a:extLst>
                  <a:ext uri="{FF2B5EF4-FFF2-40B4-BE49-F238E27FC236}">
                    <a16:creationId xmlns:a16="http://schemas.microsoft.com/office/drawing/2014/main" id="{31B980A5-D126-452F-840F-B55C757E57BC}"/>
                  </a:ext>
                </a:extLst>
              </p:cNvPr>
              <p:cNvCxnSpPr>
                <a:cxnSpLocks/>
                <a:stCxn id="122" idx="3"/>
                <a:endCxn id="179" idx="1"/>
              </p:cNvCxnSpPr>
              <p:nvPr/>
            </p:nvCxnSpPr>
            <p:spPr>
              <a:xfrm flipV="1">
                <a:off x="861413" y="3276334"/>
                <a:ext cx="231068" cy="2091"/>
              </a:xfrm>
              <a:prstGeom prst="curvedConnector3">
                <a:avLst/>
              </a:prstGeom>
              <a:noFill/>
              <a:ln w="12700" cap="flat" cmpd="sng" algn="ctr">
                <a:solidFill>
                  <a:schemeClr val="tx1"/>
                </a:solidFill>
                <a:prstDash val="sysDot"/>
                <a:miter lim="800000"/>
                <a:headEnd type="none"/>
                <a:tailEnd type="none"/>
              </a:ln>
              <a:effectLst/>
            </p:spPr>
          </p:cxnSp>
          <p:cxnSp>
            <p:nvCxnSpPr>
              <p:cNvPr id="183" name="Connector: Curved 182">
                <a:extLst>
                  <a:ext uri="{FF2B5EF4-FFF2-40B4-BE49-F238E27FC236}">
                    <a16:creationId xmlns:a16="http://schemas.microsoft.com/office/drawing/2014/main" id="{2AFF44C1-B3FF-42DF-820C-39E60C4BF215}"/>
                  </a:ext>
                </a:extLst>
              </p:cNvPr>
              <p:cNvCxnSpPr>
                <a:cxnSpLocks/>
                <a:stCxn id="122" idx="3"/>
                <a:endCxn id="180" idx="1"/>
              </p:cNvCxnSpPr>
              <p:nvPr/>
            </p:nvCxnSpPr>
            <p:spPr>
              <a:xfrm>
                <a:off x="861414" y="3278427"/>
                <a:ext cx="231068" cy="226916"/>
              </a:xfrm>
              <a:prstGeom prst="curvedConnector3">
                <a:avLst/>
              </a:prstGeom>
              <a:noFill/>
              <a:ln w="12700" cap="flat" cmpd="sng" algn="ctr">
                <a:solidFill>
                  <a:schemeClr val="tx1"/>
                </a:solidFill>
                <a:prstDash val="sysDot"/>
                <a:miter lim="800000"/>
                <a:headEnd type="none"/>
                <a:tailEnd type="none"/>
              </a:ln>
              <a:effectLst/>
            </p:spPr>
          </p:cxnSp>
        </p:grpSp>
        <p:sp>
          <p:nvSpPr>
            <p:cNvPr id="184" name="TextBox 183">
              <a:extLst>
                <a:ext uri="{FF2B5EF4-FFF2-40B4-BE49-F238E27FC236}">
                  <a16:creationId xmlns:a16="http://schemas.microsoft.com/office/drawing/2014/main" id="{56D90EBA-6EDC-468E-BCF0-37669F6EF8C6}"/>
                </a:ext>
              </a:extLst>
            </p:cNvPr>
            <p:cNvSpPr txBox="1"/>
            <p:nvPr/>
          </p:nvSpPr>
          <p:spPr>
            <a:xfrm>
              <a:off x="5649349" y="3793487"/>
              <a:ext cx="535724" cy="230832"/>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Leader</a:t>
              </a:r>
            </a:p>
          </p:txBody>
        </p:sp>
        <p:sp>
          <p:nvSpPr>
            <p:cNvPr id="185" name="TextBox 184">
              <a:extLst>
                <a:ext uri="{FF2B5EF4-FFF2-40B4-BE49-F238E27FC236}">
                  <a16:creationId xmlns:a16="http://schemas.microsoft.com/office/drawing/2014/main" id="{98396E32-8E6D-4A6A-85A7-23E39A47F8CF}"/>
                </a:ext>
              </a:extLst>
            </p:cNvPr>
            <p:cNvSpPr txBox="1"/>
            <p:nvPr/>
          </p:nvSpPr>
          <p:spPr>
            <a:xfrm>
              <a:off x="6686874" y="2953417"/>
              <a:ext cx="631904" cy="230832"/>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Follower</a:t>
              </a:r>
            </a:p>
          </p:txBody>
        </p:sp>
        <p:sp>
          <p:nvSpPr>
            <p:cNvPr id="187" name="TextBox 186">
              <a:extLst>
                <a:ext uri="{FF2B5EF4-FFF2-40B4-BE49-F238E27FC236}">
                  <a16:creationId xmlns:a16="http://schemas.microsoft.com/office/drawing/2014/main" id="{9A46D55B-D026-477F-AA98-073914F02EAD}"/>
                </a:ext>
              </a:extLst>
            </p:cNvPr>
            <p:cNvSpPr txBox="1"/>
            <p:nvPr/>
          </p:nvSpPr>
          <p:spPr>
            <a:xfrm>
              <a:off x="6687872" y="3443267"/>
              <a:ext cx="631904" cy="230832"/>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Follower</a:t>
              </a:r>
            </a:p>
          </p:txBody>
        </p:sp>
        <p:sp>
          <p:nvSpPr>
            <p:cNvPr id="188" name="TextBox 187">
              <a:extLst>
                <a:ext uri="{FF2B5EF4-FFF2-40B4-BE49-F238E27FC236}">
                  <a16:creationId xmlns:a16="http://schemas.microsoft.com/office/drawing/2014/main" id="{A94267FA-C7DE-4276-A17E-7CE9F7AA3141}"/>
                </a:ext>
              </a:extLst>
            </p:cNvPr>
            <p:cNvSpPr txBox="1"/>
            <p:nvPr/>
          </p:nvSpPr>
          <p:spPr>
            <a:xfrm>
              <a:off x="6679485" y="3910643"/>
              <a:ext cx="718466" cy="230832"/>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Forwarder</a:t>
              </a:r>
            </a:p>
          </p:txBody>
        </p:sp>
        <p:sp>
          <p:nvSpPr>
            <p:cNvPr id="189" name="TextBox 188">
              <a:extLst>
                <a:ext uri="{FF2B5EF4-FFF2-40B4-BE49-F238E27FC236}">
                  <a16:creationId xmlns:a16="http://schemas.microsoft.com/office/drawing/2014/main" id="{EFA92A6A-0B75-49DE-A55B-52A5703358F5}"/>
                </a:ext>
              </a:extLst>
            </p:cNvPr>
            <p:cNvSpPr txBox="1"/>
            <p:nvPr/>
          </p:nvSpPr>
          <p:spPr>
            <a:xfrm>
              <a:off x="6137536" y="4790564"/>
              <a:ext cx="760144" cy="230832"/>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Replica Set</a:t>
              </a:r>
            </a:p>
          </p:txBody>
        </p:sp>
        <p:sp>
          <p:nvSpPr>
            <p:cNvPr id="4" name="Right Brace 3">
              <a:extLst>
                <a:ext uri="{FF2B5EF4-FFF2-40B4-BE49-F238E27FC236}">
                  <a16:creationId xmlns:a16="http://schemas.microsoft.com/office/drawing/2014/main" id="{1D8CB8CB-546B-41D4-8722-820DEC817754}"/>
                </a:ext>
              </a:extLst>
            </p:cNvPr>
            <p:cNvSpPr/>
            <p:nvPr/>
          </p:nvSpPr>
          <p:spPr>
            <a:xfrm rot="5400000">
              <a:off x="6465864" y="3637332"/>
              <a:ext cx="142005" cy="1970647"/>
            </a:xfrm>
            <a:prstGeom prst="righ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90" name="Straight Arrow Connector 189">
            <a:extLst>
              <a:ext uri="{FF2B5EF4-FFF2-40B4-BE49-F238E27FC236}">
                <a16:creationId xmlns:a16="http://schemas.microsoft.com/office/drawing/2014/main" id="{0A674D74-C333-410E-9E7C-F9AA78D7E2AD}"/>
              </a:ext>
            </a:extLst>
          </p:cNvPr>
          <p:cNvCxnSpPr>
            <a:cxnSpLocks/>
          </p:cNvCxnSpPr>
          <p:nvPr/>
        </p:nvCxnSpPr>
        <p:spPr>
          <a:xfrm flipV="1">
            <a:off x="4441556" y="3830299"/>
            <a:ext cx="2281129" cy="1232315"/>
          </a:xfrm>
          <a:prstGeom prst="straightConnector1">
            <a:avLst/>
          </a:prstGeom>
          <a:ln w="19050">
            <a:solidFill>
              <a:schemeClr val="bg1">
                <a:lumMod val="50000"/>
              </a:schemeClr>
            </a:solidFill>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54" name="Freeform: Shape 53">
            <a:extLst>
              <a:ext uri="{FF2B5EF4-FFF2-40B4-BE49-F238E27FC236}">
                <a16:creationId xmlns:a16="http://schemas.microsoft.com/office/drawing/2014/main" id="{1395003B-76E0-433D-83B6-6E13A0872C98}"/>
              </a:ext>
            </a:extLst>
          </p:cNvPr>
          <p:cNvSpPr/>
          <p:nvPr/>
        </p:nvSpPr>
        <p:spPr bwMode="auto">
          <a:xfrm>
            <a:off x="8088402" y="4049488"/>
            <a:ext cx="1368358" cy="316435"/>
          </a:xfrm>
          <a:custGeom>
            <a:avLst/>
            <a:gdLst>
              <a:gd name="connsiteX0" fmla="*/ 0 w 1368358"/>
              <a:gd name="connsiteY0" fmla="*/ 11635 h 316435"/>
              <a:gd name="connsiteX1" fmla="*/ 642026 w 1368358"/>
              <a:gd name="connsiteY1" fmla="*/ 31090 h 316435"/>
              <a:gd name="connsiteX2" fmla="*/ 1005192 w 1368358"/>
              <a:gd name="connsiteY2" fmla="*/ 277524 h 316435"/>
              <a:gd name="connsiteX3" fmla="*/ 1368358 w 1368358"/>
              <a:gd name="connsiteY3" fmla="*/ 316435 h 316435"/>
            </a:gdLst>
            <a:ahLst/>
            <a:cxnLst>
              <a:cxn ang="0">
                <a:pos x="connsiteX0" y="connsiteY0"/>
              </a:cxn>
              <a:cxn ang="0">
                <a:pos x="connsiteX1" y="connsiteY1"/>
              </a:cxn>
              <a:cxn ang="0">
                <a:pos x="connsiteX2" y="connsiteY2"/>
              </a:cxn>
              <a:cxn ang="0">
                <a:pos x="connsiteX3" y="connsiteY3"/>
              </a:cxn>
            </a:cxnLst>
            <a:rect l="l" t="t" r="r" b="b"/>
            <a:pathLst>
              <a:path w="1368358" h="316435">
                <a:moveTo>
                  <a:pt x="0" y="11635"/>
                </a:moveTo>
                <a:cubicBezTo>
                  <a:pt x="237247" y="-795"/>
                  <a:pt x="474494" y="-13225"/>
                  <a:pt x="642026" y="31090"/>
                </a:cubicBezTo>
                <a:cubicBezTo>
                  <a:pt x="809558" y="75405"/>
                  <a:pt x="884137" y="229967"/>
                  <a:pt x="1005192" y="277524"/>
                </a:cubicBezTo>
                <a:cubicBezTo>
                  <a:pt x="1126247" y="325081"/>
                  <a:pt x="1311073" y="302384"/>
                  <a:pt x="1368358" y="316435"/>
                </a:cubicBezTo>
              </a:path>
            </a:pathLst>
          </a:custGeom>
          <a:ln>
            <a:headEnd type="none" w="med" len="med"/>
            <a:tailEnd type="arrow"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91" name="TextBox 190">
            <a:extLst>
              <a:ext uri="{FF2B5EF4-FFF2-40B4-BE49-F238E27FC236}">
                <a16:creationId xmlns:a16="http://schemas.microsoft.com/office/drawing/2014/main" id="{55B286D9-8D0D-4525-9D50-2DDC6ACB12AB}"/>
              </a:ext>
            </a:extLst>
          </p:cNvPr>
          <p:cNvSpPr txBox="1"/>
          <p:nvPr/>
        </p:nvSpPr>
        <p:spPr>
          <a:xfrm>
            <a:off x="9456760" y="4242281"/>
            <a:ext cx="1821332" cy="230832"/>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To remote resource partition(s)</a:t>
            </a:r>
          </a:p>
        </p:txBody>
      </p:sp>
    </p:spTree>
    <p:extLst>
      <p:ext uri="{BB962C8B-B14F-4D97-AF65-F5344CB8AC3E}">
        <p14:creationId xmlns:p14="http://schemas.microsoft.com/office/powerpoint/2010/main" val="12949727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extBox 144">
            <a:extLst>
              <a:ext uri="{FF2B5EF4-FFF2-40B4-BE49-F238E27FC236}">
                <a16:creationId xmlns:a16="http://schemas.microsoft.com/office/drawing/2014/main" id="{166E4E6D-81DD-4AAB-9651-B66FA8B88360}"/>
              </a:ext>
            </a:extLst>
          </p:cNvPr>
          <p:cNvSpPr txBox="1"/>
          <p:nvPr/>
        </p:nvSpPr>
        <p:spPr>
          <a:xfrm>
            <a:off x="5849875" y="1889211"/>
            <a:ext cx="803169" cy="369332"/>
          </a:xfrm>
          <a:prstGeom prst="rect">
            <a:avLst/>
          </a:prstGeom>
          <a:noFill/>
        </p:spPr>
        <p:txBody>
          <a:bodyPr wrap="square" rtlCol="0" anchor="ctr">
            <a:spAutoFit/>
          </a:bodyPr>
          <a:lstStyle/>
          <a:p>
            <a:pPr algn="ctr"/>
            <a:r>
              <a:rPr lang="en-US" b="1">
                <a:solidFill>
                  <a:schemeClr val="tx2"/>
                </a:solidFill>
                <a:latin typeface="Segoe UI Semilight" panose="020B0402040204020203" pitchFamily="34" charset="0"/>
                <a:cs typeface="Segoe UI Semilight" panose="020B0402040204020203" pitchFamily="34" charset="0"/>
              </a:rPr>
              <a:t>SQL</a:t>
            </a:r>
          </a:p>
        </p:txBody>
      </p:sp>
      <p:sp>
        <p:nvSpPr>
          <p:cNvPr id="102" name="TextBox 101">
            <a:extLst>
              <a:ext uri="{FF2B5EF4-FFF2-40B4-BE49-F238E27FC236}">
                <a16:creationId xmlns:a16="http://schemas.microsoft.com/office/drawing/2014/main" id="{AD9C9A99-5A34-48F0-8113-90B132EF6B58}"/>
              </a:ext>
            </a:extLst>
          </p:cNvPr>
          <p:cNvSpPr txBox="1"/>
          <p:nvPr/>
        </p:nvSpPr>
        <p:spPr>
          <a:xfrm>
            <a:off x="8136810" y="2185771"/>
            <a:ext cx="1141366" cy="307777"/>
          </a:xfrm>
          <a:prstGeom prst="rect">
            <a:avLst/>
          </a:prstGeom>
          <a:noFill/>
        </p:spPr>
        <p:txBody>
          <a:bodyPr wrap="square" rtlCol="0" anchor="ctr">
            <a:spAutoFit/>
          </a:bodyPr>
          <a:lstStyle/>
          <a:p>
            <a:pPr algn="ctr"/>
            <a:r>
              <a:rPr lang="en-US" sz="1400">
                <a:solidFill>
                  <a:schemeClr val="tx2"/>
                </a:solidFill>
              </a:rPr>
              <a:t>MongoDB</a:t>
            </a:r>
          </a:p>
        </p:txBody>
      </p:sp>
      <p:grpSp>
        <p:nvGrpSpPr>
          <p:cNvPr id="14" name="Group 13">
            <a:extLst>
              <a:ext uri="{FF2B5EF4-FFF2-40B4-BE49-F238E27FC236}">
                <a16:creationId xmlns:a16="http://schemas.microsoft.com/office/drawing/2014/main" id="{3E4BEB5F-9BD8-4935-BB62-0304D488C247}"/>
              </a:ext>
            </a:extLst>
          </p:cNvPr>
          <p:cNvGrpSpPr/>
          <p:nvPr/>
        </p:nvGrpSpPr>
        <p:grpSpPr>
          <a:xfrm>
            <a:off x="935842" y="2510764"/>
            <a:ext cx="1294027" cy="440630"/>
            <a:chOff x="1880903" y="2175418"/>
            <a:chExt cx="1294027" cy="440630"/>
          </a:xfrm>
        </p:grpSpPr>
        <p:sp>
          <p:nvSpPr>
            <p:cNvPr id="97" name="TextBox 96">
              <a:extLst>
                <a:ext uri="{FF2B5EF4-FFF2-40B4-BE49-F238E27FC236}">
                  <a16:creationId xmlns:a16="http://schemas.microsoft.com/office/drawing/2014/main" id="{35A063E9-CB90-4236-B361-2F2CD4DC928E}"/>
                </a:ext>
              </a:extLst>
            </p:cNvPr>
            <p:cNvSpPr txBox="1"/>
            <p:nvPr/>
          </p:nvSpPr>
          <p:spPr>
            <a:xfrm>
              <a:off x="2371761" y="2257234"/>
              <a:ext cx="803169" cy="276999"/>
            </a:xfrm>
            <a:prstGeom prst="rect">
              <a:avLst/>
            </a:prstGeom>
            <a:noFill/>
          </p:spPr>
          <p:txBody>
            <a:bodyPr wrap="square" rtlCol="0" anchor="ctr">
              <a:spAutoFit/>
            </a:bodyPr>
            <a:lstStyle/>
            <a:p>
              <a:r>
                <a:rPr lang="en-US" sz="1200">
                  <a:solidFill>
                    <a:schemeClr val="tx2"/>
                  </a:solidFill>
                </a:rPr>
                <a:t>Table API</a:t>
              </a:r>
            </a:p>
          </p:txBody>
        </p:sp>
        <p:grpSp>
          <p:nvGrpSpPr>
            <p:cNvPr id="98" name="Group 97">
              <a:extLst>
                <a:ext uri="{FF2B5EF4-FFF2-40B4-BE49-F238E27FC236}">
                  <a16:creationId xmlns:a16="http://schemas.microsoft.com/office/drawing/2014/main" id="{8DF0A600-1E3D-45BA-AB34-E214FCAD0B42}"/>
                </a:ext>
              </a:extLst>
            </p:cNvPr>
            <p:cNvGrpSpPr/>
            <p:nvPr/>
          </p:nvGrpSpPr>
          <p:grpSpPr>
            <a:xfrm>
              <a:off x="1880903" y="2175418"/>
              <a:ext cx="494130" cy="440630"/>
              <a:chOff x="8276702" y="3303923"/>
              <a:chExt cx="657427" cy="586247"/>
            </a:xfrm>
          </p:grpSpPr>
          <p:sp>
            <p:nvSpPr>
              <p:cNvPr id="110" name="Hexagon 109">
                <a:extLst>
                  <a:ext uri="{FF2B5EF4-FFF2-40B4-BE49-F238E27FC236}">
                    <a16:creationId xmlns:a16="http://schemas.microsoft.com/office/drawing/2014/main" id="{893C08C3-7368-49EF-9C5B-BD3107C05B57}"/>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a:extLst>
                  <a:ext uri="{FF2B5EF4-FFF2-40B4-BE49-F238E27FC236}">
                    <a16:creationId xmlns:a16="http://schemas.microsoft.com/office/drawing/2014/main" id="{B75321ED-7A48-4CB8-907A-E111F192E680}"/>
                  </a:ext>
                </a:extLst>
              </p:cNvPr>
              <p:cNvGrpSpPr/>
              <p:nvPr/>
            </p:nvGrpSpPr>
            <p:grpSpPr>
              <a:xfrm>
                <a:off x="8435042" y="3437010"/>
                <a:ext cx="340743" cy="339628"/>
                <a:chOff x="9378226" y="3437014"/>
                <a:chExt cx="340743" cy="339628"/>
              </a:xfrm>
            </p:grpSpPr>
            <p:sp>
              <p:nvSpPr>
                <p:cNvPr id="112" name="Freeform: Shape 111">
                  <a:extLst>
                    <a:ext uri="{FF2B5EF4-FFF2-40B4-BE49-F238E27FC236}">
                      <a16:creationId xmlns:a16="http://schemas.microsoft.com/office/drawing/2014/main" id="{1B07B418-F5C7-4605-8FC5-F3EA20F39B4F}"/>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gradFill>
                      <a:gsLst>
                        <a:gs pos="0">
                          <a:srgbClr val="FFFFFF"/>
                        </a:gs>
                        <a:gs pos="100000">
                          <a:srgbClr val="FFFFFF"/>
                        </a:gs>
                      </a:gsLst>
                      <a:lin ang="5400000" scaled="0"/>
                    </a:gradFill>
                    <a:cs typeface="Segoe UI" pitchFamily="34" charset="0"/>
                  </a:endParaRPr>
                </a:p>
              </p:txBody>
            </p:sp>
            <p:sp>
              <p:nvSpPr>
                <p:cNvPr id="113" name="Freeform: Shape 112">
                  <a:extLst>
                    <a:ext uri="{FF2B5EF4-FFF2-40B4-BE49-F238E27FC236}">
                      <a16:creationId xmlns:a16="http://schemas.microsoft.com/office/drawing/2014/main" id="{EB7D221E-192B-4F8E-9759-1AFBC03445D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gradFill>
                      <a:gsLst>
                        <a:gs pos="0">
                          <a:srgbClr val="FFFFFF"/>
                        </a:gs>
                        <a:gs pos="100000">
                          <a:srgbClr val="FFFFFF"/>
                        </a:gs>
                      </a:gsLst>
                      <a:lin ang="5400000" scaled="0"/>
                    </a:gradFill>
                    <a:cs typeface="Segoe UI" pitchFamily="34" charset="0"/>
                  </a:endParaRPr>
                </a:p>
              </p:txBody>
            </p:sp>
            <p:sp>
              <p:nvSpPr>
                <p:cNvPr id="114" name="Freeform: Shape 113">
                  <a:extLst>
                    <a:ext uri="{FF2B5EF4-FFF2-40B4-BE49-F238E27FC236}">
                      <a16:creationId xmlns:a16="http://schemas.microsoft.com/office/drawing/2014/main" id="{F54A1402-E5E4-4B69-8FC4-75C572454368}"/>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gradFill>
                      <a:gsLst>
                        <a:gs pos="0">
                          <a:srgbClr val="FFFFFF"/>
                        </a:gs>
                        <a:gs pos="100000">
                          <a:srgbClr val="FFFFFF"/>
                        </a:gs>
                      </a:gsLst>
                      <a:lin ang="5400000" scaled="0"/>
                    </a:gradFill>
                    <a:cs typeface="Segoe UI" pitchFamily="34" charset="0"/>
                  </a:endParaRPr>
                </a:p>
              </p:txBody>
            </p:sp>
            <p:sp>
              <p:nvSpPr>
                <p:cNvPr id="120" name="Freeform: Shape 119">
                  <a:extLst>
                    <a:ext uri="{FF2B5EF4-FFF2-40B4-BE49-F238E27FC236}">
                      <a16:creationId xmlns:a16="http://schemas.microsoft.com/office/drawing/2014/main" id="{5F803BA7-9545-46A5-ACBF-9B2F683CB371}"/>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gradFill>
                      <a:gsLst>
                        <a:gs pos="0">
                          <a:srgbClr val="FFFFFF"/>
                        </a:gs>
                        <a:gs pos="100000">
                          <a:srgbClr val="FFFFFF"/>
                        </a:gs>
                      </a:gsLst>
                      <a:lin ang="5400000" scaled="0"/>
                    </a:gradFill>
                    <a:cs typeface="Segoe UI" pitchFamily="34" charset="0"/>
                  </a:endParaRPr>
                </a:p>
              </p:txBody>
            </p:sp>
            <p:sp>
              <p:nvSpPr>
                <p:cNvPr id="121" name="Freeform: Shape 120">
                  <a:extLst>
                    <a:ext uri="{FF2B5EF4-FFF2-40B4-BE49-F238E27FC236}">
                      <a16:creationId xmlns:a16="http://schemas.microsoft.com/office/drawing/2014/main" id="{A0047B6C-78AF-4D71-97FD-B943AD196E6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gradFill>
                      <a:gsLst>
                        <a:gs pos="0">
                          <a:srgbClr val="FFFFFF"/>
                        </a:gs>
                        <a:gs pos="100000">
                          <a:srgbClr val="FFFFFF"/>
                        </a:gs>
                      </a:gsLst>
                      <a:lin ang="5400000" scaled="0"/>
                    </a:gradFill>
                    <a:cs typeface="Segoe UI" pitchFamily="34" charset="0"/>
                  </a:endParaRPr>
                </a:p>
              </p:txBody>
            </p:sp>
            <p:sp>
              <p:nvSpPr>
                <p:cNvPr id="122" name="Freeform: Shape 121">
                  <a:extLst>
                    <a:ext uri="{FF2B5EF4-FFF2-40B4-BE49-F238E27FC236}">
                      <a16:creationId xmlns:a16="http://schemas.microsoft.com/office/drawing/2014/main" id="{46EB0FF6-ADAE-4DC5-854E-F2A388689ADC}"/>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gradFill>
                      <a:gsLst>
                        <a:gs pos="0">
                          <a:srgbClr val="FFFFFF"/>
                        </a:gs>
                        <a:gs pos="100000">
                          <a:srgbClr val="FFFFFF"/>
                        </a:gs>
                      </a:gsLst>
                      <a:lin ang="5400000" scaled="0"/>
                    </a:gradFill>
                    <a:cs typeface="Segoe UI" pitchFamily="34" charset="0"/>
                  </a:endParaRPr>
                </a:p>
              </p:txBody>
            </p:sp>
            <p:sp>
              <p:nvSpPr>
                <p:cNvPr id="123" name="Freeform: Shape 122">
                  <a:extLst>
                    <a:ext uri="{FF2B5EF4-FFF2-40B4-BE49-F238E27FC236}">
                      <a16:creationId xmlns:a16="http://schemas.microsoft.com/office/drawing/2014/main" id="{EEAAFFFE-7D34-4A7C-9998-6CD6355D29A9}"/>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FE206180-0025-485B-BD55-C48E5554A01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gradFill>
                      <a:gsLst>
                        <a:gs pos="0">
                          <a:srgbClr val="FFFFFF"/>
                        </a:gs>
                        <a:gs pos="100000">
                          <a:srgbClr val="FFFFFF"/>
                        </a:gs>
                      </a:gsLst>
                      <a:lin ang="5400000" scaled="0"/>
                    </a:gradFill>
                    <a:cs typeface="Segoe UI" pitchFamily="34" charset="0"/>
                  </a:endParaRPr>
                </a:p>
              </p:txBody>
            </p:sp>
            <p:sp>
              <p:nvSpPr>
                <p:cNvPr id="125" name="Freeform: Shape 124">
                  <a:extLst>
                    <a:ext uri="{FF2B5EF4-FFF2-40B4-BE49-F238E27FC236}">
                      <a16:creationId xmlns:a16="http://schemas.microsoft.com/office/drawing/2014/main" id="{8A0B64E8-521F-4F06-B5A5-4318A58FC204}"/>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gradFill>
                      <a:gsLst>
                        <a:gs pos="0">
                          <a:srgbClr val="FFFFFF"/>
                        </a:gs>
                        <a:gs pos="100000">
                          <a:srgbClr val="FFFFFF"/>
                        </a:gs>
                      </a:gsLst>
                      <a:lin ang="5400000" scaled="0"/>
                    </a:gradFill>
                    <a:cs typeface="Segoe UI" pitchFamily="34" charset="0"/>
                  </a:endParaRPr>
                </a:p>
              </p:txBody>
            </p:sp>
            <p:sp>
              <p:nvSpPr>
                <p:cNvPr id="126" name="Freeform: Shape 125">
                  <a:extLst>
                    <a:ext uri="{FF2B5EF4-FFF2-40B4-BE49-F238E27FC236}">
                      <a16:creationId xmlns:a16="http://schemas.microsoft.com/office/drawing/2014/main" id="{67C32281-2BC6-4D60-9EBD-569D4BE289E4}"/>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a:gradFill>
                      <a:gsLst>
                        <a:gs pos="0">
                          <a:srgbClr val="FFFFFF"/>
                        </a:gs>
                        <a:gs pos="100000">
                          <a:srgbClr val="FFFFFF"/>
                        </a:gs>
                      </a:gsLst>
                      <a:lin ang="5400000" scaled="0"/>
                    </a:gradFill>
                    <a:cs typeface="Segoe UI" pitchFamily="34" charset="0"/>
                  </a:endParaRPr>
                </a:p>
              </p:txBody>
            </p:sp>
          </p:grpSp>
        </p:grpSp>
      </p:grpSp>
      <p:pic>
        <p:nvPicPr>
          <p:cNvPr id="15" name="Picture 14">
            <a:extLst>
              <a:ext uri="{FF2B5EF4-FFF2-40B4-BE49-F238E27FC236}">
                <a16:creationId xmlns:a16="http://schemas.microsoft.com/office/drawing/2014/main" id="{73154DFE-BA73-41E3-900B-523E95F2638C}"/>
              </a:ext>
            </a:extLst>
          </p:cNvPr>
          <p:cNvPicPr>
            <a:picLocks noChangeAspect="1"/>
          </p:cNvPicPr>
          <p:nvPr/>
        </p:nvPicPr>
        <p:blipFill rotWithShape="1">
          <a:blip r:embed="rId3"/>
          <a:srcRect b="68768"/>
          <a:stretch/>
        </p:blipFill>
        <p:spPr>
          <a:xfrm>
            <a:off x="1133426" y="5547982"/>
            <a:ext cx="9925148" cy="1310018"/>
          </a:xfrm>
          <a:prstGeom prst="rect">
            <a:avLst/>
          </a:prstGeom>
        </p:spPr>
      </p:pic>
      <p:sp>
        <p:nvSpPr>
          <p:cNvPr id="100"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99"/>
          <p:cNvSpPr/>
          <p:nvPr/>
        </p:nvSpPr>
        <p:spPr>
          <a:xfrm>
            <a:off x="0" y="2593251"/>
            <a:ext cx="1218930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99"/>
          <p:cNvSpPr/>
          <p:nvPr/>
        </p:nvSpPr>
        <p:spPr>
          <a:xfrm>
            <a:off x="0" y="3990142"/>
            <a:ext cx="12192000"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oup 8"/>
          <p:cNvGrpSpPr/>
          <p:nvPr/>
        </p:nvGrpSpPr>
        <p:grpSpPr>
          <a:xfrm>
            <a:off x="530669" y="4315190"/>
            <a:ext cx="11082665" cy="1524582"/>
            <a:chOff x="712834" y="4237919"/>
            <a:chExt cx="11082665" cy="1524582"/>
          </a:xfrm>
        </p:grpSpPr>
        <p:sp>
          <p:nvSpPr>
            <p:cNvPr id="893" name="TextBox 892"/>
            <p:cNvSpPr txBox="1"/>
            <p:nvPr/>
          </p:nvSpPr>
          <p:spPr>
            <a:xfrm>
              <a:off x="712834" y="5255413"/>
              <a:ext cx="111761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2"/>
                  </a:solidFill>
                  <a:effectLst/>
                  <a:uLnTx/>
                  <a:uFillTx/>
                  <a:latin typeface="Segoe UI Semilight" panose="020B0402040204020203" pitchFamily="34" charset="0"/>
                  <a:cs typeface="Segoe UI Semilight" panose="020B0402040204020203" pitchFamily="34" charset="0"/>
                </a:rPr>
                <a:t>Turnkey global </a:t>
              </a:r>
              <a:br>
                <a:rPr kumimoji="0" lang="en-US" sz="1100" b="0" i="0" u="none" strike="noStrike" kern="0" cap="none" spc="0" normalizeH="0" baseline="0" noProof="0">
                  <a:ln>
                    <a:noFill/>
                  </a:ln>
                  <a:solidFill>
                    <a:schemeClr val="tx2"/>
                  </a:solidFill>
                  <a:effectLst/>
                  <a:uLnTx/>
                  <a:uFillTx/>
                  <a:latin typeface="Segoe UI Semilight" panose="020B0402040204020203" pitchFamily="34" charset="0"/>
                  <a:cs typeface="Segoe UI Semilight" panose="020B0402040204020203" pitchFamily="34" charset="0"/>
                </a:rPr>
              </a:br>
              <a:r>
                <a:rPr kumimoji="0" lang="en-US" sz="1100" b="0" i="0" u="none" strike="noStrike" kern="0" cap="none" spc="0" normalizeH="0" baseline="0" noProof="0">
                  <a:ln>
                    <a:noFill/>
                  </a:ln>
                  <a:solidFill>
                    <a:schemeClr val="tx2"/>
                  </a:solidFill>
                  <a:effectLst/>
                  <a:uLnTx/>
                  <a:uFillTx/>
                  <a:latin typeface="Segoe UI Semilight" panose="020B0402040204020203" pitchFamily="34" charset="0"/>
                  <a:cs typeface="Segoe UI Semilight" panose="020B0402040204020203" pitchFamily="34" charset="0"/>
                </a:rPr>
                <a:t>distribution</a:t>
              </a:r>
            </a:p>
          </p:txBody>
        </p:sp>
        <p:sp>
          <p:nvSpPr>
            <p:cNvPr id="894" name="TextBox 893"/>
            <p:cNvSpPr txBox="1"/>
            <p:nvPr/>
          </p:nvSpPr>
          <p:spPr>
            <a:xfrm>
              <a:off x="2863058" y="4596855"/>
              <a:ext cx="166423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2"/>
                  </a:solidFill>
                  <a:effectLst/>
                  <a:uLnTx/>
                  <a:uFillTx/>
                  <a:latin typeface="Segoe UI Semilight" panose="020B0402040204020203" pitchFamily="34" charset="0"/>
                  <a:cs typeface="Segoe UI Semilight" panose="020B0402040204020203" pitchFamily="34" charset="0"/>
                </a:rPr>
                <a:t>Elastic scale out </a:t>
              </a:r>
            </a:p>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2"/>
                  </a:solidFill>
                  <a:effectLst/>
                  <a:uLnTx/>
                  <a:uFillTx/>
                  <a:latin typeface="Segoe UI Semilight" panose="020B0402040204020203" pitchFamily="34" charset="0"/>
                  <a:cs typeface="Segoe UI Semilight" panose="020B0402040204020203" pitchFamily="34" charset="0"/>
                </a:rPr>
                <a:t>of storage &amp; throughput</a:t>
              </a:r>
            </a:p>
          </p:txBody>
        </p:sp>
        <p:sp>
          <p:nvSpPr>
            <p:cNvPr id="895" name="TextBox 894"/>
            <p:cNvSpPr txBox="1"/>
            <p:nvPr/>
          </p:nvSpPr>
          <p:spPr>
            <a:xfrm>
              <a:off x="5559906" y="4237919"/>
              <a:ext cx="1648208"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2"/>
                  </a:solidFill>
                  <a:effectLst/>
                  <a:uLnTx/>
                  <a:uFillTx/>
                  <a:latin typeface="Segoe UI Semilight" panose="020B0402040204020203" pitchFamily="34" charset="0"/>
                  <a:cs typeface="Segoe UI Semilight" panose="020B0402040204020203" pitchFamily="34" charset="0"/>
                </a:rPr>
                <a:t>Guaranteed low latency </a:t>
              </a:r>
              <a:br>
                <a:rPr kumimoji="0" lang="en-US" sz="1100" b="0" i="0" u="none" strike="noStrike" kern="0" cap="none" spc="0" normalizeH="0" baseline="0" noProof="0">
                  <a:ln>
                    <a:noFill/>
                  </a:ln>
                  <a:solidFill>
                    <a:schemeClr val="tx2"/>
                  </a:solidFill>
                  <a:effectLst/>
                  <a:uLnTx/>
                  <a:uFillTx/>
                  <a:latin typeface="Segoe UI Semilight" panose="020B0402040204020203" pitchFamily="34" charset="0"/>
                  <a:cs typeface="Segoe UI Semilight" panose="020B0402040204020203" pitchFamily="34" charset="0"/>
                </a:rPr>
              </a:br>
              <a:r>
                <a:rPr kumimoji="0" lang="en-US" sz="1100" b="0" i="0" u="none" strike="noStrike" kern="0" cap="none" spc="0" normalizeH="0" baseline="0" noProof="0">
                  <a:ln>
                    <a:noFill/>
                  </a:ln>
                  <a:solidFill>
                    <a:schemeClr val="tx2"/>
                  </a:solidFill>
                  <a:effectLst/>
                  <a:uLnTx/>
                  <a:uFillTx/>
                  <a:latin typeface="Segoe UI Semilight" panose="020B0402040204020203" pitchFamily="34" charset="0"/>
                  <a:cs typeface="Segoe UI Semilight" panose="020B0402040204020203" pitchFamily="34" charset="0"/>
                </a:rPr>
                <a:t>at the 99</a:t>
              </a:r>
              <a:r>
                <a:rPr kumimoji="0" lang="en-US" sz="1100" b="0" i="0" u="none" strike="noStrike" kern="0" cap="none" spc="0" normalizeH="0" baseline="30000" noProof="0">
                  <a:ln>
                    <a:noFill/>
                  </a:ln>
                  <a:solidFill>
                    <a:schemeClr val="tx2"/>
                  </a:solidFill>
                  <a:effectLst/>
                  <a:uLnTx/>
                  <a:uFillTx/>
                  <a:latin typeface="Segoe UI Semilight" panose="020B0402040204020203" pitchFamily="34" charset="0"/>
                  <a:cs typeface="Segoe UI Semilight" panose="020B0402040204020203" pitchFamily="34" charset="0"/>
                </a:rPr>
                <a:t>th</a:t>
              </a:r>
              <a:r>
                <a:rPr kumimoji="0" lang="en-US" sz="1100" b="0" i="0" u="none" strike="noStrike" kern="0" cap="none" spc="0" normalizeH="0" baseline="0" noProof="0">
                  <a:ln>
                    <a:noFill/>
                  </a:ln>
                  <a:solidFill>
                    <a:schemeClr val="tx2"/>
                  </a:solidFill>
                  <a:effectLst/>
                  <a:uLnTx/>
                  <a:uFillTx/>
                  <a:latin typeface="Segoe UI Semilight" panose="020B0402040204020203" pitchFamily="34" charset="0"/>
                  <a:cs typeface="Segoe UI Semilight" panose="020B0402040204020203" pitchFamily="34" charset="0"/>
                </a:rPr>
                <a:t> percentile</a:t>
              </a:r>
            </a:p>
          </p:txBody>
        </p:sp>
        <p:sp>
          <p:nvSpPr>
            <p:cNvPr id="896" name="TextBox 895"/>
            <p:cNvSpPr txBox="1"/>
            <p:nvPr/>
          </p:nvSpPr>
          <p:spPr>
            <a:xfrm>
              <a:off x="10631399" y="5331614"/>
              <a:ext cx="1164100"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2"/>
                  </a:solidFill>
                  <a:effectLst/>
                  <a:uLnTx/>
                  <a:uFillTx/>
                  <a:latin typeface="Segoe UI Semilight" panose="020B0402040204020203" pitchFamily="34" charset="0"/>
                  <a:cs typeface="Segoe UI Semilight" panose="020B0402040204020203" pitchFamily="34" charset="0"/>
                </a:rPr>
                <a:t>Comprehensive </a:t>
              </a:r>
              <a:br>
                <a:rPr kumimoji="0" lang="en-US" sz="1100" b="0" i="0" u="none" strike="noStrike" kern="0" cap="none" spc="0" normalizeH="0" baseline="0" noProof="0">
                  <a:ln>
                    <a:noFill/>
                  </a:ln>
                  <a:solidFill>
                    <a:schemeClr val="tx2"/>
                  </a:solidFill>
                  <a:effectLst/>
                  <a:uLnTx/>
                  <a:uFillTx/>
                  <a:latin typeface="Segoe UI Semilight" panose="020B0402040204020203" pitchFamily="34" charset="0"/>
                  <a:cs typeface="Segoe UI Semilight" panose="020B0402040204020203" pitchFamily="34" charset="0"/>
                </a:rPr>
              </a:br>
              <a:r>
                <a:rPr kumimoji="0" lang="en-US" sz="1100" b="0" i="0" u="none" strike="noStrike" kern="0" cap="none" spc="0" normalizeH="0" baseline="0" noProof="0">
                  <a:ln>
                    <a:noFill/>
                  </a:ln>
                  <a:solidFill>
                    <a:schemeClr val="tx2"/>
                  </a:solidFill>
                  <a:effectLst/>
                  <a:uLnTx/>
                  <a:uFillTx/>
                  <a:latin typeface="Segoe UI Semilight" panose="020B0402040204020203" pitchFamily="34" charset="0"/>
                  <a:cs typeface="Segoe UI Semilight" panose="020B0402040204020203" pitchFamily="34" charset="0"/>
                </a:rPr>
                <a:t>SLAs</a:t>
              </a:r>
            </a:p>
          </p:txBody>
        </p:sp>
        <p:sp>
          <p:nvSpPr>
            <p:cNvPr id="897" name="TextBox 896"/>
            <p:cNvSpPr txBox="1"/>
            <p:nvPr/>
          </p:nvSpPr>
          <p:spPr>
            <a:xfrm>
              <a:off x="8240724" y="4596855"/>
              <a:ext cx="1358064" cy="430887"/>
            </a:xfrm>
            <a:prstGeom prst="rect">
              <a:avLst/>
            </a:prstGeom>
            <a:noFill/>
          </p:spPr>
          <p:txBody>
            <a:bodyPr wrap="none" rtlCol="0">
              <a:spAutoFit/>
            </a:bodyPr>
            <a:lstStyle/>
            <a:p>
              <a:pPr marL="0" marR="0" lvl="0" indent="0" algn="ctr" defTabSz="857124"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tx2"/>
                  </a:solidFill>
                  <a:effectLst/>
                  <a:uLnTx/>
                  <a:uFillTx/>
                  <a:latin typeface="Segoe UI Semilight" panose="020B0402040204020203" pitchFamily="34" charset="0"/>
                  <a:cs typeface="Segoe UI Semilight" panose="020B0402040204020203" pitchFamily="34" charset="0"/>
                </a:rPr>
                <a:t>Five well-defined </a:t>
              </a:r>
              <a:br>
                <a:rPr kumimoji="0" lang="en-US" sz="1100" b="0" i="0" u="none" strike="noStrike" kern="0" cap="none" spc="0" normalizeH="0" baseline="0" noProof="0" dirty="0">
                  <a:ln>
                    <a:noFill/>
                  </a:ln>
                  <a:solidFill>
                    <a:schemeClr val="tx2"/>
                  </a:solidFill>
                  <a:effectLst/>
                  <a:uLnTx/>
                  <a:uFillTx/>
                  <a:latin typeface="Segoe UI Semilight" panose="020B0402040204020203" pitchFamily="34" charset="0"/>
                  <a:cs typeface="Segoe UI Semilight" panose="020B0402040204020203" pitchFamily="34" charset="0"/>
                </a:rPr>
              </a:br>
              <a:r>
                <a:rPr kumimoji="0" lang="en-US" sz="1100" b="0" i="0" u="none" strike="noStrike" kern="0" cap="none" spc="0" normalizeH="0" baseline="0" noProof="0" dirty="0">
                  <a:ln>
                    <a:noFill/>
                  </a:ln>
                  <a:solidFill>
                    <a:schemeClr val="tx2"/>
                  </a:solidFill>
                  <a:effectLst/>
                  <a:uLnTx/>
                  <a:uFillTx/>
                  <a:latin typeface="Segoe UI Semilight" panose="020B0402040204020203" pitchFamily="34" charset="0"/>
                  <a:cs typeface="Segoe UI Semilight" panose="020B0402040204020203" pitchFamily="34" charset="0"/>
                </a:rPr>
                <a:t>consistency models</a:t>
              </a:r>
            </a:p>
          </p:txBody>
        </p:sp>
      </p:grpSp>
      <p:sp>
        <p:nvSpPr>
          <p:cNvPr id="84" name="Title 10"/>
          <p:cNvSpPr>
            <a:spLocks noGrp="1"/>
          </p:cNvSpPr>
          <p:nvPr>
            <p:ph type="title"/>
          </p:nvPr>
        </p:nvSpPr>
        <p:spPr>
          <a:xfrm>
            <a:off x="268080" y="280267"/>
            <a:ext cx="11655840" cy="899665"/>
          </a:xfrm>
        </p:spPr>
        <p:txBody>
          <a:bodyPr/>
          <a:lstStyle/>
          <a:p>
            <a:pPr>
              <a:spcBef>
                <a:spcPts val="600"/>
              </a:spcBef>
            </a:pPr>
            <a:r>
              <a:rPr lang="en-US"/>
              <a:t>Azure Cosmos DB</a:t>
            </a:r>
            <a:br>
              <a:rPr lang="en-US"/>
            </a:br>
            <a:endParaRPr lang="en-US" cap="none"/>
          </a:p>
        </p:txBody>
      </p:sp>
      <p:grpSp>
        <p:nvGrpSpPr>
          <p:cNvPr id="11" name="Group 10">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sp>
          <p:nvSpPr>
            <p:cNvPr id="106"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08" name="Oval 903"/>
              <p:cNvSpPr/>
              <p:nvPr/>
            </p:nvSpPr>
            <p:spPr>
              <a:xfrm>
                <a:off x="9591504"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5"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0" name="Group 9">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sp>
          <p:nvSpPr>
            <p:cNvPr id="89"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91" name="Oval 17"/>
              <p:cNvSpPr/>
              <p:nvPr/>
            </p:nvSpPr>
            <p:spPr>
              <a:xfrm>
                <a:off x="7483222" y="6265690"/>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6"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8" name="Group 7">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sp>
          <p:nvSpPr>
            <p:cNvPr id="101"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5" name="Group 4">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103" name="Oval 27"/>
              <p:cNvSpPr/>
              <p:nvPr/>
            </p:nvSpPr>
            <p:spPr>
              <a:xfrm>
                <a:off x="6408190" y="5905106"/>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17"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grpSp>
        <p:nvGrpSpPr>
          <p:cNvPr id="12" name="Group 11">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sp>
          <p:nvSpPr>
            <p:cNvPr id="83"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86" name="Oval 6"/>
              <p:cNvSpPr/>
              <p:nvPr/>
            </p:nvSpPr>
            <p:spPr>
              <a:xfrm>
                <a:off x="2433643" y="6144209"/>
                <a:ext cx="192907" cy="192907"/>
              </a:xfrm>
              <a:prstGeom prst="ellipse">
                <a:avLst/>
              </a:prstGeom>
              <a:solidFill>
                <a:srgbClr val="E1E1E1"/>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0"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rgbClr val="E1E1E1"/>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pic>
        <p:nvPicPr>
          <p:cNvPr id="99" name="Picture 98"/>
          <p:cNvPicPr>
            <a:picLocks noChangeAspect="1"/>
          </p:cNvPicPr>
          <p:nvPr/>
        </p:nvPicPr>
        <p:blipFill>
          <a:blip r:embed="rId4"/>
          <a:stretch>
            <a:fillRect/>
          </a:stretch>
        </p:blipFill>
        <p:spPr>
          <a:xfrm>
            <a:off x="3604638" y="2032648"/>
            <a:ext cx="631133" cy="418575"/>
          </a:xfrm>
          <a:prstGeom prst="rect">
            <a:avLst/>
          </a:prstGeom>
        </p:spPr>
      </p:pic>
      <p:grpSp>
        <p:nvGrpSpPr>
          <p:cNvPr id="20" name="Group 19">
            <a:extLst>
              <a:ext uri="{FF2B5EF4-FFF2-40B4-BE49-F238E27FC236}">
                <a16:creationId xmlns:a16="http://schemas.microsoft.com/office/drawing/2014/main" id="{12DB49D7-5838-404C-B16E-F21A9F61F6A4}"/>
              </a:ext>
            </a:extLst>
          </p:cNvPr>
          <p:cNvGrpSpPr/>
          <p:nvPr/>
        </p:nvGrpSpPr>
        <p:grpSpPr>
          <a:xfrm>
            <a:off x="2847286" y="3015182"/>
            <a:ext cx="6914490" cy="974208"/>
            <a:chOff x="2847286" y="3085807"/>
            <a:chExt cx="6914490" cy="974208"/>
          </a:xfrm>
        </p:grpSpPr>
        <p:grpSp>
          <p:nvGrpSpPr>
            <p:cNvPr id="17" name="Group 16">
              <a:extLst>
                <a:ext uri="{FF2B5EF4-FFF2-40B4-BE49-F238E27FC236}">
                  <a16:creationId xmlns:a16="http://schemas.microsoft.com/office/drawing/2014/main" id="{E5DA855E-3024-42F2-BA8F-EAD67D95D47A}"/>
                </a:ext>
              </a:extLst>
            </p:cNvPr>
            <p:cNvGrpSpPr/>
            <p:nvPr/>
          </p:nvGrpSpPr>
          <p:grpSpPr>
            <a:xfrm>
              <a:off x="7100228" y="3085807"/>
              <a:ext cx="819456" cy="736037"/>
              <a:chOff x="7002857" y="3085807"/>
              <a:chExt cx="819456" cy="736037"/>
            </a:xfrm>
          </p:grpSpPr>
          <p:grpSp>
            <p:nvGrpSpPr>
              <p:cNvPr id="148" name="Group 147"/>
              <p:cNvGrpSpPr/>
              <p:nvPr/>
            </p:nvGrpSpPr>
            <p:grpSpPr>
              <a:xfrm>
                <a:off x="7092749" y="3085807"/>
                <a:ext cx="499208" cy="473323"/>
                <a:chOff x="7128988" y="4166153"/>
                <a:chExt cx="604908" cy="573541"/>
              </a:xfrm>
              <a:solidFill>
                <a:schemeClr val="tx2"/>
              </a:solidFill>
            </p:grpSpPr>
            <p:cxnSp>
              <p:nvCxnSpPr>
                <p:cNvPr id="149" name="Straight Connector 148"/>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50" name="Straight Connector 149"/>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51" name="Oval 150"/>
                <p:cNvSpPr/>
                <p:nvPr/>
              </p:nvSpPr>
              <p:spPr bwMode="auto">
                <a:xfrm>
                  <a:off x="7128988" y="4383154"/>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2" name="Straight Connector 151"/>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53" name="Straight Connector 152"/>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54" name="Oval 153"/>
                <p:cNvSpPr/>
                <p:nvPr/>
              </p:nvSpPr>
              <p:spPr bwMode="auto">
                <a:xfrm rot="20946206">
                  <a:off x="7596733" y="460253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55" name="Oval 154"/>
                <p:cNvSpPr/>
                <p:nvPr/>
              </p:nvSpPr>
              <p:spPr bwMode="auto">
                <a:xfrm>
                  <a:off x="7596733" y="4457071"/>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6" name="Straight Connector 155"/>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57" name="Oval 156"/>
                <p:cNvSpPr/>
                <p:nvPr/>
              </p:nvSpPr>
              <p:spPr bwMode="auto">
                <a:xfrm>
                  <a:off x="7367095" y="4455710"/>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58" name="Straight Connector 157"/>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59" name="Oval 158"/>
                <p:cNvSpPr/>
                <p:nvPr/>
              </p:nvSpPr>
              <p:spPr bwMode="auto">
                <a:xfrm>
                  <a:off x="7362861" y="4310599"/>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0" name="Oval 159"/>
                <p:cNvSpPr/>
                <p:nvPr/>
              </p:nvSpPr>
              <p:spPr bwMode="auto">
                <a:xfrm>
                  <a:off x="7596733" y="4311612"/>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61" name="Oval 160"/>
                <p:cNvSpPr/>
                <p:nvPr/>
              </p:nvSpPr>
              <p:spPr bwMode="auto">
                <a:xfrm rot="377738">
                  <a:off x="7596733" y="4166153"/>
                  <a:ext cx="137163" cy="137163"/>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63" name="TextBox 162"/>
              <p:cNvSpPr txBox="1"/>
              <p:nvPr/>
            </p:nvSpPr>
            <p:spPr>
              <a:xfrm>
                <a:off x="7002857" y="3567928"/>
                <a:ext cx="81945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Document</a:t>
                </a:r>
              </a:p>
            </p:txBody>
          </p:sp>
        </p:grpSp>
        <p:grpSp>
          <p:nvGrpSpPr>
            <p:cNvPr id="16" name="Group 15">
              <a:extLst>
                <a:ext uri="{FF2B5EF4-FFF2-40B4-BE49-F238E27FC236}">
                  <a16:creationId xmlns:a16="http://schemas.microsoft.com/office/drawing/2014/main" id="{F0BC2D72-87D6-4750-AD45-6D4CD88B840B}"/>
                </a:ext>
              </a:extLst>
            </p:cNvPr>
            <p:cNvGrpSpPr/>
            <p:nvPr/>
          </p:nvGrpSpPr>
          <p:grpSpPr>
            <a:xfrm>
              <a:off x="4823075" y="3293168"/>
              <a:ext cx="1088760" cy="532323"/>
              <a:chOff x="4983242" y="3293168"/>
              <a:chExt cx="1088760" cy="532323"/>
            </a:xfrm>
          </p:grpSpPr>
          <p:sp>
            <p:nvSpPr>
              <p:cNvPr id="162" name="TextBox 161"/>
              <p:cNvSpPr txBox="1"/>
              <p:nvPr/>
            </p:nvSpPr>
            <p:spPr>
              <a:xfrm>
                <a:off x="4983242" y="3571575"/>
                <a:ext cx="108876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Column-family</a:t>
                </a:r>
              </a:p>
            </p:txBody>
          </p:sp>
          <p:grpSp>
            <p:nvGrpSpPr>
              <p:cNvPr id="164" name="Group 163">
                <a:extLst>
                  <a:ext uri="{FF2B5EF4-FFF2-40B4-BE49-F238E27FC236}">
                    <a16:creationId xmlns:a16="http://schemas.microsoft.com/office/drawing/2014/main" id="{6694D492-873A-4422-AF4B-BB463C0EB820}"/>
                  </a:ext>
                </a:extLst>
              </p:cNvPr>
              <p:cNvGrpSpPr/>
              <p:nvPr/>
            </p:nvGrpSpPr>
            <p:grpSpPr>
              <a:xfrm>
                <a:off x="5106308" y="3293168"/>
                <a:ext cx="726921" cy="124646"/>
                <a:chOff x="4444077" y="3159364"/>
                <a:chExt cx="726921" cy="124646"/>
              </a:xfrm>
            </p:grpSpPr>
            <p:cxnSp>
              <p:nvCxnSpPr>
                <p:cNvPr id="165" name="Straight Connector 164"/>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66" name="Oval 165"/>
                <p:cNvSpPr/>
                <p:nvPr/>
              </p:nvSpPr>
              <p:spPr bwMode="auto">
                <a:xfrm>
                  <a:off x="4444077" y="3159364"/>
                  <a:ext cx="123457"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7" name="Oval 166"/>
                <p:cNvSpPr/>
                <p:nvPr/>
              </p:nvSpPr>
              <p:spPr bwMode="auto">
                <a:xfrm>
                  <a:off x="4752871"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8" name="Oval 167"/>
                <p:cNvSpPr/>
                <p:nvPr/>
              </p:nvSpPr>
              <p:spPr bwMode="auto">
                <a:xfrm>
                  <a:off x="4905809"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69" name="Oval 168"/>
                <p:cNvSpPr/>
                <p:nvPr/>
              </p:nvSpPr>
              <p:spPr bwMode="auto">
                <a:xfrm>
                  <a:off x="5058738" y="3165016"/>
                  <a:ext cx="112260" cy="113342"/>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grpSp>
          <p:nvGrpSpPr>
            <p:cNvPr id="3" name="Group 2">
              <a:extLst>
                <a:ext uri="{FF2B5EF4-FFF2-40B4-BE49-F238E27FC236}">
                  <a16:creationId xmlns:a16="http://schemas.microsoft.com/office/drawing/2014/main" id="{77285C58-779F-4A9A-BA57-923C71BFD4DE}"/>
                </a:ext>
              </a:extLst>
            </p:cNvPr>
            <p:cNvGrpSpPr/>
            <p:nvPr/>
          </p:nvGrpSpPr>
          <p:grpSpPr>
            <a:xfrm>
              <a:off x="2847286" y="3285344"/>
              <a:ext cx="787396" cy="774671"/>
              <a:chOff x="3250313" y="3055226"/>
              <a:chExt cx="787396" cy="774671"/>
            </a:xfrm>
          </p:grpSpPr>
          <p:grpSp>
            <p:nvGrpSpPr>
              <p:cNvPr id="170" name="Group 169">
                <a:extLst>
                  <a:ext uri="{FF2B5EF4-FFF2-40B4-BE49-F238E27FC236}">
                    <a16:creationId xmlns:a16="http://schemas.microsoft.com/office/drawing/2014/main" id="{DDD7D695-2830-48F0-B20A-C8EBCE02355F}"/>
                  </a:ext>
                </a:extLst>
              </p:cNvPr>
              <p:cNvGrpSpPr/>
              <p:nvPr/>
            </p:nvGrpSpPr>
            <p:grpSpPr>
              <a:xfrm>
                <a:off x="3319100" y="3055226"/>
                <a:ext cx="643737" cy="429517"/>
                <a:chOff x="2573581" y="3248112"/>
                <a:chExt cx="643737" cy="429517"/>
              </a:xfrm>
            </p:grpSpPr>
            <p:cxnSp>
              <p:nvCxnSpPr>
                <p:cNvPr id="171" name="Straight Connector 170"/>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72" name="Oval 171"/>
                <p:cNvSpPr/>
                <p:nvPr/>
              </p:nvSpPr>
              <p:spPr bwMode="auto">
                <a:xfrm>
                  <a:off x="2573581" y="3248112"/>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3" name="Oval 172"/>
                <p:cNvSpPr/>
                <p:nvPr/>
              </p:nvSpPr>
              <p:spPr bwMode="auto">
                <a:xfrm>
                  <a:off x="3112870" y="3253396"/>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a:endParaRPr>
                </a:p>
              </p:txBody>
            </p:sp>
            <p:cxnSp>
              <p:nvCxnSpPr>
                <p:cNvPr id="174" name="Straight Connector 173"/>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75" name="Oval 174"/>
                <p:cNvSpPr/>
                <p:nvPr/>
              </p:nvSpPr>
              <p:spPr bwMode="auto">
                <a:xfrm>
                  <a:off x="2573581" y="3402277"/>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6" name="Oval 175"/>
                <p:cNvSpPr/>
                <p:nvPr/>
              </p:nvSpPr>
              <p:spPr bwMode="auto">
                <a:xfrm>
                  <a:off x="3112870" y="3407561"/>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a:endParaRPr>
                </a:p>
              </p:txBody>
            </p:sp>
            <p:cxnSp>
              <p:nvCxnSpPr>
                <p:cNvPr id="177" name="Straight Connector 176"/>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78" name="Oval 177"/>
                <p:cNvSpPr/>
                <p:nvPr/>
              </p:nvSpPr>
              <p:spPr bwMode="auto">
                <a:xfrm>
                  <a:off x="2573581" y="3561085"/>
                  <a:ext cx="114865" cy="116544"/>
                </a:xfrm>
                <a:prstGeom prst="ellipse">
                  <a:avLst/>
                </a:prstGeom>
                <a:solidFill>
                  <a:srgbClr val="FFFFFF"/>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79" name="Oval 178"/>
                <p:cNvSpPr/>
                <p:nvPr/>
              </p:nvSpPr>
              <p:spPr bwMode="auto">
                <a:xfrm>
                  <a:off x="3112870" y="3566370"/>
                  <a:ext cx="104448" cy="105974"/>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a:endParaRPr>
                </a:p>
              </p:txBody>
            </p:sp>
          </p:grpSp>
          <p:sp>
            <p:nvSpPr>
              <p:cNvPr id="180" name="TextBox 179"/>
              <p:cNvSpPr txBox="1"/>
              <p:nvPr/>
            </p:nvSpPr>
            <p:spPr>
              <a:xfrm>
                <a:off x="3250313" y="3575981"/>
                <a:ext cx="787396"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Key-value</a:t>
                </a:r>
              </a:p>
            </p:txBody>
          </p:sp>
        </p:grpSp>
        <p:grpSp>
          <p:nvGrpSpPr>
            <p:cNvPr id="18" name="Group 17">
              <a:extLst>
                <a:ext uri="{FF2B5EF4-FFF2-40B4-BE49-F238E27FC236}">
                  <a16:creationId xmlns:a16="http://schemas.microsoft.com/office/drawing/2014/main" id="{C49CBFC8-4151-4394-8CD2-007444BC6534}"/>
                </a:ext>
              </a:extLst>
            </p:cNvPr>
            <p:cNvGrpSpPr/>
            <p:nvPr/>
          </p:nvGrpSpPr>
          <p:grpSpPr>
            <a:xfrm>
              <a:off x="9108078" y="3386915"/>
              <a:ext cx="653698" cy="653234"/>
              <a:chOff x="8667216" y="3156797"/>
              <a:chExt cx="653698" cy="653234"/>
            </a:xfrm>
          </p:grpSpPr>
          <p:grpSp>
            <p:nvGrpSpPr>
              <p:cNvPr id="104" name="Group 103"/>
              <p:cNvGrpSpPr/>
              <p:nvPr/>
            </p:nvGrpSpPr>
            <p:grpSpPr>
              <a:xfrm>
                <a:off x="8667216" y="3156797"/>
                <a:ext cx="586303" cy="377163"/>
                <a:chOff x="7117181" y="5146654"/>
                <a:chExt cx="663064" cy="426544"/>
              </a:xfrm>
              <a:solidFill>
                <a:schemeClr val="tx2"/>
              </a:solidFill>
            </p:grpSpPr>
            <p:sp>
              <p:nvSpPr>
                <p:cNvPr id="105" name="Oval 104"/>
                <p:cNvSpPr/>
                <p:nvPr/>
              </p:nvSpPr>
              <p:spPr bwMode="auto">
                <a:xfrm rot="715722">
                  <a:off x="7117181" y="5146654"/>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7" name="Oval 106"/>
                <p:cNvSpPr/>
                <p:nvPr/>
              </p:nvSpPr>
              <p:spPr bwMode="auto">
                <a:xfrm>
                  <a:off x="7476127" y="5224668"/>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09" name="Oval 108"/>
                <p:cNvSpPr/>
                <p:nvPr/>
              </p:nvSpPr>
              <p:spPr bwMode="auto">
                <a:xfrm>
                  <a:off x="7296654"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655599" y="5448552"/>
                  <a:ext cx="124646" cy="124646"/>
                </a:xfrm>
                <a:prstGeom prst="ellipse">
                  <a:avLst/>
                </a:prstGeom>
                <a:solidFill>
                  <a:srgbClr val="FFFFFF"/>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19" name="Straight Connector 118"/>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31" name="Straight Connector 13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46" name="Straight Connector 145"/>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47" name="Straight Connector 146"/>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sp>
            <p:nvSpPr>
              <p:cNvPr id="181" name="TextBox 180"/>
              <p:cNvSpPr txBox="1"/>
              <p:nvPr/>
            </p:nvSpPr>
            <p:spPr>
              <a:xfrm>
                <a:off x="8761144" y="3556115"/>
                <a:ext cx="559770" cy="253916"/>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Graph</a:t>
                </a:r>
              </a:p>
            </p:txBody>
          </p:sp>
        </p:grpSp>
      </p:grpSp>
      <p:sp>
        <p:nvSpPr>
          <p:cNvPr id="2" name="Rectangle 1"/>
          <p:cNvSpPr/>
          <p:nvPr/>
        </p:nvSpPr>
        <p:spPr>
          <a:xfrm>
            <a:off x="2754419" y="801695"/>
            <a:ext cx="6683163" cy="338554"/>
          </a:xfrm>
          <a:prstGeom prst="rect">
            <a:avLst/>
          </a:prstGeom>
        </p:spPr>
        <p:txBody>
          <a:bodyPr wrap="square">
            <a:spAutoFit/>
          </a:bodyPr>
          <a:lstStyle/>
          <a:p>
            <a:pPr algn="ctr"/>
            <a:r>
              <a:rPr lang="en-US" sz="1600"/>
              <a:t>A globally distributed, massively scalable, multi-model database service</a:t>
            </a:r>
          </a:p>
        </p:txBody>
      </p:sp>
      <p:pic>
        <p:nvPicPr>
          <p:cNvPr id="127" name="Picture 126">
            <a:extLst>
              <a:ext uri="{FF2B5EF4-FFF2-40B4-BE49-F238E27FC236}">
                <a16:creationId xmlns:a16="http://schemas.microsoft.com/office/drawing/2014/main" id="{1AB9531E-C57A-4C6E-BCE9-73AEDDA05974}"/>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tretch>
            <a:fillRect/>
          </a:stretch>
        </p:blipFill>
        <p:spPr bwMode="auto">
          <a:xfrm>
            <a:off x="10392937" y="2705470"/>
            <a:ext cx="1101486" cy="431956"/>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6553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3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600"/>
                                  </p:stCondLst>
                                  <p:childTnLst>
                                    <p:set>
                                      <p:cBhvr>
                                        <p:cTn id="12" dur="1" fill="hold">
                                          <p:stCondLst>
                                            <p:cond delay="0"/>
                                          </p:stCondLst>
                                        </p:cTn>
                                        <p:tgtEl>
                                          <p:spTgt spid="145"/>
                                        </p:tgtEl>
                                        <p:attrNameLst>
                                          <p:attrName>style.visibility</p:attrName>
                                        </p:attrNameLst>
                                      </p:cBhvr>
                                      <p:to>
                                        <p:strVal val="visible"/>
                                      </p:to>
                                    </p:set>
                                    <p:animEffect transition="in" filter="dissolve">
                                      <p:cBhvr>
                                        <p:cTn id="13" dur="500"/>
                                        <p:tgtEl>
                                          <p:spTgt spid="145"/>
                                        </p:tgtEl>
                                      </p:cBhvr>
                                    </p:animEffect>
                                  </p:childTnLst>
                                </p:cTn>
                              </p:par>
                              <p:par>
                                <p:cTn id="14" presetID="9" presetClass="entr" presetSubtype="0" fill="hold" nodeType="withEffect">
                                  <p:stCondLst>
                                    <p:cond delay="600"/>
                                  </p:stCondLst>
                                  <p:childTnLst>
                                    <p:set>
                                      <p:cBhvr>
                                        <p:cTn id="15" dur="1" fill="hold">
                                          <p:stCondLst>
                                            <p:cond delay="0"/>
                                          </p:stCondLst>
                                        </p:cTn>
                                        <p:tgtEl>
                                          <p:spTgt spid="99"/>
                                        </p:tgtEl>
                                        <p:attrNameLst>
                                          <p:attrName>style.visibility</p:attrName>
                                        </p:attrNameLst>
                                      </p:cBhvr>
                                      <p:to>
                                        <p:strVal val="visible"/>
                                      </p:to>
                                    </p:set>
                                    <p:animEffect transition="in" filter="dissolve">
                                      <p:cBhvr>
                                        <p:cTn id="16" dur="500"/>
                                        <p:tgtEl>
                                          <p:spTgt spid="99"/>
                                        </p:tgtEl>
                                      </p:cBhvr>
                                    </p:animEffect>
                                  </p:childTnLst>
                                </p:cTn>
                              </p:par>
                              <p:par>
                                <p:cTn id="17" presetID="9" presetClass="entr" presetSubtype="0" fill="hold" grpId="0" nodeType="withEffect">
                                  <p:stCondLst>
                                    <p:cond delay="600"/>
                                  </p:stCondLst>
                                  <p:childTnLst>
                                    <p:set>
                                      <p:cBhvr>
                                        <p:cTn id="18" dur="1" fill="hold">
                                          <p:stCondLst>
                                            <p:cond delay="0"/>
                                          </p:stCondLst>
                                        </p:cTn>
                                        <p:tgtEl>
                                          <p:spTgt spid="102"/>
                                        </p:tgtEl>
                                        <p:attrNameLst>
                                          <p:attrName>style.visibility</p:attrName>
                                        </p:attrNameLst>
                                      </p:cBhvr>
                                      <p:to>
                                        <p:strVal val="visible"/>
                                      </p:to>
                                    </p:set>
                                    <p:animEffect transition="in" filter="dissolve">
                                      <p:cBhvr>
                                        <p:cTn id="19" dur="500"/>
                                        <p:tgtEl>
                                          <p:spTgt spid="102"/>
                                        </p:tgtEl>
                                      </p:cBhvr>
                                    </p:animEffect>
                                  </p:childTnLst>
                                </p:cTn>
                              </p:par>
                              <p:par>
                                <p:cTn id="20" presetID="9" presetClass="entr" presetSubtype="0" fill="hold" nodeType="withEffect">
                                  <p:stCondLst>
                                    <p:cond delay="600"/>
                                  </p:stCondLst>
                                  <p:childTnLst>
                                    <p:set>
                                      <p:cBhvr>
                                        <p:cTn id="21" dur="1" fill="hold">
                                          <p:stCondLst>
                                            <p:cond delay="0"/>
                                          </p:stCondLst>
                                        </p:cTn>
                                        <p:tgtEl>
                                          <p:spTgt spid="127"/>
                                        </p:tgtEl>
                                        <p:attrNameLst>
                                          <p:attrName>style.visibility</p:attrName>
                                        </p:attrNameLst>
                                      </p:cBhvr>
                                      <p:to>
                                        <p:strVal val="visible"/>
                                      </p:to>
                                    </p:set>
                                    <p:animEffect transition="in" filter="dissolve">
                                      <p:cBhvr>
                                        <p:cTn id="22" dur="500"/>
                                        <p:tgtEl>
                                          <p:spTgt spid="127"/>
                                        </p:tgtEl>
                                      </p:cBhvr>
                                    </p:animEffect>
                                  </p:childTnLst>
                                </p:cTn>
                              </p:par>
                              <p:par>
                                <p:cTn id="23" presetID="9" presetClass="entr" presetSubtype="0" fill="hold" nodeType="withEffect">
                                  <p:stCondLst>
                                    <p:cond delay="60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0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9A2EE-5B8C-40B3-8852-4E431CE01E78}"/>
              </a:ext>
            </a:extLst>
          </p:cNvPr>
          <p:cNvSpPr>
            <a:spLocks noGrp="1"/>
          </p:cNvSpPr>
          <p:nvPr>
            <p:ph type="body" sz="quarter" idx="10"/>
          </p:nvPr>
        </p:nvSpPr>
        <p:spPr>
          <a:xfrm>
            <a:off x="269240" y="1591729"/>
            <a:ext cx="5265119" cy="2082621"/>
          </a:xfrm>
        </p:spPr>
        <p:txBody>
          <a:bodyPr/>
          <a:lstStyle/>
          <a:p>
            <a:r>
              <a:rPr lang="en-US"/>
              <a:t>Leveraging Azure Cosmos DB to automatically scale your data across the globe</a:t>
            </a:r>
          </a:p>
          <a:p>
            <a:endParaRPr lang="en-US"/>
          </a:p>
          <a:p>
            <a:pPr algn="ctr"/>
            <a:r>
              <a:rPr lang="en-US" i="1"/>
              <a:t>This module will reference partitioning in the context of all Azure Cosmos DB modules and APIs.</a:t>
            </a:r>
          </a:p>
        </p:txBody>
      </p:sp>
      <p:sp>
        <p:nvSpPr>
          <p:cNvPr id="3" name="Title 2">
            <a:extLst>
              <a:ext uri="{FF2B5EF4-FFF2-40B4-BE49-F238E27FC236}">
                <a16:creationId xmlns:a16="http://schemas.microsoft.com/office/drawing/2014/main" id="{D7A3EBEC-78C5-4066-974F-B03C7B478B32}"/>
              </a:ext>
            </a:extLst>
          </p:cNvPr>
          <p:cNvSpPr>
            <a:spLocks noGrp="1"/>
          </p:cNvSpPr>
          <p:nvPr>
            <p:ph type="title"/>
          </p:nvPr>
        </p:nvSpPr>
        <p:spPr/>
        <p:txBody>
          <a:bodyPr/>
          <a:lstStyle/>
          <a:p>
            <a:r>
              <a:rPr lang="en-US"/>
              <a:t>Partitioning</a:t>
            </a:r>
          </a:p>
        </p:txBody>
      </p:sp>
      <p:sp>
        <p:nvSpPr>
          <p:cNvPr id="51" name="TextBox 50">
            <a:extLst>
              <a:ext uri="{FF2B5EF4-FFF2-40B4-BE49-F238E27FC236}">
                <a16:creationId xmlns:a16="http://schemas.microsoft.com/office/drawing/2014/main" id="{15367CE1-7181-42FC-AC58-F0C21B794B13}"/>
              </a:ext>
            </a:extLst>
          </p:cNvPr>
          <p:cNvSpPr txBox="1"/>
          <p:nvPr/>
        </p:nvSpPr>
        <p:spPr>
          <a:xfrm>
            <a:off x="11433401" y="3511191"/>
            <a:ext cx="369397" cy="627864"/>
          </a:xfrm>
          <a:prstGeom prst="rect">
            <a:avLst/>
          </a:prstGeom>
          <a:noFill/>
        </p:spPr>
        <p:txBody>
          <a:bodyPr wrap="none" lIns="182880" tIns="146304" rIns="182880" bIns="146304" rtlCol="0">
            <a:spAutoFit/>
          </a:bodyPr>
          <a:lstStyle/>
          <a:p>
            <a:pPr>
              <a:lnSpc>
                <a:spcPct val="90000"/>
              </a:lnSpc>
              <a:spcAft>
                <a:spcPts val="600"/>
              </a:spcAft>
            </a:pPr>
            <a:endParaRPr lang="en-US" sz="2400">
              <a:gradFill>
                <a:gsLst>
                  <a:gs pos="2917">
                    <a:schemeClr val="tx1"/>
                  </a:gs>
                  <a:gs pos="30000">
                    <a:schemeClr val="tx1"/>
                  </a:gs>
                </a:gsLst>
                <a:lin ang="5400000" scaled="0"/>
              </a:gradFill>
            </a:endParaRPr>
          </a:p>
        </p:txBody>
      </p:sp>
      <p:sp>
        <p:nvSpPr>
          <p:cNvPr id="53" name="Rectangle 52">
            <a:extLst>
              <a:ext uri="{FF2B5EF4-FFF2-40B4-BE49-F238E27FC236}">
                <a16:creationId xmlns:a16="http://schemas.microsoft.com/office/drawing/2014/main" id="{1DD47C57-1623-4442-A108-24D8618681EF}"/>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B15F5F17-EFA8-4D44-B7C1-FB1D8AB7A6A0}"/>
              </a:ext>
            </a:extLst>
          </p:cNvPr>
          <p:cNvGrpSpPr>
            <a:grpSpLocks noChangeAspect="1"/>
          </p:cNvGrpSpPr>
          <p:nvPr/>
        </p:nvGrpSpPr>
        <p:grpSpPr>
          <a:xfrm>
            <a:off x="8891723" y="4992232"/>
            <a:ext cx="350654" cy="302239"/>
            <a:chOff x="9192685" y="1928657"/>
            <a:chExt cx="644698" cy="555680"/>
          </a:xfrm>
        </p:grpSpPr>
        <p:sp>
          <p:nvSpPr>
            <p:cNvPr id="55" name="Star: 4 Points 8">
              <a:extLst>
                <a:ext uri="{FF2B5EF4-FFF2-40B4-BE49-F238E27FC236}">
                  <a16:creationId xmlns:a16="http://schemas.microsoft.com/office/drawing/2014/main" id="{1D88D969-8C9B-4C7A-A99D-C84DE73227C9}"/>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56" name="Star: 4 Points 8">
              <a:extLst>
                <a:ext uri="{FF2B5EF4-FFF2-40B4-BE49-F238E27FC236}">
                  <a16:creationId xmlns:a16="http://schemas.microsoft.com/office/drawing/2014/main" id="{E221A91D-AB30-4D15-8493-ED997492D2B1}"/>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727648C5-28CF-4108-917A-BECB977D6EC8}"/>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58" name="Oval 9">
              <a:extLst>
                <a:ext uri="{FF2B5EF4-FFF2-40B4-BE49-F238E27FC236}">
                  <a16:creationId xmlns:a16="http://schemas.microsoft.com/office/drawing/2014/main" id="{8FD47842-1A0B-4588-9C51-08B3DA8B8A86}"/>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grpSp>
      <p:sp>
        <p:nvSpPr>
          <p:cNvPr id="63" name="Cylinder 513">
            <a:extLst>
              <a:ext uri="{FF2B5EF4-FFF2-40B4-BE49-F238E27FC236}">
                <a16:creationId xmlns:a16="http://schemas.microsoft.com/office/drawing/2014/main" id="{9D385C66-8364-4545-BE93-C236C966F4EE}"/>
              </a:ext>
            </a:extLst>
          </p:cNvPr>
          <p:cNvSpPr/>
          <p:nvPr/>
        </p:nvSpPr>
        <p:spPr bwMode="auto">
          <a:xfrm>
            <a:off x="8734903" y="31506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cxnSp>
        <p:nvCxnSpPr>
          <p:cNvPr id="66" name="Straight Arrow Connector 65">
            <a:extLst>
              <a:ext uri="{FF2B5EF4-FFF2-40B4-BE49-F238E27FC236}">
                <a16:creationId xmlns:a16="http://schemas.microsoft.com/office/drawing/2014/main" id="{E32CA5C2-60C0-49C5-8B3D-3039E0B13067}"/>
              </a:ext>
            </a:extLst>
          </p:cNvPr>
          <p:cNvCxnSpPr>
            <a:cxnSpLocks/>
          </p:cNvCxnSpPr>
          <p:nvPr/>
        </p:nvCxnSpPr>
        <p:spPr>
          <a:xfrm>
            <a:off x="785634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33" name="Group 32">
            <a:extLst>
              <a:ext uri="{FF2B5EF4-FFF2-40B4-BE49-F238E27FC236}">
                <a16:creationId xmlns:a16="http://schemas.microsoft.com/office/drawing/2014/main" id="{E5D9F6F9-E699-4C93-88C9-3987731FA78C}"/>
              </a:ext>
            </a:extLst>
          </p:cNvPr>
          <p:cNvGrpSpPr/>
          <p:nvPr/>
        </p:nvGrpSpPr>
        <p:grpSpPr>
          <a:xfrm>
            <a:off x="10062703" y="3245507"/>
            <a:ext cx="402639" cy="361217"/>
            <a:chOff x="1275510" y="6072184"/>
            <a:chExt cx="508602" cy="456278"/>
          </a:xfrm>
        </p:grpSpPr>
        <p:grpSp>
          <p:nvGrpSpPr>
            <p:cNvPr id="34" name="Group 33">
              <a:extLst>
                <a:ext uri="{FF2B5EF4-FFF2-40B4-BE49-F238E27FC236}">
                  <a16:creationId xmlns:a16="http://schemas.microsoft.com/office/drawing/2014/main" id="{F67FD663-B113-49B1-A1E2-EFE5E2B43FB4}"/>
                </a:ext>
              </a:extLst>
            </p:cNvPr>
            <p:cNvGrpSpPr/>
            <p:nvPr/>
          </p:nvGrpSpPr>
          <p:grpSpPr>
            <a:xfrm>
              <a:off x="1275510" y="6224570"/>
              <a:ext cx="508602" cy="151498"/>
              <a:chOff x="551886" y="4945335"/>
              <a:chExt cx="508602" cy="151498"/>
            </a:xfrm>
          </p:grpSpPr>
          <p:sp>
            <p:nvSpPr>
              <p:cNvPr id="43" name="Rectangle 42">
                <a:extLst>
                  <a:ext uri="{FF2B5EF4-FFF2-40B4-BE49-F238E27FC236}">
                    <a16:creationId xmlns:a16="http://schemas.microsoft.com/office/drawing/2014/main" id="{BABBE927-E41A-4987-B0B1-F2BE05DD4CAB}"/>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DCB8F294-8196-45BC-A1CC-7E8223BB511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5" name="Straight Connector 44">
                <a:extLst>
                  <a:ext uri="{FF2B5EF4-FFF2-40B4-BE49-F238E27FC236}">
                    <a16:creationId xmlns:a16="http://schemas.microsoft.com/office/drawing/2014/main" id="{01D40131-6F1D-4C11-8A8F-F13F92BD6F7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9772A5F2-8C57-4FAB-99C4-43013EAF9BFE}"/>
                </a:ext>
              </a:extLst>
            </p:cNvPr>
            <p:cNvGrpSpPr/>
            <p:nvPr/>
          </p:nvGrpSpPr>
          <p:grpSpPr>
            <a:xfrm>
              <a:off x="1275510" y="6376964"/>
              <a:ext cx="508602" cy="151498"/>
              <a:chOff x="551886" y="4945335"/>
              <a:chExt cx="508602" cy="151498"/>
            </a:xfrm>
          </p:grpSpPr>
          <p:sp>
            <p:nvSpPr>
              <p:cNvPr id="40" name="Rectangle 39">
                <a:extLst>
                  <a:ext uri="{FF2B5EF4-FFF2-40B4-BE49-F238E27FC236}">
                    <a16:creationId xmlns:a16="http://schemas.microsoft.com/office/drawing/2014/main" id="{BBBDADDA-6C46-4CD6-BCEE-9EB05F8D6FE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8BF08077-AC7C-421A-B0CD-F2A2CB6996C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D84D8344-61B6-4F95-9FD5-3CC003B45C4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668C89A-BB7B-481A-A3C8-E24FF1D28B7D}"/>
                </a:ext>
              </a:extLst>
            </p:cNvPr>
            <p:cNvGrpSpPr/>
            <p:nvPr/>
          </p:nvGrpSpPr>
          <p:grpSpPr>
            <a:xfrm>
              <a:off x="1275510" y="6072184"/>
              <a:ext cx="508602" cy="151498"/>
              <a:chOff x="551886" y="4945335"/>
              <a:chExt cx="508602" cy="151498"/>
            </a:xfrm>
          </p:grpSpPr>
          <p:sp>
            <p:nvSpPr>
              <p:cNvPr id="37" name="Rectangle 36">
                <a:extLst>
                  <a:ext uri="{FF2B5EF4-FFF2-40B4-BE49-F238E27FC236}">
                    <a16:creationId xmlns:a16="http://schemas.microsoft.com/office/drawing/2014/main" id="{E9D84F24-632C-4436-9785-596BA6361E6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a:extLst>
                  <a:ext uri="{FF2B5EF4-FFF2-40B4-BE49-F238E27FC236}">
                    <a16:creationId xmlns:a16="http://schemas.microsoft.com/office/drawing/2014/main" id="{0984E382-BB14-4C7C-802E-83CD37A192B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EC8E4295-E746-41FC-BFF2-9CD3D9CA090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6" name="Group 45">
            <a:extLst>
              <a:ext uri="{FF2B5EF4-FFF2-40B4-BE49-F238E27FC236}">
                <a16:creationId xmlns:a16="http://schemas.microsoft.com/office/drawing/2014/main" id="{5DDFA600-E6D9-4076-894D-3403CDE100E5}"/>
              </a:ext>
            </a:extLst>
          </p:cNvPr>
          <p:cNvGrpSpPr/>
          <p:nvPr/>
        </p:nvGrpSpPr>
        <p:grpSpPr>
          <a:xfrm>
            <a:off x="10059235" y="4171297"/>
            <a:ext cx="402639" cy="361217"/>
            <a:chOff x="1275510" y="6072184"/>
            <a:chExt cx="508602" cy="456278"/>
          </a:xfrm>
        </p:grpSpPr>
        <p:grpSp>
          <p:nvGrpSpPr>
            <p:cNvPr id="47" name="Group 46">
              <a:extLst>
                <a:ext uri="{FF2B5EF4-FFF2-40B4-BE49-F238E27FC236}">
                  <a16:creationId xmlns:a16="http://schemas.microsoft.com/office/drawing/2014/main" id="{AAF78699-7622-40F5-9B76-DDA44D75D044}"/>
                </a:ext>
              </a:extLst>
            </p:cNvPr>
            <p:cNvGrpSpPr/>
            <p:nvPr/>
          </p:nvGrpSpPr>
          <p:grpSpPr>
            <a:xfrm>
              <a:off x="1275510" y="6224570"/>
              <a:ext cx="508602" cy="151498"/>
              <a:chOff x="551886" y="4945335"/>
              <a:chExt cx="508602" cy="151498"/>
            </a:xfrm>
          </p:grpSpPr>
          <p:sp>
            <p:nvSpPr>
              <p:cNvPr id="85" name="Rectangle 84">
                <a:extLst>
                  <a:ext uri="{FF2B5EF4-FFF2-40B4-BE49-F238E27FC236}">
                    <a16:creationId xmlns:a16="http://schemas.microsoft.com/office/drawing/2014/main" id="{79477406-3FE2-4BB4-ACCC-63F86BC546D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F50BA691-F44F-4A4F-8FAD-97AEE8D1687E}"/>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8613E1D7-A5BD-428D-BCA3-D0DE3124E949}"/>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5C28CFA6-182D-4A98-B028-07755512A64F}"/>
                </a:ext>
              </a:extLst>
            </p:cNvPr>
            <p:cNvGrpSpPr/>
            <p:nvPr/>
          </p:nvGrpSpPr>
          <p:grpSpPr>
            <a:xfrm>
              <a:off x="1275510" y="6376964"/>
              <a:ext cx="508602" cy="151498"/>
              <a:chOff x="551886" y="4945335"/>
              <a:chExt cx="508602" cy="151498"/>
            </a:xfrm>
          </p:grpSpPr>
          <p:sp>
            <p:nvSpPr>
              <p:cNvPr id="82" name="Rectangle 81">
                <a:extLst>
                  <a:ext uri="{FF2B5EF4-FFF2-40B4-BE49-F238E27FC236}">
                    <a16:creationId xmlns:a16="http://schemas.microsoft.com/office/drawing/2014/main" id="{D3C86775-18F5-4196-BC4F-33FAF4D18F6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A7310EC6-DD0F-48C7-AC3E-107115D053A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DF127CF6-937F-411A-BDB2-818521CE267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F73FCC34-FDC9-4DCF-80C8-1BCD4F51BD20}"/>
                </a:ext>
              </a:extLst>
            </p:cNvPr>
            <p:cNvGrpSpPr/>
            <p:nvPr/>
          </p:nvGrpSpPr>
          <p:grpSpPr>
            <a:xfrm>
              <a:off x="1275510" y="6072184"/>
              <a:ext cx="508602" cy="151498"/>
              <a:chOff x="551886" y="4945335"/>
              <a:chExt cx="508602" cy="151498"/>
            </a:xfrm>
          </p:grpSpPr>
          <p:sp>
            <p:nvSpPr>
              <p:cNvPr id="50" name="Rectangle 49">
                <a:extLst>
                  <a:ext uri="{FF2B5EF4-FFF2-40B4-BE49-F238E27FC236}">
                    <a16:creationId xmlns:a16="http://schemas.microsoft.com/office/drawing/2014/main" id="{2CB46217-9B9E-4063-83AA-5551D933353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490713EC-37B4-4665-A836-FF58D00C4B1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C4C8FD20-9A74-4CBA-A8B5-C5F682FC3C0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88" name="Group 87">
            <a:extLst>
              <a:ext uri="{FF2B5EF4-FFF2-40B4-BE49-F238E27FC236}">
                <a16:creationId xmlns:a16="http://schemas.microsoft.com/office/drawing/2014/main" id="{4BC3EED6-67FD-4BBD-862C-46B2704B4A80}"/>
              </a:ext>
            </a:extLst>
          </p:cNvPr>
          <p:cNvGrpSpPr/>
          <p:nvPr/>
        </p:nvGrpSpPr>
        <p:grpSpPr>
          <a:xfrm>
            <a:off x="10068572" y="2208455"/>
            <a:ext cx="402639" cy="361217"/>
            <a:chOff x="1275510" y="6072184"/>
            <a:chExt cx="508602" cy="456278"/>
          </a:xfrm>
        </p:grpSpPr>
        <p:grpSp>
          <p:nvGrpSpPr>
            <p:cNvPr id="89" name="Group 88">
              <a:extLst>
                <a:ext uri="{FF2B5EF4-FFF2-40B4-BE49-F238E27FC236}">
                  <a16:creationId xmlns:a16="http://schemas.microsoft.com/office/drawing/2014/main" id="{2DEDE68F-096F-4FD5-81C2-BC6019A10AC7}"/>
                </a:ext>
              </a:extLst>
            </p:cNvPr>
            <p:cNvGrpSpPr/>
            <p:nvPr/>
          </p:nvGrpSpPr>
          <p:grpSpPr>
            <a:xfrm>
              <a:off x="1275510" y="6224570"/>
              <a:ext cx="508602" cy="151498"/>
              <a:chOff x="551886" y="4945335"/>
              <a:chExt cx="508602" cy="151498"/>
            </a:xfrm>
          </p:grpSpPr>
          <p:sp>
            <p:nvSpPr>
              <p:cNvPr id="98" name="Rectangle 97">
                <a:extLst>
                  <a:ext uri="{FF2B5EF4-FFF2-40B4-BE49-F238E27FC236}">
                    <a16:creationId xmlns:a16="http://schemas.microsoft.com/office/drawing/2014/main" id="{CED03015-B29F-4665-BE24-4B15AA227F2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B40B8A56-2FBD-4F36-8CC8-39DF3497F0C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00" name="Straight Connector 99">
                <a:extLst>
                  <a:ext uri="{FF2B5EF4-FFF2-40B4-BE49-F238E27FC236}">
                    <a16:creationId xmlns:a16="http://schemas.microsoft.com/office/drawing/2014/main" id="{8082E762-933D-471B-AE0E-FB57C7D6874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DDAF3ECA-7713-4775-A688-72079458DD0B}"/>
                </a:ext>
              </a:extLst>
            </p:cNvPr>
            <p:cNvGrpSpPr/>
            <p:nvPr/>
          </p:nvGrpSpPr>
          <p:grpSpPr>
            <a:xfrm>
              <a:off x="1275510" y="6376964"/>
              <a:ext cx="508602" cy="151498"/>
              <a:chOff x="551886" y="4945335"/>
              <a:chExt cx="508602" cy="151498"/>
            </a:xfrm>
          </p:grpSpPr>
          <p:sp>
            <p:nvSpPr>
              <p:cNvPr id="95" name="Rectangle 94">
                <a:extLst>
                  <a:ext uri="{FF2B5EF4-FFF2-40B4-BE49-F238E27FC236}">
                    <a16:creationId xmlns:a16="http://schemas.microsoft.com/office/drawing/2014/main" id="{688DFC56-F5B1-4C6F-A276-47A1E825A8E8}"/>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6" name="Oval 95">
                <a:extLst>
                  <a:ext uri="{FF2B5EF4-FFF2-40B4-BE49-F238E27FC236}">
                    <a16:creationId xmlns:a16="http://schemas.microsoft.com/office/drawing/2014/main" id="{8F211C25-E17E-4873-A983-199B09C5C644}"/>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86DE5985-2A7B-439B-9AF3-4436653D651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1" name="Group 90">
              <a:extLst>
                <a:ext uri="{FF2B5EF4-FFF2-40B4-BE49-F238E27FC236}">
                  <a16:creationId xmlns:a16="http://schemas.microsoft.com/office/drawing/2014/main" id="{1CBC5D1B-2E84-45B1-B074-F637D659EADB}"/>
                </a:ext>
              </a:extLst>
            </p:cNvPr>
            <p:cNvGrpSpPr/>
            <p:nvPr/>
          </p:nvGrpSpPr>
          <p:grpSpPr>
            <a:xfrm>
              <a:off x="1275510" y="6072184"/>
              <a:ext cx="508602" cy="151498"/>
              <a:chOff x="551886" y="4945335"/>
              <a:chExt cx="508602" cy="151498"/>
            </a:xfrm>
          </p:grpSpPr>
          <p:sp>
            <p:nvSpPr>
              <p:cNvPr id="92" name="Rectangle 91">
                <a:extLst>
                  <a:ext uri="{FF2B5EF4-FFF2-40B4-BE49-F238E27FC236}">
                    <a16:creationId xmlns:a16="http://schemas.microsoft.com/office/drawing/2014/main" id="{DA1BD570-3F56-4655-AD78-113DC62EC177}"/>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3" name="Oval 92">
                <a:extLst>
                  <a:ext uri="{FF2B5EF4-FFF2-40B4-BE49-F238E27FC236}">
                    <a16:creationId xmlns:a16="http://schemas.microsoft.com/office/drawing/2014/main" id="{B83FDAA5-9071-4CAD-AE44-37772ABF2CD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94" name="Straight Connector 93">
                <a:extLst>
                  <a:ext uri="{FF2B5EF4-FFF2-40B4-BE49-F238E27FC236}">
                    <a16:creationId xmlns:a16="http://schemas.microsoft.com/office/drawing/2014/main" id="{26C84037-AA32-4253-B324-EBE674CCA021}"/>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2" name="Group 101">
            <a:extLst>
              <a:ext uri="{FF2B5EF4-FFF2-40B4-BE49-F238E27FC236}">
                <a16:creationId xmlns:a16="http://schemas.microsoft.com/office/drawing/2014/main" id="{73F1E618-ED79-4E08-8167-536012D1D89F}"/>
              </a:ext>
            </a:extLst>
          </p:cNvPr>
          <p:cNvGrpSpPr/>
          <p:nvPr/>
        </p:nvGrpSpPr>
        <p:grpSpPr>
          <a:xfrm>
            <a:off x="7110192" y="3221771"/>
            <a:ext cx="549222" cy="424360"/>
            <a:chOff x="7203621" y="2226683"/>
            <a:chExt cx="482317" cy="372664"/>
          </a:xfrm>
        </p:grpSpPr>
        <p:grpSp>
          <p:nvGrpSpPr>
            <p:cNvPr id="105" name="Group 104">
              <a:extLst>
                <a:ext uri="{FF2B5EF4-FFF2-40B4-BE49-F238E27FC236}">
                  <a16:creationId xmlns:a16="http://schemas.microsoft.com/office/drawing/2014/main" id="{C97D68C7-6B01-4D87-A18E-1A35E0C50FE9}"/>
                </a:ext>
              </a:extLst>
            </p:cNvPr>
            <p:cNvGrpSpPr/>
            <p:nvPr/>
          </p:nvGrpSpPr>
          <p:grpSpPr>
            <a:xfrm>
              <a:off x="7203621" y="2226683"/>
              <a:ext cx="482317" cy="372664"/>
              <a:chOff x="2107244" y="1575258"/>
              <a:chExt cx="310993" cy="343365"/>
            </a:xfrm>
            <a:noFill/>
          </p:grpSpPr>
          <p:sp>
            <p:nvSpPr>
              <p:cNvPr id="110" name="Rectangle 9">
                <a:extLst>
                  <a:ext uri="{FF2B5EF4-FFF2-40B4-BE49-F238E27FC236}">
                    <a16:creationId xmlns:a16="http://schemas.microsoft.com/office/drawing/2014/main" id="{384C8EB1-2B62-4E4C-BFA5-B25DD08DB427}"/>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11" name="Line 10">
                <a:extLst>
                  <a:ext uri="{FF2B5EF4-FFF2-40B4-BE49-F238E27FC236}">
                    <a16:creationId xmlns:a16="http://schemas.microsoft.com/office/drawing/2014/main" id="{BD1F9008-30ED-46DC-AD78-070EB8A526C4}"/>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E5E947FC-93BB-4A3A-A404-D5AD0346416C}"/>
                </a:ext>
              </a:extLst>
            </p:cNvPr>
            <p:cNvGrpSpPr/>
            <p:nvPr/>
          </p:nvGrpSpPr>
          <p:grpSpPr>
            <a:xfrm>
              <a:off x="7543900" y="2252646"/>
              <a:ext cx="103855" cy="25964"/>
              <a:chOff x="2287367" y="1599181"/>
              <a:chExt cx="95690" cy="23923"/>
            </a:xfrm>
            <a:noFill/>
          </p:grpSpPr>
          <p:sp>
            <p:nvSpPr>
              <p:cNvPr id="107" name="Oval 11">
                <a:extLst>
                  <a:ext uri="{FF2B5EF4-FFF2-40B4-BE49-F238E27FC236}">
                    <a16:creationId xmlns:a16="http://schemas.microsoft.com/office/drawing/2014/main" id="{CF4CC08C-0529-4AB6-83BD-85AC8316C0CB}"/>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08" name="Oval 12">
                <a:extLst>
                  <a:ext uri="{FF2B5EF4-FFF2-40B4-BE49-F238E27FC236}">
                    <a16:creationId xmlns:a16="http://schemas.microsoft.com/office/drawing/2014/main" id="{36935FAC-CB42-497B-AD47-3021E285227D}"/>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09" name="Oval 13">
                <a:extLst>
                  <a:ext uri="{FF2B5EF4-FFF2-40B4-BE49-F238E27FC236}">
                    <a16:creationId xmlns:a16="http://schemas.microsoft.com/office/drawing/2014/main" id="{D5D839E5-8BA5-4B88-BEC7-D28654D6172F}"/>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4" name="Left Brace 3">
            <a:extLst>
              <a:ext uri="{FF2B5EF4-FFF2-40B4-BE49-F238E27FC236}">
                <a16:creationId xmlns:a16="http://schemas.microsoft.com/office/drawing/2014/main" id="{2A42A844-24B3-4120-8C37-7AC7E0DFB952}"/>
              </a:ext>
            </a:extLst>
          </p:cNvPr>
          <p:cNvSpPr/>
          <p:nvPr/>
        </p:nvSpPr>
        <p:spPr>
          <a:xfrm>
            <a:off x="9459100" y="2026275"/>
            <a:ext cx="226454"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00054668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BD5B4411-B81B-4125-B278-3C37300DFC3F}"/>
              </a:ext>
            </a:extLst>
          </p:cNvPr>
          <p:cNvCxnSpPr/>
          <p:nvPr/>
        </p:nvCxnSpPr>
        <p:spPr>
          <a:xfrm>
            <a:off x="594360" y="3775166"/>
            <a:ext cx="11003280" cy="0"/>
          </a:xfrm>
          <a:prstGeom prst="line">
            <a:avLst/>
          </a:prstGeom>
          <a:ln w="19050">
            <a:solidFill>
              <a:schemeClr val="tx1">
                <a:lumMod val="40000"/>
                <a:lumOff val="60000"/>
              </a:schemeClr>
            </a:solidFill>
            <a:prstDash val="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lstStyle/>
          <a:p>
            <a:r>
              <a:rPr lang="en-US"/>
              <a:t>Partitions</a:t>
            </a:r>
          </a:p>
        </p:txBody>
      </p:sp>
      <p:sp>
        <p:nvSpPr>
          <p:cNvPr id="4" name="TextBox 3">
            <a:extLst>
              <a:ext uri="{FF2B5EF4-FFF2-40B4-BE49-F238E27FC236}">
                <a16:creationId xmlns:a16="http://schemas.microsoft.com/office/drawing/2014/main" id="{F046584F-60A3-44A6-A772-AF95E983E64B}"/>
              </a:ext>
            </a:extLst>
          </p:cNvPr>
          <p:cNvSpPr txBox="1"/>
          <p:nvPr/>
        </p:nvSpPr>
        <p:spPr>
          <a:xfrm>
            <a:off x="1495491" y="2744921"/>
            <a:ext cx="1633781"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0078D7"/>
                </a:solidFill>
                <a:cs typeface="Segoe UI Semibold" panose="020B0702040204020203" pitchFamily="34" charset="0"/>
              </a:rPr>
              <a:t>Cosmos DB Container</a:t>
            </a:r>
            <a:br>
              <a:rPr lang="en-US" sz="1200">
                <a:solidFill>
                  <a:srgbClr val="0078D7"/>
                </a:solidFill>
                <a:cs typeface="Segoe UI Semibold" panose="020B0702040204020203" pitchFamily="34" charset="0"/>
              </a:rPr>
            </a:br>
            <a:r>
              <a:rPr lang="en-US" sz="1200">
                <a:solidFill>
                  <a:srgbClr val="0078D7"/>
                </a:solidFill>
                <a:cs typeface="Segoe UI Semibold" panose="020B0702040204020203" pitchFamily="34" charset="0"/>
              </a:rPr>
              <a:t>(e.g. Collection)</a:t>
            </a:r>
          </a:p>
        </p:txBody>
      </p:sp>
      <p:cxnSp>
        <p:nvCxnSpPr>
          <p:cNvPr id="5" name="Straight Connector 4">
            <a:extLst>
              <a:ext uri="{FF2B5EF4-FFF2-40B4-BE49-F238E27FC236}">
                <a16:creationId xmlns:a16="http://schemas.microsoft.com/office/drawing/2014/main" id="{7C3A7D37-6C60-4EFD-8949-AE40112D1EE8}"/>
              </a:ext>
            </a:extLst>
          </p:cNvPr>
          <p:cNvCxnSpPr>
            <a:cxnSpLocks/>
            <a:endCxn id="6" idx="1"/>
          </p:cNvCxnSpPr>
          <p:nvPr/>
        </p:nvCxnSpPr>
        <p:spPr>
          <a:xfrm>
            <a:off x="2821577" y="2356127"/>
            <a:ext cx="2413032"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E965930-71D8-4286-8B6C-03EC4BB9A05E}"/>
              </a:ext>
            </a:extLst>
          </p:cNvPr>
          <p:cNvSpPr txBox="1"/>
          <p:nvPr/>
        </p:nvSpPr>
        <p:spPr>
          <a:xfrm>
            <a:off x="5234609" y="2190895"/>
            <a:ext cx="1722782" cy="33046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solidFill>
                  <a:schemeClr val="tx2"/>
                </a:solidFill>
              </a:rPr>
              <a:t>Partition Key: User ID</a:t>
            </a:r>
          </a:p>
        </p:txBody>
      </p:sp>
      <p:sp>
        <p:nvSpPr>
          <p:cNvPr id="7" name="TextBox 6">
            <a:extLst>
              <a:ext uri="{FF2B5EF4-FFF2-40B4-BE49-F238E27FC236}">
                <a16:creationId xmlns:a16="http://schemas.microsoft.com/office/drawing/2014/main" id="{7D769FF2-E944-4C3F-B3B2-5D317370429D}"/>
              </a:ext>
            </a:extLst>
          </p:cNvPr>
          <p:cNvSpPr txBox="1"/>
          <p:nvPr/>
        </p:nvSpPr>
        <p:spPr>
          <a:xfrm>
            <a:off x="9312801" y="3392320"/>
            <a:ext cx="2743540" cy="276999"/>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1200">
                <a:solidFill>
                  <a:srgbClr val="0078D7"/>
                </a:solidFill>
                <a:cs typeface="Segoe UI Semibold" panose="020B0702040204020203" pitchFamily="34" charset="0"/>
              </a:defRPr>
            </a:lvl1pPr>
          </a:lstStyle>
          <a:p>
            <a:pPr algn="l"/>
            <a:r>
              <a:rPr lang="en-US"/>
              <a:t>Logical Partitioning Abstraction</a:t>
            </a:r>
          </a:p>
        </p:txBody>
      </p:sp>
      <p:sp>
        <p:nvSpPr>
          <p:cNvPr id="8" name="TextBox 7">
            <a:extLst>
              <a:ext uri="{FF2B5EF4-FFF2-40B4-BE49-F238E27FC236}">
                <a16:creationId xmlns:a16="http://schemas.microsoft.com/office/drawing/2014/main" id="{78A22B4D-E391-4D51-A9C2-978229A71E31}"/>
              </a:ext>
            </a:extLst>
          </p:cNvPr>
          <p:cNvSpPr txBox="1"/>
          <p:nvPr/>
        </p:nvSpPr>
        <p:spPr>
          <a:xfrm>
            <a:off x="9312801" y="3840469"/>
            <a:ext cx="2284839" cy="461665"/>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1200">
                <a:solidFill>
                  <a:srgbClr val="0078D7"/>
                </a:solidFill>
                <a:cs typeface="Segoe UI Semibold" panose="020B0702040204020203" pitchFamily="34" charset="0"/>
              </a:defRPr>
            </a:lvl1pPr>
          </a:lstStyle>
          <a:p>
            <a:pPr algn="l"/>
            <a:r>
              <a:rPr lang="en-US"/>
              <a:t>Behind the Scenes:</a:t>
            </a:r>
          </a:p>
          <a:p>
            <a:pPr algn="l"/>
            <a:r>
              <a:rPr lang="en-US"/>
              <a:t>Physical Partition Sets</a:t>
            </a:r>
          </a:p>
        </p:txBody>
      </p:sp>
      <p:cxnSp>
        <p:nvCxnSpPr>
          <p:cNvPr id="10" name="Straight Arrow Connector 9">
            <a:extLst>
              <a:ext uri="{FF2B5EF4-FFF2-40B4-BE49-F238E27FC236}">
                <a16:creationId xmlns:a16="http://schemas.microsoft.com/office/drawing/2014/main" id="{65B84F01-6627-4462-BEAC-F5DDCF4EBA8F}"/>
              </a:ext>
            </a:extLst>
          </p:cNvPr>
          <p:cNvCxnSpPr>
            <a:cxnSpLocks/>
            <a:stCxn id="6" idx="2"/>
            <a:endCxn id="11" idx="0"/>
          </p:cNvCxnSpPr>
          <p:nvPr/>
        </p:nvCxnSpPr>
        <p:spPr>
          <a:xfrm>
            <a:off x="6096000" y="2521359"/>
            <a:ext cx="0" cy="197728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E01F9C5-8924-4D47-AB0A-673C07A0B42B}"/>
              </a:ext>
            </a:extLst>
          </p:cNvPr>
          <p:cNvSpPr txBox="1"/>
          <p:nvPr/>
        </p:nvSpPr>
        <p:spPr>
          <a:xfrm>
            <a:off x="5234609" y="4498639"/>
            <a:ext cx="1722782" cy="33046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prstClr val="white"/>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solidFill>
                  <a:schemeClr val="tx2"/>
                </a:solidFill>
              </a:rPr>
              <a:t>hash(User ID)</a:t>
            </a:r>
          </a:p>
        </p:txBody>
      </p:sp>
      <p:cxnSp>
        <p:nvCxnSpPr>
          <p:cNvPr id="12" name="Straight Arrow Connector 11">
            <a:extLst>
              <a:ext uri="{FF2B5EF4-FFF2-40B4-BE49-F238E27FC236}">
                <a16:creationId xmlns:a16="http://schemas.microsoft.com/office/drawing/2014/main" id="{07262F40-A80F-4209-A121-34E1532F037C}"/>
              </a:ext>
            </a:extLst>
          </p:cNvPr>
          <p:cNvCxnSpPr/>
          <p:nvPr/>
        </p:nvCxnSpPr>
        <p:spPr>
          <a:xfrm>
            <a:off x="1500809" y="5441666"/>
            <a:ext cx="9190383"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5E454BC-4CF6-4094-9AEA-7D5EACB9CBC2}"/>
              </a:ext>
            </a:extLst>
          </p:cNvPr>
          <p:cNvSpPr txBox="1"/>
          <p:nvPr/>
        </p:nvSpPr>
        <p:spPr>
          <a:xfrm>
            <a:off x="3300550" y="5594066"/>
            <a:ext cx="5590902" cy="276999"/>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1200">
                <a:solidFill>
                  <a:srgbClr val="0078D7"/>
                </a:solidFill>
                <a:cs typeface="Segoe UI Semibold" panose="020B0702040204020203" pitchFamily="34" charset="0"/>
              </a:defRPr>
            </a:lvl1pPr>
          </a:lstStyle>
          <a:p>
            <a:r>
              <a:rPr lang="en-US"/>
              <a:t>Psuedo-random distribution of data over range of possible hashed values</a:t>
            </a:r>
          </a:p>
        </p:txBody>
      </p:sp>
      <p:sp>
        <p:nvSpPr>
          <p:cNvPr id="21" name="Cylinder 513">
            <a:extLst>
              <a:ext uri="{FF2B5EF4-FFF2-40B4-BE49-F238E27FC236}">
                <a16:creationId xmlns:a16="http://schemas.microsoft.com/office/drawing/2014/main" id="{CB99E7E2-0FBA-4AF4-AFB7-9FB9A161C5D3}"/>
              </a:ext>
            </a:extLst>
          </p:cNvPr>
          <p:cNvSpPr/>
          <p:nvPr/>
        </p:nvSpPr>
        <p:spPr bwMode="auto">
          <a:xfrm>
            <a:off x="2070908" y="2010014"/>
            <a:ext cx="482945" cy="634473"/>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cxnSp>
        <p:nvCxnSpPr>
          <p:cNvPr id="32" name="Straight Arrow Connector 31">
            <a:extLst>
              <a:ext uri="{FF2B5EF4-FFF2-40B4-BE49-F238E27FC236}">
                <a16:creationId xmlns:a16="http://schemas.microsoft.com/office/drawing/2014/main" id="{54848567-3E75-4CB5-ABC5-5AF8F0C5A647}"/>
              </a:ext>
            </a:extLst>
          </p:cNvPr>
          <p:cNvCxnSpPr>
            <a:cxnSpLocks/>
          </p:cNvCxnSpPr>
          <p:nvPr/>
        </p:nvCxnSpPr>
        <p:spPr>
          <a:xfrm>
            <a:off x="6096000" y="4829103"/>
            <a:ext cx="0" cy="52231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FDBE7CB1-B641-482A-823C-E4468D357638}"/>
              </a:ext>
            </a:extLst>
          </p:cNvPr>
          <p:cNvGrpSpPr/>
          <p:nvPr/>
        </p:nvGrpSpPr>
        <p:grpSpPr>
          <a:xfrm>
            <a:off x="6335385" y="4829103"/>
            <a:ext cx="1355603" cy="478771"/>
            <a:chOff x="6335385" y="4829103"/>
            <a:chExt cx="1355603" cy="478771"/>
          </a:xfrm>
        </p:grpSpPr>
        <p:cxnSp>
          <p:nvCxnSpPr>
            <p:cNvPr id="36" name="Straight Arrow Connector 35">
              <a:extLst>
                <a:ext uri="{FF2B5EF4-FFF2-40B4-BE49-F238E27FC236}">
                  <a16:creationId xmlns:a16="http://schemas.microsoft.com/office/drawing/2014/main" id="{4473C68D-040C-4B6B-9AC1-231B0D49D1EA}"/>
                </a:ext>
              </a:extLst>
            </p:cNvPr>
            <p:cNvCxnSpPr>
              <a:cxnSpLocks/>
            </p:cNvCxnSpPr>
            <p:nvPr/>
          </p:nvCxnSpPr>
          <p:spPr>
            <a:xfrm>
              <a:off x="6335385" y="4829103"/>
              <a:ext cx="478771"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CD5B29C-20D2-48F2-9F79-C4609C948F92}"/>
                </a:ext>
              </a:extLst>
            </p:cNvPr>
            <p:cNvCxnSpPr>
              <a:cxnSpLocks/>
            </p:cNvCxnSpPr>
            <p:nvPr/>
          </p:nvCxnSpPr>
          <p:spPr>
            <a:xfrm>
              <a:off x="6702565" y="4829103"/>
              <a:ext cx="988423"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41" name="Straight Arrow Connector 40">
            <a:extLst>
              <a:ext uri="{FF2B5EF4-FFF2-40B4-BE49-F238E27FC236}">
                <a16:creationId xmlns:a16="http://schemas.microsoft.com/office/drawing/2014/main" id="{3F1555A0-B1FB-41CC-ACA5-BBEBE3371BD9}"/>
              </a:ext>
            </a:extLst>
          </p:cNvPr>
          <p:cNvCxnSpPr>
            <a:cxnSpLocks/>
          </p:cNvCxnSpPr>
          <p:nvPr/>
        </p:nvCxnSpPr>
        <p:spPr>
          <a:xfrm flipH="1">
            <a:off x="5362403" y="4829103"/>
            <a:ext cx="478771"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852D344-13A1-47B8-8038-818CD6AD82B9}"/>
              </a:ext>
            </a:extLst>
          </p:cNvPr>
          <p:cNvCxnSpPr>
            <a:cxnSpLocks/>
          </p:cNvCxnSpPr>
          <p:nvPr/>
        </p:nvCxnSpPr>
        <p:spPr>
          <a:xfrm flipH="1">
            <a:off x="4485571" y="4829103"/>
            <a:ext cx="988423"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407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childTnLst>
                                </p:cTn>
                              </p:par>
                              <p:par>
                                <p:cTn id="32" presetID="10" presetClass="entr" presetSubtype="0"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animBg="1"/>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Arrow Connector 25">
            <a:extLst>
              <a:ext uri="{FF2B5EF4-FFF2-40B4-BE49-F238E27FC236}">
                <a16:creationId xmlns:a16="http://schemas.microsoft.com/office/drawing/2014/main" id="{BBAAC041-1F62-410C-9264-77378B21C0A7}"/>
              </a:ext>
            </a:extLst>
          </p:cNvPr>
          <p:cNvCxnSpPr>
            <a:cxnSpLocks/>
          </p:cNvCxnSpPr>
          <p:nvPr/>
        </p:nvCxnSpPr>
        <p:spPr>
          <a:xfrm>
            <a:off x="4896719" y="2882628"/>
            <a:ext cx="1" cy="33341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lstStyle/>
          <a:p>
            <a:r>
              <a:rPr lang="en-US"/>
              <a:t>Partitions</a:t>
            </a:r>
          </a:p>
        </p:txBody>
      </p:sp>
      <p:sp>
        <p:nvSpPr>
          <p:cNvPr id="121" name="TextBox 120">
            <a:extLst>
              <a:ext uri="{FF2B5EF4-FFF2-40B4-BE49-F238E27FC236}">
                <a16:creationId xmlns:a16="http://schemas.microsoft.com/office/drawing/2014/main" id="{DF757DE3-B6FD-4913-A05B-333E75512AD4}"/>
              </a:ext>
            </a:extLst>
          </p:cNvPr>
          <p:cNvSpPr txBox="1"/>
          <p:nvPr/>
        </p:nvSpPr>
        <p:spPr>
          <a:xfrm>
            <a:off x="6748811" y="4646717"/>
            <a:ext cx="1040584" cy="338554"/>
          </a:xfrm>
          <a:prstGeom prst="rect">
            <a:avLst/>
          </a:prstGeom>
          <a:noFill/>
          <a:ln>
            <a:no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a:solidFill>
                  <a:srgbClr val="0078D7"/>
                </a:solidFill>
                <a:cs typeface="Segoe UI Semibold" panose="020B0702040204020203" pitchFamily="34" charset="0"/>
              </a:rPr>
              <a:t>…</a:t>
            </a:r>
          </a:p>
        </p:txBody>
      </p:sp>
      <p:sp>
        <p:nvSpPr>
          <p:cNvPr id="129" name="TextBox 128">
            <a:extLst>
              <a:ext uri="{FF2B5EF4-FFF2-40B4-BE49-F238E27FC236}">
                <a16:creationId xmlns:a16="http://schemas.microsoft.com/office/drawing/2014/main" id="{169B920E-F331-4290-87E1-9CFD2C09E44B}"/>
              </a:ext>
            </a:extLst>
          </p:cNvPr>
          <p:cNvSpPr txBox="1"/>
          <p:nvPr/>
        </p:nvSpPr>
        <p:spPr>
          <a:xfrm>
            <a:off x="2092903" y="5363602"/>
            <a:ext cx="915222"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solidFill>
                  <a:srgbClr val="0078D7"/>
                </a:solidFill>
                <a:cs typeface="Segoe UI Semibold" panose="020B0702040204020203" pitchFamily="34" charset="0"/>
              </a:rPr>
              <a:t>Partition 1</a:t>
            </a:r>
          </a:p>
        </p:txBody>
      </p:sp>
      <p:sp>
        <p:nvSpPr>
          <p:cNvPr id="130" name="TextBox 129">
            <a:extLst>
              <a:ext uri="{FF2B5EF4-FFF2-40B4-BE49-F238E27FC236}">
                <a16:creationId xmlns:a16="http://schemas.microsoft.com/office/drawing/2014/main" id="{F7AC2062-289A-4573-B947-A528308E3ABD}"/>
              </a:ext>
            </a:extLst>
          </p:cNvPr>
          <p:cNvSpPr txBox="1"/>
          <p:nvPr/>
        </p:nvSpPr>
        <p:spPr>
          <a:xfrm>
            <a:off x="4441678" y="5365911"/>
            <a:ext cx="915222"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solidFill>
                  <a:srgbClr val="0078D7"/>
                </a:solidFill>
                <a:cs typeface="Segoe UI Semibold" panose="020B0702040204020203" pitchFamily="34" charset="0"/>
              </a:rPr>
              <a:t>Partition 2</a:t>
            </a:r>
          </a:p>
        </p:txBody>
      </p:sp>
      <p:sp>
        <p:nvSpPr>
          <p:cNvPr id="131" name="TextBox 130">
            <a:extLst>
              <a:ext uri="{FF2B5EF4-FFF2-40B4-BE49-F238E27FC236}">
                <a16:creationId xmlns:a16="http://schemas.microsoft.com/office/drawing/2014/main" id="{6FE27E28-0013-4E38-A237-ECE3365F976A}"/>
              </a:ext>
            </a:extLst>
          </p:cNvPr>
          <p:cNvSpPr txBox="1"/>
          <p:nvPr/>
        </p:nvSpPr>
        <p:spPr>
          <a:xfrm>
            <a:off x="9183876" y="5353163"/>
            <a:ext cx="915222"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solidFill>
                  <a:srgbClr val="0078D7"/>
                </a:solidFill>
                <a:cs typeface="Segoe UI Semibold" panose="020B0702040204020203" pitchFamily="34" charset="0"/>
              </a:rPr>
              <a:t>Partition </a:t>
            </a:r>
            <a:r>
              <a:rPr lang="en-US" sz="1200" i="1">
                <a:solidFill>
                  <a:srgbClr val="0078D7"/>
                </a:solidFill>
                <a:cs typeface="Segoe UI Semibold" panose="020B0702040204020203" pitchFamily="34" charset="0"/>
              </a:rPr>
              <a:t>n</a:t>
            </a:r>
          </a:p>
        </p:txBody>
      </p:sp>
      <p:cxnSp>
        <p:nvCxnSpPr>
          <p:cNvPr id="152" name="Straight Connector 151">
            <a:extLst>
              <a:ext uri="{FF2B5EF4-FFF2-40B4-BE49-F238E27FC236}">
                <a16:creationId xmlns:a16="http://schemas.microsoft.com/office/drawing/2014/main" id="{3BA20E3C-213F-4055-B6C7-F83DE65F26FE}"/>
              </a:ext>
            </a:extLst>
          </p:cNvPr>
          <p:cNvCxnSpPr/>
          <p:nvPr/>
        </p:nvCxnSpPr>
        <p:spPr>
          <a:xfrm flipH="1">
            <a:off x="3723618" y="2248018"/>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62ECA73-A71E-4244-93F0-D1A11C40FCD5}"/>
              </a:ext>
            </a:extLst>
          </p:cNvPr>
          <p:cNvCxnSpPr/>
          <p:nvPr/>
        </p:nvCxnSpPr>
        <p:spPr>
          <a:xfrm flipH="1">
            <a:off x="5842183" y="2261975"/>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3010581-BDAB-4792-B245-0FCE019D60E4}"/>
              </a:ext>
            </a:extLst>
          </p:cNvPr>
          <p:cNvCxnSpPr/>
          <p:nvPr/>
        </p:nvCxnSpPr>
        <p:spPr>
          <a:xfrm flipH="1">
            <a:off x="8190412" y="2273135"/>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5" name="Left Brace 154">
            <a:extLst>
              <a:ext uri="{FF2B5EF4-FFF2-40B4-BE49-F238E27FC236}">
                <a16:creationId xmlns:a16="http://schemas.microsoft.com/office/drawing/2014/main" id="{CBBD8AD7-2F77-4C65-947E-38FDC2D62449}"/>
              </a:ext>
            </a:extLst>
          </p:cNvPr>
          <p:cNvSpPr/>
          <p:nvPr/>
        </p:nvSpPr>
        <p:spPr>
          <a:xfrm rot="16200000">
            <a:off x="5999125" y="1339609"/>
            <a:ext cx="193750" cy="8958472"/>
          </a:xfrm>
          <a:prstGeom prst="leftBrace">
            <a:avLst>
              <a:gd name="adj1" fmla="val 8333"/>
              <a:gd name="adj2" fmla="val 50074"/>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TextBox 155">
            <a:extLst>
              <a:ext uri="{FF2B5EF4-FFF2-40B4-BE49-F238E27FC236}">
                <a16:creationId xmlns:a16="http://schemas.microsoft.com/office/drawing/2014/main" id="{BDFCC662-F4E8-4DE8-A03F-138186B2D1F1}"/>
              </a:ext>
            </a:extLst>
          </p:cNvPr>
          <p:cNvSpPr txBox="1"/>
          <p:nvPr/>
        </p:nvSpPr>
        <p:spPr>
          <a:xfrm>
            <a:off x="3746126" y="6106041"/>
            <a:ext cx="4699748"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0078D7"/>
                </a:solidFill>
                <a:cs typeface="Segoe UI Semibold" panose="020B0702040204020203" pitchFamily="34" charset="0"/>
              </a:rPr>
              <a:t>Frugal # of Partitions based on actual storage and throughput needs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rgbClr val="0078D7"/>
                </a:solidFill>
                <a:cs typeface="Segoe UI Semibold" panose="020B0702040204020203" pitchFamily="34" charset="0"/>
              </a:rPr>
              <a:t>(yielding scalability with low total cost of ownership)</a:t>
            </a:r>
          </a:p>
        </p:txBody>
      </p:sp>
      <p:sp>
        <p:nvSpPr>
          <p:cNvPr id="50" name="TextBox 49">
            <a:extLst>
              <a:ext uri="{FF2B5EF4-FFF2-40B4-BE49-F238E27FC236}">
                <a16:creationId xmlns:a16="http://schemas.microsoft.com/office/drawing/2014/main" id="{474DE4DA-BE25-4074-BB7B-DE21A5D2E334}"/>
              </a:ext>
            </a:extLst>
          </p:cNvPr>
          <p:cNvSpPr txBox="1"/>
          <p:nvPr/>
        </p:nvSpPr>
        <p:spPr>
          <a:xfrm>
            <a:off x="5234609" y="1431143"/>
            <a:ext cx="1722782" cy="33046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schemeClr val="tx2"/>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hash(User ID)</a:t>
            </a:r>
          </a:p>
        </p:txBody>
      </p:sp>
      <p:cxnSp>
        <p:nvCxnSpPr>
          <p:cNvPr id="51" name="Straight Arrow Connector 50">
            <a:extLst>
              <a:ext uri="{FF2B5EF4-FFF2-40B4-BE49-F238E27FC236}">
                <a16:creationId xmlns:a16="http://schemas.microsoft.com/office/drawing/2014/main" id="{9F9669A4-CDB1-4E66-84A0-4BC276ABD355}"/>
              </a:ext>
            </a:extLst>
          </p:cNvPr>
          <p:cNvCxnSpPr/>
          <p:nvPr/>
        </p:nvCxnSpPr>
        <p:spPr>
          <a:xfrm>
            <a:off x="1500809" y="2382938"/>
            <a:ext cx="9190383"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E93A8A1-C850-47E5-881E-4DB16C4C8127}"/>
              </a:ext>
            </a:extLst>
          </p:cNvPr>
          <p:cNvSpPr txBox="1"/>
          <p:nvPr/>
        </p:nvSpPr>
        <p:spPr>
          <a:xfrm>
            <a:off x="3300550" y="2526570"/>
            <a:ext cx="5590902" cy="276999"/>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1200">
                <a:solidFill>
                  <a:srgbClr val="0078D7"/>
                </a:solidFill>
                <a:cs typeface="Segoe UI Semibold" panose="020B0702040204020203" pitchFamily="34" charset="0"/>
              </a:defRPr>
            </a:lvl1pPr>
          </a:lstStyle>
          <a:p>
            <a:r>
              <a:rPr lang="en-US"/>
              <a:t>Pseudo-random distribution of data over range of possible hashed values</a:t>
            </a:r>
          </a:p>
        </p:txBody>
      </p:sp>
      <p:cxnSp>
        <p:nvCxnSpPr>
          <p:cNvPr id="53" name="Straight Arrow Connector 52">
            <a:extLst>
              <a:ext uri="{FF2B5EF4-FFF2-40B4-BE49-F238E27FC236}">
                <a16:creationId xmlns:a16="http://schemas.microsoft.com/office/drawing/2014/main" id="{5BDEDD0F-9E6B-449A-91BE-9EB40411DBF6}"/>
              </a:ext>
            </a:extLst>
          </p:cNvPr>
          <p:cNvCxnSpPr>
            <a:cxnSpLocks/>
          </p:cNvCxnSpPr>
          <p:nvPr/>
        </p:nvCxnSpPr>
        <p:spPr>
          <a:xfrm>
            <a:off x="6096000" y="1761607"/>
            <a:ext cx="0" cy="52231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281A5356-E2C4-4BF6-9236-BDC907263151}"/>
              </a:ext>
            </a:extLst>
          </p:cNvPr>
          <p:cNvGrpSpPr/>
          <p:nvPr/>
        </p:nvGrpSpPr>
        <p:grpSpPr>
          <a:xfrm>
            <a:off x="6335385" y="1761607"/>
            <a:ext cx="1355603" cy="478771"/>
            <a:chOff x="6335385" y="4829103"/>
            <a:chExt cx="1355603" cy="478771"/>
          </a:xfrm>
        </p:grpSpPr>
        <p:cxnSp>
          <p:nvCxnSpPr>
            <p:cNvPr id="55" name="Straight Arrow Connector 54">
              <a:extLst>
                <a:ext uri="{FF2B5EF4-FFF2-40B4-BE49-F238E27FC236}">
                  <a16:creationId xmlns:a16="http://schemas.microsoft.com/office/drawing/2014/main" id="{927B730F-EBEB-48CA-963C-960FC2A0343F}"/>
                </a:ext>
              </a:extLst>
            </p:cNvPr>
            <p:cNvCxnSpPr>
              <a:cxnSpLocks/>
            </p:cNvCxnSpPr>
            <p:nvPr/>
          </p:nvCxnSpPr>
          <p:spPr>
            <a:xfrm>
              <a:off x="6335385" y="4829103"/>
              <a:ext cx="478771"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5B5FC8D-64F0-4306-AB47-52A7831D2DC6}"/>
                </a:ext>
              </a:extLst>
            </p:cNvPr>
            <p:cNvCxnSpPr>
              <a:cxnSpLocks/>
            </p:cNvCxnSpPr>
            <p:nvPr/>
          </p:nvCxnSpPr>
          <p:spPr>
            <a:xfrm>
              <a:off x="6702565" y="4829103"/>
              <a:ext cx="988423"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57" name="Straight Arrow Connector 56">
            <a:extLst>
              <a:ext uri="{FF2B5EF4-FFF2-40B4-BE49-F238E27FC236}">
                <a16:creationId xmlns:a16="http://schemas.microsoft.com/office/drawing/2014/main" id="{627B3082-4B48-40BD-B405-9F204BACB357}"/>
              </a:ext>
            </a:extLst>
          </p:cNvPr>
          <p:cNvCxnSpPr>
            <a:cxnSpLocks/>
          </p:cNvCxnSpPr>
          <p:nvPr/>
        </p:nvCxnSpPr>
        <p:spPr>
          <a:xfrm flipH="1">
            <a:off x="5362403" y="1761607"/>
            <a:ext cx="478771"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76C3EE3-7FCD-49F5-94CA-0C1E6F955554}"/>
              </a:ext>
            </a:extLst>
          </p:cNvPr>
          <p:cNvCxnSpPr>
            <a:cxnSpLocks/>
          </p:cNvCxnSpPr>
          <p:nvPr/>
        </p:nvCxnSpPr>
        <p:spPr>
          <a:xfrm flipH="1">
            <a:off x="4485571" y="1761607"/>
            <a:ext cx="988423"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D27B7195-E497-40C1-820C-40A30F2585D1}"/>
              </a:ext>
            </a:extLst>
          </p:cNvPr>
          <p:cNvGraphicFramePr>
            <a:graphicFrameLocks noGrp="1"/>
          </p:cNvGraphicFramePr>
          <p:nvPr/>
        </p:nvGraphicFramePr>
        <p:xfrm>
          <a:off x="2186360" y="3399691"/>
          <a:ext cx="728306" cy="1913022"/>
        </p:xfrm>
        <a:graphic>
          <a:graphicData uri="http://schemas.openxmlformats.org/drawingml/2006/table">
            <a:tbl>
              <a:tblPr firstRow="1" bandRow="1">
                <a:tableStyleId>{5940675A-B579-460E-94D1-54222C63F5DA}</a:tableStyleId>
              </a:tblPr>
              <a:tblGrid>
                <a:gridCol w="728306">
                  <a:extLst>
                    <a:ext uri="{9D8B030D-6E8A-4147-A177-3AD203B41FA5}">
                      <a16:colId xmlns:a16="http://schemas.microsoft.com/office/drawing/2014/main" val="887149463"/>
                    </a:ext>
                  </a:extLst>
                </a:gridCol>
              </a:tblGrid>
              <a:tr h="637674">
                <a:tc>
                  <a:txBody>
                    <a:bodyPr/>
                    <a:lstStyle/>
                    <a:p>
                      <a:r>
                        <a:rPr lang="en-US" sz="1000">
                          <a:solidFill>
                            <a:schemeClr val="tx2"/>
                          </a:solidFill>
                        </a:rPr>
                        <a:t>Andrew</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6907394"/>
                  </a:ext>
                </a:extLst>
              </a:tr>
              <a:tr h="637674">
                <a:tc>
                  <a:txBody>
                    <a:bodyPr/>
                    <a:lstStyle/>
                    <a:p>
                      <a:r>
                        <a:rPr lang="en-US" sz="1000">
                          <a:solidFill>
                            <a:schemeClr val="tx2"/>
                          </a:solidFill>
                        </a:rPr>
                        <a:t>Mike</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59904714"/>
                  </a:ext>
                </a:extLst>
              </a:tr>
              <a:tr h="637674">
                <a:tc>
                  <a:txBody>
                    <a:bodyPr/>
                    <a:lstStyle/>
                    <a:p>
                      <a:r>
                        <a:rPr lang="en-US" sz="10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77403164"/>
                  </a:ext>
                </a:extLst>
              </a:tr>
            </a:tbl>
          </a:graphicData>
        </a:graphic>
      </p:graphicFrame>
      <p:graphicFrame>
        <p:nvGraphicFramePr>
          <p:cNvPr id="60" name="Table 59">
            <a:extLst>
              <a:ext uri="{FF2B5EF4-FFF2-40B4-BE49-F238E27FC236}">
                <a16:creationId xmlns:a16="http://schemas.microsoft.com/office/drawing/2014/main" id="{5FA29260-445F-4708-B457-3A8A92AB3C0B}"/>
              </a:ext>
            </a:extLst>
          </p:cNvPr>
          <p:cNvGraphicFramePr>
            <a:graphicFrameLocks noGrp="1"/>
          </p:cNvGraphicFramePr>
          <p:nvPr/>
        </p:nvGraphicFramePr>
        <p:xfrm>
          <a:off x="4532567" y="3399691"/>
          <a:ext cx="728306" cy="1913023"/>
        </p:xfrm>
        <a:graphic>
          <a:graphicData uri="http://schemas.openxmlformats.org/drawingml/2006/table">
            <a:tbl>
              <a:tblPr firstRow="1" bandRow="1">
                <a:tableStyleId>{5940675A-B579-460E-94D1-54222C63F5DA}</a:tableStyleId>
              </a:tblPr>
              <a:tblGrid>
                <a:gridCol w="728306">
                  <a:extLst>
                    <a:ext uri="{9D8B030D-6E8A-4147-A177-3AD203B41FA5}">
                      <a16:colId xmlns:a16="http://schemas.microsoft.com/office/drawing/2014/main" val="887149463"/>
                    </a:ext>
                  </a:extLst>
                </a:gridCol>
              </a:tblGrid>
              <a:tr h="1913023">
                <a:tc>
                  <a:txBody>
                    <a:bodyPr/>
                    <a:lstStyle/>
                    <a:p>
                      <a:r>
                        <a:rPr lang="en-US" sz="1000">
                          <a:solidFill>
                            <a:schemeClr val="tx2"/>
                          </a:solidFill>
                        </a:rPr>
                        <a:t>Bob</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6907394"/>
                  </a:ext>
                </a:extLst>
              </a:tr>
            </a:tbl>
          </a:graphicData>
        </a:graphic>
      </p:graphicFrame>
      <p:graphicFrame>
        <p:nvGraphicFramePr>
          <p:cNvPr id="61" name="Table 60">
            <a:extLst>
              <a:ext uri="{FF2B5EF4-FFF2-40B4-BE49-F238E27FC236}">
                <a16:creationId xmlns:a16="http://schemas.microsoft.com/office/drawing/2014/main" id="{0BCFD64A-6FF5-40EA-BBF1-E1A32E70493F}"/>
              </a:ext>
            </a:extLst>
          </p:cNvPr>
          <p:cNvGraphicFramePr>
            <a:graphicFrameLocks noGrp="1"/>
          </p:cNvGraphicFramePr>
          <p:nvPr/>
        </p:nvGraphicFramePr>
        <p:xfrm>
          <a:off x="9277334" y="3399692"/>
          <a:ext cx="728306" cy="1913023"/>
        </p:xfrm>
        <a:graphic>
          <a:graphicData uri="http://schemas.openxmlformats.org/drawingml/2006/table">
            <a:tbl>
              <a:tblPr firstRow="1" bandRow="1">
                <a:tableStyleId>{5940675A-B579-460E-94D1-54222C63F5DA}</a:tableStyleId>
              </a:tblPr>
              <a:tblGrid>
                <a:gridCol w="728306">
                  <a:extLst>
                    <a:ext uri="{9D8B030D-6E8A-4147-A177-3AD203B41FA5}">
                      <a16:colId xmlns:a16="http://schemas.microsoft.com/office/drawing/2014/main" val="887149463"/>
                    </a:ext>
                  </a:extLst>
                </a:gridCol>
              </a:tblGrid>
              <a:tr h="273289">
                <a:tc>
                  <a:txBody>
                    <a:bodyPr/>
                    <a:lstStyle/>
                    <a:p>
                      <a:r>
                        <a:rPr lang="en-US" sz="1000">
                          <a:solidFill>
                            <a:schemeClr val="tx2"/>
                          </a:solidFill>
                        </a:rPr>
                        <a:t>Dharma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6907394"/>
                  </a:ext>
                </a:extLst>
              </a:tr>
              <a:tr h="273289">
                <a:tc>
                  <a:txBody>
                    <a:bodyPr/>
                    <a:lstStyle/>
                    <a:p>
                      <a:r>
                        <a:rPr lang="en-US" sz="1000">
                          <a:solidFill>
                            <a:schemeClr val="tx2"/>
                          </a:solidFill>
                        </a:rPr>
                        <a:t>Shireesh</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9083638"/>
                  </a:ext>
                </a:extLst>
              </a:tr>
              <a:tr h="273289">
                <a:tc>
                  <a:txBody>
                    <a:bodyPr/>
                    <a:lstStyle/>
                    <a:p>
                      <a:r>
                        <a:rPr lang="en-US" sz="1000">
                          <a:solidFill>
                            <a:schemeClr val="tx2"/>
                          </a:solidFill>
                        </a:rPr>
                        <a:t>Karthik</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76042609"/>
                  </a:ext>
                </a:extLst>
              </a:tr>
              <a:tr h="273289">
                <a:tc>
                  <a:txBody>
                    <a:bodyPr/>
                    <a:lstStyle/>
                    <a:p>
                      <a:r>
                        <a:rPr lang="en-US" sz="1000">
                          <a:solidFill>
                            <a:schemeClr val="tx2"/>
                          </a:solidFill>
                        </a:rPr>
                        <a:t>Rimma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273289">
                <a:tc>
                  <a:txBody>
                    <a:bodyPr/>
                    <a:lstStyle/>
                    <a:p>
                      <a:r>
                        <a:rPr lang="en-US" sz="1000">
                          <a:solidFill>
                            <a:schemeClr val="tx2"/>
                          </a:solidFill>
                        </a:rPr>
                        <a:t>Alice</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273289">
                <a:tc>
                  <a:txBody>
                    <a:bodyPr/>
                    <a:lstStyle/>
                    <a:p>
                      <a:r>
                        <a:rPr lang="en-US" sz="1000">
                          <a:solidFill>
                            <a:schemeClr val="tx2"/>
                          </a:solidFill>
                        </a:rPr>
                        <a:t>Carol</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2604794"/>
                  </a:ext>
                </a:extLst>
              </a:tr>
              <a:tr h="273289">
                <a:tc>
                  <a:txBody>
                    <a:bodyPr/>
                    <a:lstStyle/>
                    <a:p>
                      <a:r>
                        <a:rPr lang="en-US" sz="10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cxnSp>
        <p:nvCxnSpPr>
          <p:cNvPr id="24" name="Straight Arrow Connector 23">
            <a:extLst>
              <a:ext uri="{FF2B5EF4-FFF2-40B4-BE49-F238E27FC236}">
                <a16:creationId xmlns:a16="http://schemas.microsoft.com/office/drawing/2014/main" id="{04DEDED0-4938-4757-A0CE-7E234EBA9946}"/>
              </a:ext>
            </a:extLst>
          </p:cNvPr>
          <p:cNvCxnSpPr>
            <a:cxnSpLocks/>
          </p:cNvCxnSpPr>
          <p:nvPr/>
        </p:nvCxnSpPr>
        <p:spPr>
          <a:xfrm flipH="1">
            <a:off x="2550513" y="2585667"/>
            <a:ext cx="1" cy="611296"/>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B5CBC02-4701-4E0E-B133-4EA452CE7554}"/>
              </a:ext>
            </a:extLst>
          </p:cNvPr>
          <p:cNvCxnSpPr>
            <a:cxnSpLocks/>
          </p:cNvCxnSpPr>
          <p:nvPr/>
        </p:nvCxnSpPr>
        <p:spPr>
          <a:xfrm>
            <a:off x="7242924" y="2894098"/>
            <a:ext cx="1" cy="33341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46BC426-10D3-41EF-A385-65F79AAC35AB}"/>
              </a:ext>
            </a:extLst>
          </p:cNvPr>
          <p:cNvCxnSpPr>
            <a:cxnSpLocks/>
          </p:cNvCxnSpPr>
          <p:nvPr/>
        </p:nvCxnSpPr>
        <p:spPr>
          <a:xfrm>
            <a:off x="9641486" y="2585667"/>
            <a:ext cx="1" cy="647757"/>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8159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lstStyle/>
          <a:p>
            <a:r>
              <a:rPr lang="en-US"/>
              <a:t>Partitions</a:t>
            </a:r>
          </a:p>
        </p:txBody>
      </p:sp>
      <p:sp>
        <p:nvSpPr>
          <p:cNvPr id="121" name="TextBox 120">
            <a:extLst>
              <a:ext uri="{FF2B5EF4-FFF2-40B4-BE49-F238E27FC236}">
                <a16:creationId xmlns:a16="http://schemas.microsoft.com/office/drawing/2014/main" id="{DF757DE3-B6FD-4913-A05B-333E75512AD4}"/>
              </a:ext>
            </a:extLst>
          </p:cNvPr>
          <p:cNvSpPr txBox="1"/>
          <p:nvPr/>
        </p:nvSpPr>
        <p:spPr>
          <a:xfrm>
            <a:off x="6748811" y="4646717"/>
            <a:ext cx="1040584" cy="338554"/>
          </a:xfrm>
          <a:prstGeom prst="rect">
            <a:avLst/>
          </a:prstGeom>
          <a:noFill/>
          <a:ln>
            <a:no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a:solidFill>
                  <a:srgbClr val="0078D7"/>
                </a:solidFill>
                <a:cs typeface="Segoe UI Semibold" panose="020B0702040204020203" pitchFamily="34" charset="0"/>
              </a:rPr>
              <a:t>…</a:t>
            </a:r>
          </a:p>
        </p:txBody>
      </p:sp>
      <p:sp>
        <p:nvSpPr>
          <p:cNvPr id="129" name="TextBox 128">
            <a:extLst>
              <a:ext uri="{FF2B5EF4-FFF2-40B4-BE49-F238E27FC236}">
                <a16:creationId xmlns:a16="http://schemas.microsoft.com/office/drawing/2014/main" id="{169B920E-F331-4290-87E1-9CFD2C09E44B}"/>
              </a:ext>
            </a:extLst>
          </p:cNvPr>
          <p:cNvSpPr txBox="1"/>
          <p:nvPr/>
        </p:nvSpPr>
        <p:spPr>
          <a:xfrm>
            <a:off x="2092903" y="5363602"/>
            <a:ext cx="915222"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solidFill>
                  <a:srgbClr val="0078D7"/>
                </a:solidFill>
                <a:cs typeface="Segoe UI Semibold" panose="020B0702040204020203" pitchFamily="34" charset="0"/>
              </a:rPr>
              <a:t>Partition 1</a:t>
            </a:r>
          </a:p>
        </p:txBody>
      </p:sp>
      <p:sp>
        <p:nvSpPr>
          <p:cNvPr id="130" name="TextBox 129">
            <a:extLst>
              <a:ext uri="{FF2B5EF4-FFF2-40B4-BE49-F238E27FC236}">
                <a16:creationId xmlns:a16="http://schemas.microsoft.com/office/drawing/2014/main" id="{F7AC2062-289A-4573-B947-A528308E3ABD}"/>
              </a:ext>
            </a:extLst>
          </p:cNvPr>
          <p:cNvSpPr txBox="1"/>
          <p:nvPr/>
        </p:nvSpPr>
        <p:spPr>
          <a:xfrm>
            <a:off x="4441678" y="5365911"/>
            <a:ext cx="915222"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solidFill>
                  <a:srgbClr val="0078D7"/>
                </a:solidFill>
                <a:cs typeface="Segoe UI Semibold" panose="020B0702040204020203" pitchFamily="34" charset="0"/>
              </a:rPr>
              <a:t>Partition 2</a:t>
            </a:r>
          </a:p>
        </p:txBody>
      </p:sp>
      <p:sp>
        <p:nvSpPr>
          <p:cNvPr id="131" name="TextBox 130">
            <a:extLst>
              <a:ext uri="{FF2B5EF4-FFF2-40B4-BE49-F238E27FC236}">
                <a16:creationId xmlns:a16="http://schemas.microsoft.com/office/drawing/2014/main" id="{6FE27E28-0013-4E38-A237-ECE3365F976A}"/>
              </a:ext>
            </a:extLst>
          </p:cNvPr>
          <p:cNvSpPr txBox="1"/>
          <p:nvPr/>
        </p:nvSpPr>
        <p:spPr>
          <a:xfrm>
            <a:off x="9183876" y="5353163"/>
            <a:ext cx="915222"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solidFill>
                  <a:srgbClr val="0078D7"/>
                </a:solidFill>
                <a:cs typeface="Segoe UI Semibold" panose="020B0702040204020203" pitchFamily="34" charset="0"/>
              </a:rPr>
              <a:t>Partition </a:t>
            </a:r>
            <a:r>
              <a:rPr lang="en-US" sz="1200" i="1">
                <a:solidFill>
                  <a:srgbClr val="0078D7"/>
                </a:solidFill>
                <a:cs typeface="Segoe UI Semibold" panose="020B0702040204020203" pitchFamily="34" charset="0"/>
              </a:rPr>
              <a:t>n</a:t>
            </a:r>
          </a:p>
        </p:txBody>
      </p:sp>
      <p:cxnSp>
        <p:nvCxnSpPr>
          <p:cNvPr id="152" name="Straight Connector 151">
            <a:extLst>
              <a:ext uri="{FF2B5EF4-FFF2-40B4-BE49-F238E27FC236}">
                <a16:creationId xmlns:a16="http://schemas.microsoft.com/office/drawing/2014/main" id="{3BA20E3C-213F-4055-B6C7-F83DE65F26FE}"/>
              </a:ext>
            </a:extLst>
          </p:cNvPr>
          <p:cNvCxnSpPr/>
          <p:nvPr/>
        </p:nvCxnSpPr>
        <p:spPr>
          <a:xfrm flipH="1">
            <a:off x="3723618" y="2248018"/>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62ECA73-A71E-4244-93F0-D1A11C40FCD5}"/>
              </a:ext>
            </a:extLst>
          </p:cNvPr>
          <p:cNvCxnSpPr/>
          <p:nvPr/>
        </p:nvCxnSpPr>
        <p:spPr>
          <a:xfrm flipH="1">
            <a:off x="5842183" y="2261975"/>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3010581-BDAB-4792-B245-0FCE019D60E4}"/>
              </a:ext>
            </a:extLst>
          </p:cNvPr>
          <p:cNvCxnSpPr/>
          <p:nvPr/>
        </p:nvCxnSpPr>
        <p:spPr>
          <a:xfrm flipH="1">
            <a:off x="8190412" y="2273135"/>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BDFCC662-F4E8-4DE8-A03F-138186B2D1F1}"/>
              </a:ext>
            </a:extLst>
          </p:cNvPr>
          <p:cNvSpPr txBox="1"/>
          <p:nvPr/>
        </p:nvSpPr>
        <p:spPr>
          <a:xfrm>
            <a:off x="8041979" y="5901390"/>
            <a:ext cx="3199016" cy="276999"/>
          </a:xfrm>
          <a:prstGeom prst="rect">
            <a:avLst/>
          </a:prstGeom>
          <a:noFill/>
        </p:spPr>
        <p:txBody>
          <a:bodyPr wrap="none" rtlCol="0">
            <a:spAutoFit/>
          </a:bodyPr>
          <a:lstStyle/>
          <a:p>
            <a:pPr lvl="0" algn="ctr">
              <a:defRPr/>
            </a:pPr>
            <a:r>
              <a:rPr lang="en-US" sz="1200">
                <a:solidFill>
                  <a:srgbClr val="0078D7"/>
                </a:solidFill>
                <a:cs typeface="Segoe UI Semibold" panose="020B0702040204020203" pitchFamily="34" charset="0"/>
              </a:rPr>
              <a:t>What happens when partitions need to grow?</a:t>
            </a:r>
          </a:p>
        </p:txBody>
      </p:sp>
      <p:sp>
        <p:nvSpPr>
          <p:cNvPr id="50" name="TextBox 49">
            <a:extLst>
              <a:ext uri="{FF2B5EF4-FFF2-40B4-BE49-F238E27FC236}">
                <a16:creationId xmlns:a16="http://schemas.microsoft.com/office/drawing/2014/main" id="{474DE4DA-BE25-4074-BB7B-DE21A5D2E334}"/>
              </a:ext>
            </a:extLst>
          </p:cNvPr>
          <p:cNvSpPr txBox="1"/>
          <p:nvPr/>
        </p:nvSpPr>
        <p:spPr>
          <a:xfrm>
            <a:off x="5234609" y="1431143"/>
            <a:ext cx="1722782" cy="33046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schemeClr val="tx2"/>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hash(User ID)</a:t>
            </a:r>
          </a:p>
        </p:txBody>
      </p:sp>
      <p:cxnSp>
        <p:nvCxnSpPr>
          <p:cNvPr id="51" name="Straight Arrow Connector 50">
            <a:extLst>
              <a:ext uri="{FF2B5EF4-FFF2-40B4-BE49-F238E27FC236}">
                <a16:creationId xmlns:a16="http://schemas.microsoft.com/office/drawing/2014/main" id="{9F9669A4-CDB1-4E66-84A0-4BC276ABD355}"/>
              </a:ext>
            </a:extLst>
          </p:cNvPr>
          <p:cNvCxnSpPr/>
          <p:nvPr/>
        </p:nvCxnSpPr>
        <p:spPr>
          <a:xfrm>
            <a:off x="1500809" y="2382938"/>
            <a:ext cx="9190383"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E93A8A1-C850-47E5-881E-4DB16C4C8127}"/>
              </a:ext>
            </a:extLst>
          </p:cNvPr>
          <p:cNvSpPr txBox="1"/>
          <p:nvPr/>
        </p:nvSpPr>
        <p:spPr>
          <a:xfrm>
            <a:off x="3300550" y="2526570"/>
            <a:ext cx="5590902" cy="276999"/>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1200">
                <a:solidFill>
                  <a:srgbClr val="0078D7"/>
                </a:solidFill>
                <a:cs typeface="Segoe UI Semibold" panose="020B0702040204020203" pitchFamily="34" charset="0"/>
              </a:defRPr>
            </a:lvl1pPr>
          </a:lstStyle>
          <a:p>
            <a:r>
              <a:rPr lang="en-US"/>
              <a:t>Pseudo-random distribution of data over range of possible hashed values</a:t>
            </a:r>
          </a:p>
        </p:txBody>
      </p:sp>
      <p:cxnSp>
        <p:nvCxnSpPr>
          <p:cNvPr id="53" name="Straight Arrow Connector 52">
            <a:extLst>
              <a:ext uri="{FF2B5EF4-FFF2-40B4-BE49-F238E27FC236}">
                <a16:creationId xmlns:a16="http://schemas.microsoft.com/office/drawing/2014/main" id="{5BDEDD0F-9E6B-449A-91BE-9EB40411DBF6}"/>
              </a:ext>
            </a:extLst>
          </p:cNvPr>
          <p:cNvCxnSpPr>
            <a:cxnSpLocks/>
          </p:cNvCxnSpPr>
          <p:nvPr/>
        </p:nvCxnSpPr>
        <p:spPr>
          <a:xfrm>
            <a:off x="6096000" y="1761607"/>
            <a:ext cx="0" cy="52231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281A5356-E2C4-4BF6-9236-BDC907263151}"/>
              </a:ext>
            </a:extLst>
          </p:cNvPr>
          <p:cNvGrpSpPr/>
          <p:nvPr/>
        </p:nvGrpSpPr>
        <p:grpSpPr>
          <a:xfrm>
            <a:off x="6335385" y="1761607"/>
            <a:ext cx="1355603" cy="478771"/>
            <a:chOff x="6335385" y="4829103"/>
            <a:chExt cx="1355603" cy="478771"/>
          </a:xfrm>
        </p:grpSpPr>
        <p:cxnSp>
          <p:nvCxnSpPr>
            <p:cNvPr id="55" name="Straight Arrow Connector 54">
              <a:extLst>
                <a:ext uri="{FF2B5EF4-FFF2-40B4-BE49-F238E27FC236}">
                  <a16:creationId xmlns:a16="http://schemas.microsoft.com/office/drawing/2014/main" id="{927B730F-EBEB-48CA-963C-960FC2A0343F}"/>
                </a:ext>
              </a:extLst>
            </p:cNvPr>
            <p:cNvCxnSpPr>
              <a:cxnSpLocks/>
            </p:cNvCxnSpPr>
            <p:nvPr/>
          </p:nvCxnSpPr>
          <p:spPr>
            <a:xfrm>
              <a:off x="6335385" y="4829103"/>
              <a:ext cx="478771"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5B5FC8D-64F0-4306-AB47-52A7831D2DC6}"/>
                </a:ext>
              </a:extLst>
            </p:cNvPr>
            <p:cNvCxnSpPr>
              <a:cxnSpLocks/>
            </p:cNvCxnSpPr>
            <p:nvPr/>
          </p:nvCxnSpPr>
          <p:spPr>
            <a:xfrm>
              <a:off x="6702565" y="4829103"/>
              <a:ext cx="988423"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57" name="Straight Arrow Connector 56">
            <a:extLst>
              <a:ext uri="{FF2B5EF4-FFF2-40B4-BE49-F238E27FC236}">
                <a16:creationId xmlns:a16="http://schemas.microsoft.com/office/drawing/2014/main" id="{627B3082-4B48-40BD-B405-9F204BACB357}"/>
              </a:ext>
            </a:extLst>
          </p:cNvPr>
          <p:cNvCxnSpPr>
            <a:cxnSpLocks/>
          </p:cNvCxnSpPr>
          <p:nvPr/>
        </p:nvCxnSpPr>
        <p:spPr>
          <a:xfrm flipH="1">
            <a:off x="5362403" y="1761607"/>
            <a:ext cx="478771"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76C3EE3-7FCD-49F5-94CA-0C1E6F955554}"/>
              </a:ext>
            </a:extLst>
          </p:cNvPr>
          <p:cNvCxnSpPr>
            <a:cxnSpLocks/>
          </p:cNvCxnSpPr>
          <p:nvPr/>
        </p:nvCxnSpPr>
        <p:spPr>
          <a:xfrm flipH="1">
            <a:off x="4485571" y="1761607"/>
            <a:ext cx="988423"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Table 3">
            <a:extLst>
              <a:ext uri="{FF2B5EF4-FFF2-40B4-BE49-F238E27FC236}">
                <a16:creationId xmlns:a16="http://schemas.microsoft.com/office/drawing/2014/main" id="{D27B7195-E497-40C1-820C-40A30F2585D1}"/>
              </a:ext>
            </a:extLst>
          </p:cNvPr>
          <p:cNvGraphicFramePr>
            <a:graphicFrameLocks noGrp="1"/>
          </p:cNvGraphicFramePr>
          <p:nvPr/>
        </p:nvGraphicFramePr>
        <p:xfrm>
          <a:off x="2186360" y="3399691"/>
          <a:ext cx="728306" cy="1913022"/>
        </p:xfrm>
        <a:graphic>
          <a:graphicData uri="http://schemas.openxmlformats.org/drawingml/2006/table">
            <a:tbl>
              <a:tblPr firstRow="1" bandRow="1">
                <a:tableStyleId>{5940675A-B579-460E-94D1-54222C63F5DA}</a:tableStyleId>
              </a:tblPr>
              <a:tblGrid>
                <a:gridCol w="728306">
                  <a:extLst>
                    <a:ext uri="{9D8B030D-6E8A-4147-A177-3AD203B41FA5}">
                      <a16:colId xmlns:a16="http://schemas.microsoft.com/office/drawing/2014/main" val="887149463"/>
                    </a:ext>
                  </a:extLst>
                </a:gridCol>
              </a:tblGrid>
              <a:tr h="637674">
                <a:tc>
                  <a:txBody>
                    <a:bodyPr/>
                    <a:lstStyle/>
                    <a:p>
                      <a:r>
                        <a:rPr lang="en-US" sz="1000">
                          <a:solidFill>
                            <a:schemeClr val="tx2"/>
                          </a:solidFill>
                        </a:rPr>
                        <a:t>Andrew</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6907394"/>
                  </a:ext>
                </a:extLst>
              </a:tr>
              <a:tr h="637674">
                <a:tc>
                  <a:txBody>
                    <a:bodyPr/>
                    <a:lstStyle/>
                    <a:p>
                      <a:r>
                        <a:rPr lang="en-US" sz="1000">
                          <a:solidFill>
                            <a:schemeClr val="tx2"/>
                          </a:solidFill>
                        </a:rPr>
                        <a:t>Mike</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59904714"/>
                  </a:ext>
                </a:extLst>
              </a:tr>
              <a:tr h="637674">
                <a:tc>
                  <a:txBody>
                    <a:bodyPr/>
                    <a:lstStyle/>
                    <a:p>
                      <a:r>
                        <a:rPr lang="en-US" sz="10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77403164"/>
                  </a:ext>
                </a:extLst>
              </a:tr>
            </a:tbl>
          </a:graphicData>
        </a:graphic>
      </p:graphicFrame>
      <p:graphicFrame>
        <p:nvGraphicFramePr>
          <p:cNvPr id="60" name="Table 59">
            <a:extLst>
              <a:ext uri="{FF2B5EF4-FFF2-40B4-BE49-F238E27FC236}">
                <a16:creationId xmlns:a16="http://schemas.microsoft.com/office/drawing/2014/main" id="{5FA29260-445F-4708-B457-3A8A92AB3C0B}"/>
              </a:ext>
            </a:extLst>
          </p:cNvPr>
          <p:cNvGraphicFramePr>
            <a:graphicFrameLocks noGrp="1"/>
          </p:cNvGraphicFramePr>
          <p:nvPr/>
        </p:nvGraphicFramePr>
        <p:xfrm>
          <a:off x="4532567" y="3399691"/>
          <a:ext cx="728306" cy="1913023"/>
        </p:xfrm>
        <a:graphic>
          <a:graphicData uri="http://schemas.openxmlformats.org/drawingml/2006/table">
            <a:tbl>
              <a:tblPr firstRow="1" bandRow="1">
                <a:tableStyleId>{5940675A-B579-460E-94D1-54222C63F5DA}</a:tableStyleId>
              </a:tblPr>
              <a:tblGrid>
                <a:gridCol w="728306">
                  <a:extLst>
                    <a:ext uri="{9D8B030D-6E8A-4147-A177-3AD203B41FA5}">
                      <a16:colId xmlns:a16="http://schemas.microsoft.com/office/drawing/2014/main" val="887149463"/>
                    </a:ext>
                  </a:extLst>
                </a:gridCol>
              </a:tblGrid>
              <a:tr h="1913023">
                <a:tc>
                  <a:txBody>
                    <a:bodyPr/>
                    <a:lstStyle/>
                    <a:p>
                      <a:r>
                        <a:rPr lang="en-US" sz="1000">
                          <a:solidFill>
                            <a:schemeClr val="tx2"/>
                          </a:solidFill>
                        </a:rPr>
                        <a:t>Bob</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6907394"/>
                  </a:ext>
                </a:extLst>
              </a:tr>
            </a:tbl>
          </a:graphicData>
        </a:graphic>
      </p:graphicFrame>
      <p:graphicFrame>
        <p:nvGraphicFramePr>
          <p:cNvPr id="61" name="Table 60">
            <a:extLst>
              <a:ext uri="{FF2B5EF4-FFF2-40B4-BE49-F238E27FC236}">
                <a16:creationId xmlns:a16="http://schemas.microsoft.com/office/drawing/2014/main" id="{0BCFD64A-6FF5-40EA-BBF1-E1A32E70493F}"/>
              </a:ext>
            </a:extLst>
          </p:cNvPr>
          <p:cNvGraphicFramePr>
            <a:graphicFrameLocks noGrp="1"/>
          </p:cNvGraphicFramePr>
          <p:nvPr/>
        </p:nvGraphicFramePr>
        <p:xfrm>
          <a:off x="9277334" y="3399692"/>
          <a:ext cx="728306" cy="1913023"/>
        </p:xfrm>
        <a:graphic>
          <a:graphicData uri="http://schemas.openxmlformats.org/drawingml/2006/table">
            <a:tbl>
              <a:tblPr firstRow="1" bandRow="1">
                <a:tableStyleId>{5940675A-B579-460E-94D1-54222C63F5DA}</a:tableStyleId>
              </a:tblPr>
              <a:tblGrid>
                <a:gridCol w="728306">
                  <a:extLst>
                    <a:ext uri="{9D8B030D-6E8A-4147-A177-3AD203B41FA5}">
                      <a16:colId xmlns:a16="http://schemas.microsoft.com/office/drawing/2014/main" val="887149463"/>
                    </a:ext>
                  </a:extLst>
                </a:gridCol>
              </a:tblGrid>
              <a:tr h="273289">
                <a:tc>
                  <a:txBody>
                    <a:bodyPr/>
                    <a:lstStyle/>
                    <a:p>
                      <a:r>
                        <a:rPr lang="en-US" sz="1000">
                          <a:solidFill>
                            <a:schemeClr val="tx2"/>
                          </a:solidFill>
                        </a:rPr>
                        <a:t>Dharma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6907394"/>
                  </a:ext>
                </a:extLst>
              </a:tr>
              <a:tr h="273289">
                <a:tc>
                  <a:txBody>
                    <a:bodyPr/>
                    <a:lstStyle/>
                    <a:p>
                      <a:r>
                        <a:rPr lang="en-US" sz="1000">
                          <a:solidFill>
                            <a:schemeClr val="tx2"/>
                          </a:solidFill>
                        </a:rPr>
                        <a:t>Shireesh</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9083638"/>
                  </a:ext>
                </a:extLst>
              </a:tr>
              <a:tr h="273289">
                <a:tc>
                  <a:txBody>
                    <a:bodyPr/>
                    <a:lstStyle/>
                    <a:p>
                      <a:r>
                        <a:rPr lang="en-US" sz="1000">
                          <a:solidFill>
                            <a:schemeClr val="tx2"/>
                          </a:solidFill>
                        </a:rPr>
                        <a:t>Karthik</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76042609"/>
                  </a:ext>
                </a:extLst>
              </a:tr>
              <a:tr h="273289">
                <a:tc>
                  <a:txBody>
                    <a:bodyPr/>
                    <a:lstStyle/>
                    <a:p>
                      <a:r>
                        <a:rPr lang="en-US" sz="1000">
                          <a:solidFill>
                            <a:schemeClr val="tx2"/>
                          </a:solidFill>
                        </a:rPr>
                        <a:t>Rimma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273289">
                <a:tc>
                  <a:txBody>
                    <a:bodyPr/>
                    <a:lstStyle/>
                    <a:p>
                      <a:r>
                        <a:rPr lang="en-US" sz="1000">
                          <a:solidFill>
                            <a:schemeClr val="tx2"/>
                          </a:solidFill>
                        </a:rPr>
                        <a:t>Alice</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273289">
                <a:tc>
                  <a:txBody>
                    <a:bodyPr/>
                    <a:lstStyle/>
                    <a:p>
                      <a:r>
                        <a:rPr lang="en-US" sz="1000">
                          <a:solidFill>
                            <a:schemeClr val="tx2"/>
                          </a:solidFill>
                        </a:rPr>
                        <a:t>Carol</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2604794"/>
                  </a:ext>
                </a:extLst>
              </a:tr>
              <a:tr h="273289">
                <a:tc>
                  <a:txBody>
                    <a:bodyPr/>
                    <a:lstStyle/>
                    <a:p>
                      <a:r>
                        <a:rPr lang="en-US" sz="10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cxnSp>
        <p:nvCxnSpPr>
          <p:cNvPr id="23" name="Straight Arrow Connector 22">
            <a:extLst>
              <a:ext uri="{FF2B5EF4-FFF2-40B4-BE49-F238E27FC236}">
                <a16:creationId xmlns:a16="http://schemas.microsoft.com/office/drawing/2014/main" id="{3CB3F0B0-D6A1-4DF1-B9DD-CDD996C008F4}"/>
              </a:ext>
            </a:extLst>
          </p:cNvPr>
          <p:cNvCxnSpPr>
            <a:cxnSpLocks/>
          </p:cNvCxnSpPr>
          <p:nvPr/>
        </p:nvCxnSpPr>
        <p:spPr>
          <a:xfrm>
            <a:off x="4896719" y="2882628"/>
            <a:ext cx="1" cy="33341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898EDDA-7028-46CB-AA21-9F82DB3D548D}"/>
              </a:ext>
            </a:extLst>
          </p:cNvPr>
          <p:cNvCxnSpPr>
            <a:cxnSpLocks/>
          </p:cNvCxnSpPr>
          <p:nvPr/>
        </p:nvCxnSpPr>
        <p:spPr>
          <a:xfrm flipH="1">
            <a:off x="2550513" y="2585667"/>
            <a:ext cx="1" cy="611296"/>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1F9D1FA-5F2A-45E3-B300-EE6C90BF0C82}"/>
              </a:ext>
            </a:extLst>
          </p:cNvPr>
          <p:cNvCxnSpPr>
            <a:cxnSpLocks/>
          </p:cNvCxnSpPr>
          <p:nvPr/>
        </p:nvCxnSpPr>
        <p:spPr>
          <a:xfrm>
            <a:off x="7242924" y="2894098"/>
            <a:ext cx="1" cy="33341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191B167-B151-425B-A8EB-83D8559C4FFB}"/>
              </a:ext>
            </a:extLst>
          </p:cNvPr>
          <p:cNvCxnSpPr>
            <a:cxnSpLocks/>
          </p:cNvCxnSpPr>
          <p:nvPr/>
        </p:nvCxnSpPr>
        <p:spPr>
          <a:xfrm>
            <a:off x="9641486" y="2585667"/>
            <a:ext cx="1" cy="647757"/>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3476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par>
                                <p:cTn id="14" presetID="10" presetClass="entr" presetSubtype="0" fill="hold"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lstStyle/>
          <a:p>
            <a:r>
              <a:rPr lang="en-US"/>
              <a:t>Partitions</a:t>
            </a:r>
          </a:p>
        </p:txBody>
      </p:sp>
      <p:sp>
        <p:nvSpPr>
          <p:cNvPr id="3" name="Text Placeholder 2">
            <a:extLst>
              <a:ext uri="{FF2B5EF4-FFF2-40B4-BE49-F238E27FC236}">
                <a16:creationId xmlns:a16="http://schemas.microsoft.com/office/drawing/2014/main" id="{0CEBEC13-1859-4082-AF59-E18F8B1870C8}"/>
              </a:ext>
            </a:extLst>
          </p:cNvPr>
          <p:cNvSpPr>
            <a:spLocks noGrp="1"/>
          </p:cNvSpPr>
          <p:nvPr>
            <p:ph type="body" sz="quarter" idx="11"/>
          </p:nvPr>
        </p:nvSpPr>
        <p:spPr>
          <a:xfrm>
            <a:off x="269874" y="3399692"/>
            <a:ext cx="5956755" cy="1569660"/>
          </a:xfrm>
        </p:spPr>
        <p:txBody>
          <a:bodyPr vert="horz" wrap="square" lIns="146304" tIns="91440" rIns="146304" bIns="91440" rtlCol="0" anchor="t">
            <a:spAutoFit/>
          </a:bodyPr>
          <a:lstStyle/>
          <a:p>
            <a:pPr marL="0" lvl="1" indent="0">
              <a:buNone/>
            </a:pPr>
            <a:r>
              <a:rPr lang="en-US" dirty="0"/>
              <a:t>Partition Ranges can be dynamically sub-divided to seamlessly grow database as the application grows while simultaneously maintaining high availability.</a:t>
            </a:r>
          </a:p>
          <a:p>
            <a:pPr marL="0" lvl="1" indent="0">
              <a:buNone/>
            </a:pPr>
            <a:r>
              <a:rPr lang="en-US" dirty="0">
                <a:latin typeface="Segoe UI Semibold" panose="020B0702040204020203" pitchFamily="34" charset="0"/>
                <a:cs typeface="Segoe UI Semibold" panose="020B0702040204020203" pitchFamily="34" charset="0"/>
              </a:rPr>
              <a:t>Partition management is fully managed </a:t>
            </a:r>
            <a:r>
              <a:rPr lang="en-US" dirty="0"/>
              <a:t>by Azure Cosmos DB, so you don't have to write code or manage your partitions.</a:t>
            </a:r>
          </a:p>
        </p:txBody>
      </p:sp>
      <p:sp>
        <p:nvSpPr>
          <p:cNvPr id="121" name="TextBox 120">
            <a:extLst>
              <a:ext uri="{FF2B5EF4-FFF2-40B4-BE49-F238E27FC236}">
                <a16:creationId xmlns:a16="http://schemas.microsoft.com/office/drawing/2014/main" id="{DF757DE3-B6FD-4913-A05B-333E75512AD4}"/>
              </a:ext>
            </a:extLst>
          </p:cNvPr>
          <p:cNvSpPr txBox="1"/>
          <p:nvPr/>
        </p:nvSpPr>
        <p:spPr>
          <a:xfrm>
            <a:off x="9608546" y="4186926"/>
            <a:ext cx="413235" cy="338554"/>
          </a:xfrm>
          <a:prstGeom prst="rect">
            <a:avLst/>
          </a:prstGeom>
          <a:noFill/>
          <a:ln>
            <a:noFill/>
          </a:ln>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a:solidFill>
                  <a:srgbClr val="0078D7"/>
                </a:solidFill>
                <a:cs typeface="Segoe UI Semibold" panose="020B0702040204020203" pitchFamily="34" charset="0"/>
              </a:rPr>
              <a:t>+</a:t>
            </a:r>
          </a:p>
        </p:txBody>
      </p:sp>
      <p:sp>
        <p:nvSpPr>
          <p:cNvPr id="129" name="TextBox 128">
            <a:extLst>
              <a:ext uri="{FF2B5EF4-FFF2-40B4-BE49-F238E27FC236}">
                <a16:creationId xmlns:a16="http://schemas.microsoft.com/office/drawing/2014/main" id="{169B920E-F331-4290-87E1-9CFD2C09E44B}"/>
              </a:ext>
            </a:extLst>
          </p:cNvPr>
          <p:cNvSpPr txBox="1"/>
          <p:nvPr/>
        </p:nvSpPr>
        <p:spPr>
          <a:xfrm>
            <a:off x="7362248" y="5363602"/>
            <a:ext cx="915222"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solidFill>
                  <a:srgbClr val="0078D7"/>
                </a:solidFill>
                <a:cs typeface="Segoe UI Semibold" panose="020B0702040204020203" pitchFamily="34" charset="0"/>
              </a:rPr>
              <a:t>Partition </a:t>
            </a:r>
            <a:r>
              <a:rPr lang="en-US" sz="1200" i="1">
                <a:solidFill>
                  <a:srgbClr val="0078D7"/>
                </a:solidFill>
                <a:cs typeface="Segoe UI Semibold" panose="020B0702040204020203" pitchFamily="34" charset="0"/>
              </a:rPr>
              <a:t>x</a:t>
            </a:r>
          </a:p>
        </p:txBody>
      </p:sp>
      <p:sp>
        <p:nvSpPr>
          <p:cNvPr id="130" name="TextBox 129">
            <a:extLst>
              <a:ext uri="{FF2B5EF4-FFF2-40B4-BE49-F238E27FC236}">
                <a16:creationId xmlns:a16="http://schemas.microsoft.com/office/drawing/2014/main" id="{F7AC2062-289A-4573-B947-A528308E3ABD}"/>
              </a:ext>
            </a:extLst>
          </p:cNvPr>
          <p:cNvSpPr txBox="1"/>
          <p:nvPr/>
        </p:nvSpPr>
        <p:spPr>
          <a:xfrm>
            <a:off x="8712035" y="5365911"/>
            <a:ext cx="915222"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solidFill>
                  <a:srgbClr val="0078D7"/>
                </a:solidFill>
                <a:cs typeface="Segoe UI Semibold" panose="020B0702040204020203" pitchFamily="34" charset="0"/>
              </a:rPr>
              <a:t>Partition </a:t>
            </a:r>
            <a:r>
              <a:rPr lang="en-US" sz="1200" i="1">
                <a:solidFill>
                  <a:srgbClr val="0078D7"/>
                </a:solidFill>
                <a:cs typeface="Segoe UI Semibold" panose="020B0702040204020203" pitchFamily="34" charset="0"/>
              </a:rPr>
              <a:t>x1</a:t>
            </a:r>
            <a:endParaRPr lang="en-US" sz="1200">
              <a:solidFill>
                <a:srgbClr val="0078D7"/>
              </a:solidFill>
              <a:cs typeface="Segoe UI Semibold" panose="020B0702040204020203" pitchFamily="34" charset="0"/>
            </a:endParaRPr>
          </a:p>
        </p:txBody>
      </p:sp>
      <p:sp>
        <p:nvSpPr>
          <p:cNvPr id="131" name="TextBox 130">
            <a:extLst>
              <a:ext uri="{FF2B5EF4-FFF2-40B4-BE49-F238E27FC236}">
                <a16:creationId xmlns:a16="http://schemas.microsoft.com/office/drawing/2014/main" id="{6FE27E28-0013-4E38-A237-ECE3365F976A}"/>
              </a:ext>
            </a:extLst>
          </p:cNvPr>
          <p:cNvSpPr txBox="1"/>
          <p:nvPr/>
        </p:nvSpPr>
        <p:spPr>
          <a:xfrm>
            <a:off x="10005639" y="5353163"/>
            <a:ext cx="915222" cy="276999"/>
          </a:xfrm>
          <a:prstGeom prst="rect">
            <a:avLst/>
          </a:prstGeom>
          <a:noFill/>
        </p:spPr>
        <p:txBody>
          <a:bodyPr wrap="square"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solidFill>
                  <a:srgbClr val="0078D7"/>
                </a:solidFill>
                <a:cs typeface="Segoe UI Semibold" panose="020B0702040204020203" pitchFamily="34" charset="0"/>
              </a:rPr>
              <a:t>Partition </a:t>
            </a:r>
            <a:r>
              <a:rPr lang="en-US" sz="1200" i="1">
                <a:solidFill>
                  <a:srgbClr val="0078D7"/>
                </a:solidFill>
                <a:cs typeface="Segoe UI Semibold" panose="020B0702040204020203" pitchFamily="34" charset="0"/>
              </a:rPr>
              <a:t>x2</a:t>
            </a:r>
          </a:p>
        </p:txBody>
      </p:sp>
      <p:cxnSp>
        <p:nvCxnSpPr>
          <p:cNvPr id="152" name="Straight Connector 151">
            <a:extLst>
              <a:ext uri="{FF2B5EF4-FFF2-40B4-BE49-F238E27FC236}">
                <a16:creationId xmlns:a16="http://schemas.microsoft.com/office/drawing/2014/main" id="{3BA20E3C-213F-4055-B6C7-F83DE65F26FE}"/>
              </a:ext>
            </a:extLst>
          </p:cNvPr>
          <p:cNvCxnSpPr/>
          <p:nvPr/>
        </p:nvCxnSpPr>
        <p:spPr>
          <a:xfrm flipH="1">
            <a:off x="3723618" y="2248018"/>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62ECA73-A71E-4244-93F0-D1A11C40FCD5}"/>
              </a:ext>
            </a:extLst>
          </p:cNvPr>
          <p:cNvCxnSpPr/>
          <p:nvPr/>
        </p:nvCxnSpPr>
        <p:spPr>
          <a:xfrm flipH="1">
            <a:off x="5842183" y="2261975"/>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3010581-BDAB-4792-B245-0FCE019D60E4}"/>
              </a:ext>
            </a:extLst>
          </p:cNvPr>
          <p:cNvCxnSpPr/>
          <p:nvPr/>
        </p:nvCxnSpPr>
        <p:spPr>
          <a:xfrm flipH="1">
            <a:off x="8190412" y="2273135"/>
            <a:ext cx="0" cy="24472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74DE4DA-BE25-4074-BB7B-DE21A5D2E334}"/>
              </a:ext>
            </a:extLst>
          </p:cNvPr>
          <p:cNvSpPr txBox="1"/>
          <p:nvPr/>
        </p:nvSpPr>
        <p:spPr>
          <a:xfrm>
            <a:off x="5234609" y="1431143"/>
            <a:ext cx="1722782" cy="330464"/>
          </a:xfrm>
          <a:prstGeom prst="rect">
            <a:avLst/>
          </a:prstGeom>
          <a:solidFill>
            <a:schemeClr val="bg1">
              <a:lumMod val="95000"/>
            </a:schemeClr>
          </a:solidFill>
          <a:ln w="19050">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R="0" lvl="0" indent="0" algn="ctr" fontAlgn="auto">
              <a:lnSpc>
                <a:spcPct val="100000"/>
              </a:lnSpc>
              <a:spcBef>
                <a:spcPts val="0"/>
              </a:spcBef>
              <a:spcAft>
                <a:spcPts val="0"/>
              </a:spcAft>
              <a:buClrTx/>
              <a:buSzTx/>
              <a:buFontTx/>
              <a:buNone/>
              <a:tabLst/>
              <a:defRPr kumimoji="0" sz="1200" b="0" i="0" u="none" strike="noStrike" cap="none" spc="0" normalizeH="0" baseline="0">
                <a:ln>
                  <a:noFill/>
                </a:ln>
                <a:solidFill>
                  <a:schemeClr val="tx2"/>
                </a:solidFill>
                <a:effectLst/>
                <a:uLnTx/>
                <a:uFillTx/>
                <a:cs typeface="Segoe UI Light"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hash(User ID)</a:t>
            </a:r>
          </a:p>
        </p:txBody>
      </p:sp>
      <p:cxnSp>
        <p:nvCxnSpPr>
          <p:cNvPr id="51" name="Straight Arrow Connector 50">
            <a:extLst>
              <a:ext uri="{FF2B5EF4-FFF2-40B4-BE49-F238E27FC236}">
                <a16:creationId xmlns:a16="http://schemas.microsoft.com/office/drawing/2014/main" id="{9F9669A4-CDB1-4E66-84A0-4BC276ABD355}"/>
              </a:ext>
            </a:extLst>
          </p:cNvPr>
          <p:cNvCxnSpPr/>
          <p:nvPr/>
        </p:nvCxnSpPr>
        <p:spPr>
          <a:xfrm>
            <a:off x="1500809" y="2382938"/>
            <a:ext cx="9190383" cy="0"/>
          </a:xfrm>
          <a:prstGeom prst="straightConnector1">
            <a:avLst/>
          </a:prstGeom>
          <a:ln w="1905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0E93A8A1-C850-47E5-881E-4DB16C4C8127}"/>
              </a:ext>
            </a:extLst>
          </p:cNvPr>
          <p:cNvSpPr txBox="1"/>
          <p:nvPr/>
        </p:nvSpPr>
        <p:spPr>
          <a:xfrm>
            <a:off x="3300550" y="2526570"/>
            <a:ext cx="5590902" cy="276999"/>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sz="1200">
                <a:solidFill>
                  <a:srgbClr val="0078D7"/>
                </a:solidFill>
                <a:cs typeface="Segoe UI Semibold" panose="020B0702040204020203" pitchFamily="34" charset="0"/>
              </a:defRPr>
            </a:lvl1pPr>
          </a:lstStyle>
          <a:p>
            <a:r>
              <a:rPr lang="en-US"/>
              <a:t>Pseudo-random distribution of data over range of possible hashed values</a:t>
            </a:r>
          </a:p>
        </p:txBody>
      </p:sp>
      <p:cxnSp>
        <p:nvCxnSpPr>
          <p:cNvPr id="53" name="Straight Arrow Connector 52">
            <a:extLst>
              <a:ext uri="{FF2B5EF4-FFF2-40B4-BE49-F238E27FC236}">
                <a16:creationId xmlns:a16="http://schemas.microsoft.com/office/drawing/2014/main" id="{5BDEDD0F-9E6B-449A-91BE-9EB40411DBF6}"/>
              </a:ext>
            </a:extLst>
          </p:cNvPr>
          <p:cNvCxnSpPr>
            <a:cxnSpLocks/>
          </p:cNvCxnSpPr>
          <p:nvPr/>
        </p:nvCxnSpPr>
        <p:spPr>
          <a:xfrm>
            <a:off x="6096000" y="1761607"/>
            <a:ext cx="0" cy="522314"/>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281A5356-E2C4-4BF6-9236-BDC907263151}"/>
              </a:ext>
            </a:extLst>
          </p:cNvPr>
          <p:cNvGrpSpPr/>
          <p:nvPr/>
        </p:nvGrpSpPr>
        <p:grpSpPr>
          <a:xfrm>
            <a:off x="6335385" y="1761607"/>
            <a:ext cx="1355603" cy="478771"/>
            <a:chOff x="6335385" y="4829103"/>
            <a:chExt cx="1355603" cy="478771"/>
          </a:xfrm>
        </p:grpSpPr>
        <p:cxnSp>
          <p:nvCxnSpPr>
            <p:cNvPr id="55" name="Straight Arrow Connector 54">
              <a:extLst>
                <a:ext uri="{FF2B5EF4-FFF2-40B4-BE49-F238E27FC236}">
                  <a16:creationId xmlns:a16="http://schemas.microsoft.com/office/drawing/2014/main" id="{927B730F-EBEB-48CA-963C-960FC2A0343F}"/>
                </a:ext>
              </a:extLst>
            </p:cNvPr>
            <p:cNvCxnSpPr>
              <a:cxnSpLocks/>
            </p:cNvCxnSpPr>
            <p:nvPr/>
          </p:nvCxnSpPr>
          <p:spPr>
            <a:xfrm>
              <a:off x="6335385" y="4829103"/>
              <a:ext cx="478771"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5B5FC8D-64F0-4306-AB47-52A7831D2DC6}"/>
                </a:ext>
              </a:extLst>
            </p:cNvPr>
            <p:cNvCxnSpPr>
              <a:cxnSpLocks/>
            </p:cNvCxnSpPr>
            <p:nvPr/>
          </p:nvCxnSpPr>
          <p:spPr>
            <a:xfrm>
              <a:off x="6702565" y="4829103"/>
              <a:ext cx="988423"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57" name="Straight Arrow Connector 56">
            <a:extLst>
              <a:ext uri="{FF2B5EF4-FFF2-40B4-BE49-F238E27FC236}">
                <a16:creationId xmlns:a16="http://schemas.microsoft.com/office/drawing/2014/main" id="{627B3082-4B48-40BD-B405-9F204BACB357}"/>
              </a:ext>
            </a:extLst>
          </p:cNvPr>
          <p:cNvCxnSpPr>
            <a:cxnSpLocks/>
          </p:cNvCxnSpPr>
          <p:nvPr/>
        </p:nvCxnSpPr>
        <p:spPr>
          <a:xfrm flipH="1">
            <a:off x="5362403" y="1761607"/>
            <a:ext cx="478771"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76C3EE3-7FCD-49F5-94CA-0C1E6F955554}"/>
              </a:ext>
            </a:extLst>
          </p:cNvPr>
          <p:cNvCxnSpPr>
            <a:cxnSpLocks/>
          </p:cNvCxnSpPr>
          <p:nvPr/>
        </p:nvCxnSpPr>
        <p:spPr>
          <a:xfrm flipH="1">
            <a:off x="4485571" y="1761607"/>
            <a:ext cx="988423" cy="47877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61" name="Table 60">
            <a:extLst>
              <a:ext uri="{FF2B5EF4-FFF2-40B4-BE49-F238E27FC236}">
                <a16:creationId xmlns:a16="http://schemas.microsoft.com/office/drawing/2014/main" id="{0BCFD64A-6FF5-40EA-BBF1-E1A32E70493F}"/>
              </a:ext>
            </a:extLst>
          </p:cNvPr>
          <p:cNvGraphicFramePr>
            <a:graphicFrameLocks noGrp="1"/>
          </p:cNvGraphicFramePr>
          <p:nvPr/>
        </p:nvGraphicFramePr>
        <p:xfrm>
          <a:off x="10099097" y="3399692"/>
          <a:ext cx="728306" cy="1913022"/>
        </p:xfrm>
        <a:graphic>
          <a:graphicData uri="http://schemas.openxmlformats.org/drawingml/2006/table">
            <a:tbl>
              <a:tblPr firstRow="1" bandRow="1">
                <a:tableStyleId>{5940675A-B579-460E-94D1-54222C63F5DA}</a:tableStyleId>
              </a:tblPr>
              <a:tblGrid>
                <a:gridCol w="728306">
                  <a:extLst>
                    <a:ext uri="{9D8B030D-6E8A-4147-A177-3AD203B41FA5}">
                      <a16:colId xmlns:a16="http://schemas.microsoft.com/office/drawing/2014/main" val="887149463"/>
                    </a:ext>
                  </a:extLst>
                </a:gridCol>
              </a:tblGrid>
              <a:tr h="637674">
                <a:tc>
                  <a:txBody>
                    <a:bodyPr/>
                    <a:lstStyle/>
                    <a:p>
                      <a:r>
                        <a:rPr lang="en-US" sz="1000">
                          <a:solidFill>
                            <a:schemeClr val="tx2"/>
                          </a:solidFill>
                        </a:rPr>
                        <a:t>Rimma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637674">
                <a:tc>
                  <a:txBody>
                    <a:bodyPr/>
                    <a:lstStyle/>
                    <a:p>
                      <a:r>
                        <a:rPr lang="en-US" sz="1000">
                          <a:solidFill>
                            <a:schemeClr val="tx2"/>
                          </a:solidFill>
                        </a:rPr>
                        <a:t>Karthik</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637674">
                <a:tc>
                  <a:txBody>
                    <a:bodyPr/>
                    <a:lstStyle/>
                    <a:p>
                      <a:r>
                        <a:rPr lang="en-US" sz="10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graphicFrame>
        <p:nvGraphicFramePr>
          <p:cNvPr id="26" name="Table 25">
            <a:extLst>
              <a:ext uri="{FF2B5EF4-FFF2-40B4-BE49-F238E27FC236}">
                <a16:creationId xmlns:a16="http://schemas.microsoft.com/office/drawing/2014/main" id="{153B4B1A-1B48-46C1-9A51-251EAFD779BA}"/>
              </a:ext>
            </a:extLst>
          </p:cNvPr>
          <p:cNvGraphicFramePr>
            <a:graphicFrameLocks noGrp="1"/>
          </p:cNvGraphicFramePr>
          <p:nvPr/>
        </p:nvGraphicFramePr>
        <p:xfrm>
          <a:off x="7453999" y="3399692"/>
          <a:ext cx="728306" cy="1913023"/>
        </p:xfrm>
        <a:graphic>
          <a:graphicData uri="http://schemas.openxmlformats.org/drawingml/2006/table">
            <a:tbl>
              <a:tblPr firstRow="1" bandRow="1">
                <a:tableStyleId>{5940675A-B579-460E-94D1-54222C63F5DA}</a:tableStyleId>
              </a:tblPr>
              <a:tblGrid>
                <a:gridCol w="728306">
                  <a:extLst>
                    <a:ext uri="{9D8B030D-6E8A-4147-A177-3AD203B41FA5}">
                      <a16:colId xmlns:a16="http://schemas.microsoft.com/office/drawing/2014/main" val="887149463"/>
                    </a:ext>
                  </a:extLst>
                </a:gridCol>
              </a:tblGrid>
              <a:tr h="273289">
                <a:tc>
                  <a:txBody>
                    <a:bodyPr/>
                    <a:lstStyle/>
                    <a:p>
                      <a:r>
                        <a:rPr lang="en-US" sz="1000">
                          <a:solidFill>
                            <a:schemeClr val="tx2"/>
                          </a:solidFill>
                        </a:rPr>
                        <a:t>Dharma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6907394"/>
                  </a:ext>
                </a:extLst>
              </a:tr>
              <a:tr h="273289">
                <a:tc>
                  <a:txBody>
                    <a:bodyPr/>
                    <a:lstStyle/>
                    <a:p>
                      <a:r>
                        <a:rPr lang="en-US" sz="1000">
                          <a:solidFill>
                            <a:schemeClr val="tx2"/>
                          </a:solidFill>
                        </a:rPr>
                        <a:t>Shireesh</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99083638"/>
                  </a:ext>
                </a:extLst>
              </a:tr>
              <a:tr h="273289">
                <a:tc>
                  <a:txBody>
                    <a:bodyPr/>
                    <a:lstStyle/>
                    <a:p>
                      <a:r>
                        <a:rPr lang="en-US" sz="1000">
                          <a:solidFill>
                            <a:schemeClr val="tx2"/>
                          </a:solidFill>
                        </a:rPr>
                        <a:t>Karthik</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76042609"/>
                  </a:ext>
                </a:extLst>
              </a:tr>
              <a:tr h="273289">
                <a:tc>
                  <a:txBody>
                    <a:bodyPr/>
                    <a:lstStyle/>
                    <a:p>
                      <a:r>
                        <a:rPr lang="en-US" sz="1000">
                          <a:solidFill>
                            <a:schemeClr val="tx2"/>
                          </a:solidFill>
                        </a:rPr>
                        <a:t>Rimma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273289">
                <a:tc>
                  <a:txBody>
                    <a:bodyPr/>
                    <a:lstStyle/>
                    <a:p>
                      <a:r>
                        <a:rPr lang="en-US" sz="1000">
                          <a:solidFill>
                            <a:schemeClr val="tx2"/>
                          </a:solidFill>
                        </a:rPr>
                        <a:t>Alice</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273289">
                <a:tc>
                  <a:txBody>
                    <a:bodyPr/>
                    <a:lstStyle/>
                    <a:p>
                      <a:r>
                        <a:rPr lang="en-US" sz="1000">
                          <a:solidFill>
                            <a:schemeClr val="tx2"/>
                          </a:solidFill>
                        </a:rPr>
                        <a:t>Carol</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32604794"/>
                  </a:ext>
                </a:extLst>
              </a:tr>
              <a:tr h="273289">
                <a:tc>
                  <a:txBody>
                    <a:bodyPr/>
                    <a:lstStyle/>
                    <a:p>
                      <a:r>
                        <a:rPr lang="en-US" sz="10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graphicFrame>
        <p:nvGraphicFramePr>
          <p:cNvPr id="27" name="Table 26">
            <a:extLst>
              <a:ext uri="{FF2B5EF4-FFF2-40B4-BE49-F238E27FC236}">
                <a16:creationId xmlns:a16="http://schemas.microsoft.com/office/drawing/2014/main" id="{415FD153-58B3-4583-BCB1-14C192DB8D37}"/>
              </a:ext>
            </a:extLst>
          </p:cNvPr>
          <p:cNvGraphicFramePr>
            <a:graphicFrameLocks noGrp="1"/>
          </p:cNvGraphicFramePr>
          <p:nvPr/>
        </p:nvGraphicFramePr>
        <p:xfrm>
          <a:off x="8802924" y="3399692"/>
          <a:ext cx="728306" cy="1913022"/>
        </p:xfrm>
        <a:graphic>
          <a:graphicData uri="http://schemas.openxmlformats.org/drawingml/2006/table">
            <a:tbl>
              <a:tblPr firstRow="1" bandRow="1">
                <a:tableStyleId>{5940675A-B579-460E-94D1-54222C63F5DA}</a:tableStyleId>
              </a:tblPr>
              <a:tblGrid>
                <a:gridCol w="728306">
                  <a:extLst>
                    <a:ext uri="{9D8B030D-6E8A-4147-A177-3AD203B41FA5}">
                      <a16:colId xmlns:a16="http://schemas.microsoft.com/office/drawing/2014/main" val="887149463"/>
                    </a:ext>
                  </a:extLst>
                </a:gridCol>
              </a:tblGrid>
              <a:tr h="637674">
                <a:tc>
                  <a:txBody>
                    <a:bodyPr/>
                    <a:lstStyle/>
                    <a:p>
                      <a:r>
                        <a:rPr lang="en-US" sz="1000">
                          <a:solidFill>
                            <a:schemeClr val="tx2"/>
                          </a:solidFill>
                        </a:rPr>
                        <a:t>Dharma</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891973422"/>
                  </a:ext>
                </a:extLst>
              </a:tr>
              <a:tr h="637674">
                <a:tc>
                  <a:txBody>
                    <a:bodyPr/>
                    <a:lstStyle/>
                    <a:p>
                      <a:r>
                        <a:rPr lang="en-US" sz="1000">
                          <a:solidFill>
                            <a:schemeClr val="tx2"/>
                          </a:solidFill>
                        </a:rPr>
                        <a:t>Shireesh</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55457509"/>
                  </a:ext>
                </a:extLst>
              </a:tr>
              <a:tr h="637674">
                <a:tc>
                  <a:txBody>
                    <a:bodyPr/>
                    <a:lstStyle/>
                    <a:p>
                      <a:r>
                        <a:rPr lang="en-US" sz="1000">
                          <a:solidFill>
                            <a:schemeClr val="tx2"/>
                          </a:solidFill>
                        </a:rPr>
                        <a:t>…</a:t>
                      </a:r>
                    </a:p>
                  </a:txBody>
                  <a:tcPr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12700" cap="flat" cmpd="sng" algn="ctr">
                      <a:solidFill>
                        <a:schemeClr val="bg1">
                          <a:lumMod val="50000"/>
                        </a:schemeClr>
                      </a:solid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0741359"/>
                  </a:ext>
                </a:extLst>
              </a:tr>
            </a:tbl>
          </a:graphicData>
        </a:graphic>
      </p:graphicFrame>
      <p:cxnSp>
        <p:nvCxnSpPr>
          <p:cNvPr id="8" name="Straight Arrow Connector 7">
            <a:extLst>
              <a:ext uri="{FF2B5EF4-FFF2-40B4-BE49-F238E27FC236}">
                <a16:creationId xmlns:a16="http://schemas.microsoft.com/office/drawing/2014/main" id="{03108EA0-80F8-48DF-A1C1-8C060AF8B07D}"/>
              </a:ext>
            </a:extLst>
          </p:cNvPr>
          <p:cNvCxnSpPr/>
          <p:nvPr/>
        </p:nvCxnSpPr>
        <p:spPr>
          <a:xfrm>
            <a:off x="8331046" y="4356203"/>
            <a:ext cx="323136" cy="0"/>
          </a:xfrm>
          <a:prstGeom prst="straightConnector1">
            <a:avLst/>
          </a:prstGeom>
          <a:ln w="19050">
            <a:solidFill>
              <a:schemeClr val="tx2"/>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89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40" y="1591729"/>
            <a:ext cx="5529042" cy="2903552"/>
          </a:xfrm>
        </p:spPr>
        <p:txBody>
          <a:bodyPr/>
          <a:lstStyle/>
          <a:p>
            <a:r>
              <a:rPr lang="en-US"/>
              <a:t>IMPORTANT TO SELECT THE “RIGHT” PARTITION KEY</a:t>
            </a:r>
          </a:p>
          <a:p>
            <a:pPr marL="0" lvl="1" indent="0">
              <a:buNone/>
            </a:pPr>
            <a:r>
              <a:rPr lang="en-US"/>
              <a:t>Partition keys acts as a </a:t>
            </a:r>
            <a:r>
              <a:rPr lang="en-US" b="1">
                <a:latin typeface="Segoe UI Semibold" panose="020B0702040204020203" pitchFamily="34" charset="0"/>
                <a:cs typeface="Segoe UI Semibold" panose="020B0702040204020203" pitchFamily="34" charset="0"/>
              </a:rPr>
              <a:t>means for efficiently routing queries</a:t>
            </a:r>
            <a:r>
              <a:rPr lang="en-US"/>
              <a:t> and as a boundary for </a:t>
            </a:r>
            <a:r>
              <a:rPr lang="en-US" b="1">
                <a:latin typeface="Segoe UI Semibold" panose="020B0702040204020203" pitchFamily="34" charset="0"/>
                <a:cs typeface="Segoe UI Semibold" panose="020B0702040204020203" pitchFamily="34" charset="0"/>
              </a:rPr>
              <a:t>multi-record </a:t>
            </a:r>
            <a:r>
              <a:rPr lang="en-US"/>
              <a:t>transactions.</a:t>
            </a:r>
          </a:p>
          <a:p>
            <a:pPr lvl="0"/>
            <a:r>
              <a:rPr lang="en-US"/>
              <a:t>KEY MOTIVATIONS</a:t>
            </a:r>
          </a:p>
          <a:p>
            <a:pPr lvl="1"/>
            <a:r>
              <a:rPr lang="en-US"/>
              <a:t>Distribute Requests</a:t>
            </a:r>
          </a:p>
          <a:p>
            <a:pPr lvl="1"/>
            <a:r>
              <a:rPr lang="en-US"/>
              <a:t>Distribute Storage </a:t>
            </a:r>
          </a:p>
          <a:p>
            <a:pPr lvl="1"/>
            <a:r>
              <a:rPr lang="en-US"/>
              <a:t>Intelligently Route Queries for Efficiency</a:t>
            </a:r>
          </a:p>
        </p:txBody>
      </p:sp>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Partition Design</a:t>
            </a:r>
          </a:p>
        </p:txBody>
      </p:sp>
      <p:sp>
        <p:nvSpPr>
          <p:cNvPr id="73" name="Rectangle 72">
            <a:extLst>
              <a:ext uri="{FF2B5EF4-FFF2-40B4-BE49-F238E27FC236}">
                <a16:creationId xmlns:a16="http://schemas.microsoft.com/office/drawing/2014/main" id="{8AAA832D-73D2-4135-8221-A2D356EB6E72}"/>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grpSp>
        <p:nvGrpSpPr>
          <p:cNvPr id="74" name="Group 73">
            <a:extLst>
              <a:ext uri="{FF2B5EF4-FFF2-40B4-BE49-F238E27FC236}">
                <a16:creationId xmlns:a16="http://schemas.microsoft.com/office/drawing/2014/main" id="{3743C579-473E-49CE-8D95-1D06FEE506A1}"/>
              </a:ext>
            </a:extLst>
          </p:cNvPr>
          <p:cNvGrpSpPr>
            <a:grpSpLocks noChangeAspect="1"/>
          </p:cNvGrpSpPr>
          <p:nvPr/>
        </p:nvGrpSpPr>
        <p:grpSpPr>
          <a:xfrm>
            <a:off x="8891723" y="4992232"/>
            <a:ext cx="350654" cy="302239"/>
            <a:chOff x="9192685" y="1928657"/>
            <a:chExt cx="644698" cy="555680"/>
          </a:xfrm>
        </p:grpSpPr>
        <p:sp>
          <p:nvSpPr>
            <p:cNvPr id="75" name="Star: 4 Points 8">
              <a:extLst>
                <a:ext uri="{FF2B5EF4-FFF2-40B4-BE49-F238E27FC236}">
                  <a16:creationId xmlns:a16="http://schemas.microsoft.com/office/drawing/2014/main" id="{CFC57EAD-A7C1-4F79-81FD-82A53AD0640F}"/>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76" name="Star: 4 Points 8">
              <a:extLst>
                <a:ext uri="{FF2B5EF4-FFF2-40B4-BE49-F238E27FC236}">
                  <a16:creationId xmlns:a16="http://schemas.microsoft.com/office/drawing/2014/main" id="{0031F439-5B27-428F-9BAF-B419435AB88F}"/>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7D545B9F-6139-45C3-9AC5-089C81F0AC2E}"/>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78" name="Oval 9">
              <a:extLst>
                <a:ext uri="{FF2B5EF4-FFF2-40B4-BE49-F238E27FC236}">
                  <a16:creationId xmlns:a16="http://schemas.microsoft.com/office/drawing/2014/main" id="{8927D32E-12DA-4065-9C21-99E25627F65A}"/>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grpSp>
      <p:sp>
        <p:nvSpPr>
          <p:cNvPr id="79" name="Cylinder 513">
            <a:extLst>
              <a:ext uri="{FF2B5EF4-FFF2-40B4-BE49-F238E27FC236}">
                <a16:creationId xmlns:a16="http://schemas.microsoft.com/office/drawing/2014/main" id="{6260CD81-E6B7-4D66-8DDB-4AAED7637212}"/>
              </a:ext>
            </a:extLst>
          </p:cNvPr>
          <p:cNvSpPr/>
          <p:nvPr/>
        </p:nvSpPr>
        <p:spPr bwMode="auto">
          <a:xfrm>
            <a:off x="8734903" y="31506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3CB198B0-CC8F-42A7-B83C-7A1339E6C80A}"/>
              </a:ext>
            </a:extLst>
          </p:cNvPr>
          <p:cNvCxnSpPr>
            <a:cxnSpLocks/>
          </p:cNvCxnSpPr>
          <p:nvPr/>
        </p:nvCxnSpPr>
        <p:spPr>
          <a:xfrm>
            <a:off x="785634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81" name="Group 80">
            <a:extLst>
              <a:ext uri="{FF2B5EF4-FFF2-40B4-BE49-F238E27FC236}">
                <a16:creationId xmlns:a16="http://schemas.microsoft.com/office/drawing/2014/main" id="{73F2481B-1B21-42A7-B2EC-FA076057ECF7}"/>
              </a:ext>
            </a:extLst>
          </p:cNvPr>
          <p:cNvGrpSpPr/>
          <p:nvPr/>
        </p:nvGrpSpPr>
        <p:grpSpPr>
          <a:xfrm>
            <a:off x="10062703" y="3245507"/>
            <a:ext cx="402639" cy="361217"/>
            <a:chOff x="1275510" y="6072184"/>
            <a:chExt cx="508602" cy="456278"/>
          </a:xfrm>
        </p:grpSpPr>
        <p:grpSp>
          <p:nvGrpSpPr>
            <p:cNvPr id="82" name="Group 81">
              <a:extLst>
                <a:ext uri="{FF2B5EF4-FFF2-40B4-BE49-F238E27FC236}">
                  <a16:creationId xmlns:a16="http://schemas.microsoft.com/office/drawing/2014/main" id="{432CF1AF-16C7-44A8-BF3A-47E8AD4D54C5}"/>
                </a:ext>
              </a:extLst>
            </p:cNvPr>
            <p:cNvGrpSpPr/>
            <p:nvPr/>
          </p:nvGrpSpPr>
          <p:grpSpPr>
            <a:xfrm>
              <a:off x="1275510" y="6224570"/>
              <a:ext cx="508602" cy="151498"/>
              <a:chOff x="551886" y="4945335"/>
              <a:chExt cx="508602" cy="151498"/>
            </a:xfrm>
          </p:grpSpPr>
          <p:sp>
            <p:nvSpPr>
              <p:cNvPr id="91" name="Rectangle 90">
                <a:extLst>
                  <a:ext uri="{FF2B5EF4-FFF2-40B4-BE49-F238E27FC236}">
                    <a16:creationId xmlns:a16="http://schemas.microsoft.com/office/drawing/2014/main" id="{14047D4B-74FC-46B2-8C7C-0B31160CBA9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2" name="Oval 91">
                <a:extLst>
                  <a:ext uri="{FF2B5EF4-FFF2-40B4-BE49-F238E27FC236}">
                    <a16:creationId xmlns:a16="http://schemas.microsoft.com/office/drawing/2014/main" id="{1B4F05FF-07F3-4C17-84A5-1CDCFD2121E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93" name="Straight Connector 92">
                <a:extLst>
                  <a:ext uri="{FF2B5EF4-FFF2-40B4-BE49-F238E27FC236}">
                    <a16:creationId xmlns:a16="http://schemas.microsoft.com/office/drawing/2014/main" id="{B5CB9864-C325-4CBD-9EAC-BF3A958E94B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B6F49D13-9E69-44C6-B5FB-507D5AB7DB90}"/>
                </a:ext>
              </a:extLst>
            </p:cNvPr>
            <p:cNvGrpSpPr/>
            <p:nvPr/>
          </p:nvGrpSpPr>
          <p:grpSpPr>
            <a:xfrm>
              <a:off x="1275510" y="6376964"/>
              <a:ext cx="508602" cy="151498"/>
              <a:chOff x="551886" y="4945335"/>
              <a:chExt cx="508602" cy="151498"/>
            </a:xfrm>
          </p:grpSpPr>
          <p:sp>
            <p:nvSpPr>
              <p:cNvPr id="88" name="Rectangle 87">
                <a:extLst>
                  <a:ext uri="{FF2B5EF4-FFF2-40B4-BE49-F238E27FC236}">
                    <a16:creationId xmlns:a16="http://schemas.microsoft.com/office/drawing/2014/main" id="{2FA0C509-A3EC-4831-B080-DA06A158CA3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9" name="Oval 88">
                <a:extLst>
                  <a:ext uri="{FF2B5EF4-FFF2-40B4-BE49-F238E27FC236}">
                    <a16:creationId xmlns:a16="http://schemas.microsoft.com/office/drawing/2014/main" id="{A04DBB45-5F34-455A-90F4-020D3EA044C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90" name="Straight Connector 89">
                <a:extLst>
                  <a:ext uri="{FF2B5EF4-FFF2-40B4-BE49-F238E27FC236}">
                    <a16:creationId xmlns:a16="http://schemas.microsoft.com/office/drawing/2014/main" id="{3ED203E4-CE0F-40BE-B7EF-058FD2FE422F}"/>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455B824F-8E14-413D-9F62-3962D54D81D6}"/>
                </a:ext>
              </a:extLst>
            </p:cNvPr>
            <p:cNvGrpSpPr/>
            <p:nvPr/>
          </p:nvGrpSpPr>
          <p:grpSpPr>
            <a:xfrm>
              <a:off x="1275510" y="6072184"/>
              <a:ext cx="508602" cy="151498"/>
              <a:chOff x="551886" y="4945335"/>
              <a:chExt cx="508602" cy="151498"/>
            </a:xfrm>
          </p:grpSpPr>
          <p:sp>
            <p:nvSpPr>
              <p:cNvPr id="85" name="Rectangle 84">
                <a:extLst>
                  <a:ext uri="{FF2B5EF4-FFF2-40B4-BE49-F238E27FC236}">
                    <a16:creationId xmlns:a16="http://schemas.microsoft.com/office/drawing/2014/main" id="{0C0AEE52-42B0-4939-ACC5-FE3029B4EF0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6" name="Oval 85">
                <a:extLst>
                  <a:ext uri="{FF2B5EF4-FFF2-40B4-BE49-F238E27FC236}">
                    <a16:creationId xmlns:a16="http://schemas.microsoft.com/office/drawing/2014/main" id="{28FF78BA-E8A8-4AC1-A5AF-EA9C70B36EA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87" name="Straight Connector 86">
                <a:extLst>
                  <a:ext uri="{FF2B5EF4-FFF2-40B4-BE49-F238E27FC236}">
                    <a16:creationId xmlns:a16="http://schemas.microsoft.com/office/drawing/2014/main" id="{F613AA3E-8FB1-443A-AA6D-13CCE4234D7D}"/>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94" name="Group 93">
            <a:extLst>
              <a:ext uri="{FF2B5EF4-FFF2-40B4-BE49-F238E27FC236}">
                <a16:creationId xmlns:a16="http://schemas.microsoft.com/office/drawing/2014/main" id="{A617660F-06FF-4D67-8B4B-3D7CE6B4FA0E}"/>
              </a:ext>
            </a:extLst>
          </p:cNvPr>
          <p:cNvGrpSpPr/>
          <p:nvPr/>
        </p:nvGrpSpPr>
        <p:grpSpPr>
          <a:xfrm>
            <a:off x="10059235" y="4171297"/>
            <a:ext cx="402639" cy="361217"/>
            <a:chOff x="1275510" y="6072184"/>
            <a:chExt cx="508602" cy="456278"/>
          </a:xfrm>
        </p:grpSpPr>
        <p:grpSp>
          <p:nvGrpSpPr>
            <p:cNvPr id="95" name="Group 94">
              <a:extLst>
                <a:ext uri="{FF2B5EF4-FFF2-40B4-BE49-F238E27FC236}">
                  <a16:creationId xmlns:a16="http://schemas.microsoft.com/office/drawing/2014/main" id="{369B688A-92E1-4593-B98E-23539B7FF03A}"/>
                </a:ext>
              </a:extLst>
            </p:cNvPr>
            <p:cNvGrpSpPr/>
            <p:nvPr/>
          </p:nvGrpSpPr>
          <p:grpSpPr>
            <a:xfrm>
              <a:off x="1275510" y="6224570"/>
              <a:ext cx="508602" cy="151498"/>
              <a:chOff x="551886" y="4945335"/>
              <a:chExt cx="508602" cy="151498"/>
            </a:xfrm>
          </p:grpSpPr>
          <p:sp>
            <p:nvSpPr>
              <p:cNvPr id="104" name="Rectangle 103">
                <a:extLst>
                  <a:ext uri="{FF2B5EF4-FFF2-40B4-BE49-F238E27FC236}">
                    <a16:creationId xmlns:a16="http://schemas.microsoft.com/office/drawing/2014/main" id="{07F97F64-4FD3-4FD0-9EA4-2597CBE4A36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5" name="Oval 104">
                <a:extLst>
                  <a:ext uri="{FF2B5EF4-FFF2-40B4-BE49-F238E27FC236}">
                    <a16:creationId xmlns:a16="http://schemas.microsoft.com/office/drawing/2014/main" id="{DBC9F605-3E8C-493E-A562-0EE014F908F1}"/>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06" name="Straight Connector 105">
                <a:extLst>
                  <a:ext uri="{FF2B5EF4-FFF2-40B4-BE49-F238E27FC236}">
                    <a16:creationId xmlns:a16="http://schemas.microsoft.com/office/drawing/2014/main" id="{87040328-5C61-4AE1-8DF8-8061C4F84FD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4D807A66-B5DC-49E1-A889-BBDC84EBB5E2}"/>
                </a:ext>
              </a:extLst>
            </p:cNvPr>
            <p:cNvGrpSpPr/>
            <p:nvPr/>
          </p:nvGrpSpPr>
          <p:grpSpPr>
            <a:xfrm>
              <a:off x="1275510" y="6376964"/>
              <a:ext cx="508602" cy="151498"/>
              <a:chOff x="551886" y="4945335"/>
              <a:chExt cx="508602" cy="151498"/>
            </a:xfrm>
          </p:grpSpPr>
          <p:sp>
            <p:nvSpPr>
              <p:cNvPr id="101" name="Rectangle 100">
                <a:extLst>
                  <a:ext uri="{FF2B5EF4-FFF2-40B4-BE49-F238E27FC236}">
                    <a16:creationId xmlns:a16="http://schemas.microsoft.com/office/drawing/2014/main" id="{2F5ECB06-8C29-481B-A3EB-53FA16C3256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2" name="Oval 101">
                <a:extLst>
                  <a:ext uri="{FF2B5EF4-FFF2-40B4-BE49-F238E27FC236}">
                    <a16:creationId xmlns:a16="http://schemas.microsoft.com/office/drawing/2014/main" id="{BA6F6B4D-D008-4E57-82B7-A0ED314BF0C7}"/>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03" name="Straight Connector 102">
                <a:extLst>
                  <a:ext uri="{FF2B5EF4-FFF2-40B4-BE49-F238E27FC236}">
                    <a16:creationId xmlns:a16="http://schemas.microsoft.com/office/drawing/2014/main" id="{CAD52AA5-CE86-4D25-A445-35553FB259FB}"/>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7" name="Group 96">
              <a:extLst>
                <a:ext uri="{FF2B5EF4-FFF2-40B4-BE49-F238E27FC236}">
                  <a16:creationId xmlns:a16="http://schemas.microsoft.com/office/drawing/2014/main" id="{01DBF830-50C4-4F1F-BCC8-CD81ECBC704E}"/>
                </a:ext>
              </a:extLst>
            </p:cNvPr>
            <p:cNvGrpSpPr/>
            <p:nvPr/>
          </p:nvGrpSpPr>
          <p:grpSpPr>
            <a:xfrm>
              <a:off x="1275510" y="6072184"/>
              <a:ext cx="508602" cy="151498"/>
              <a:chOff x="551886" y="4945335"/>
              <a:chExt cx="508602" cy="151498"/>
            </a:xfrm>
          </p:grpSpPr>
          <p:sp>
            <p:nvSpPr>
              <p:cNvPr id="98" name="Rectangle 97">
                <a:extLst>
                  <a:ext uri="{FF2B5EF4-FFF2-40B4-BE49-F238E27FC236}">
                    <a16:creationId xmlns:a16="http://schemas.microsoft.com/office/drawing/2014/main" id="{E5350CEF-E968-4EEB-95D0-ADAAA328C6C0}"/>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99" name="Oval 98">
                <a:extLst>
                  <a:ext uri="{FF2B5EF4-FFF2-40B4-BE49-F238E27FC236}">
                    <a16:creationId xmlns:a16="http://schemas.microsoft.com/office/drawing/2014/main" id="{0AC7E6D2-0E38-40CA-A515-C98CB2CDDB3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00" name="Straight Connector 99">
                <a:extLst>
                  <a:ext uri="{FF2B5EF4-FFF2-40B4-BE49-F238E27FC236}">
                    <a16:creationId xmlns:a16="http://schemas.microsoft.com/office/drawing/2014/main" id="{412301FE-39B7-40B4-8972-E82194CF37DB}"/>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2AF792FF-7A27-4978-8C97-FF33D707879A}"/>
              </a:ext>
            </a:extLst>
          </p:cNvPr>
          <p:cNvGrpSpPr/>
          <p:nvPr/>
        </p:nvGrpSpPr>
        <p:grpSpPr>
          <a:xfrm>
            <a:off x="10068572" y="2208455"/>
            <a:ext cx="402639" cy="361217"/>
            <a:chOff x="1275510" y="6072184"/>
            <a:chExt cx="508602" cy="456278"/>
          </a:xfrm>
        </p:grpSpPr>
        <p:grpSp>
          <p:nvGrpSpPr>
            <p:cNvPr id="108" name="Group 107">
              <a:extLst>
                <a:ext uri="{FF2B5EF4-FFF2-40B4-BE49-F238E27FC236}">
                  <a16:creationId xmlns:a16="http://schemas.microsoft.com/office/drawing/2014/main" id="{7DD0603D-2748-4452-A898-6A6E6BAAC82B}"/>
                </a:ext>
              </a:extLst>
            </p:cNvPr>
            <p:cNvGrpSpPr/>
            <p:nvPr/>
          </p:nvGrpSpPr>
          <p:grpSpPr>
            <a:xfrm>
              <a:off x="1275510" y="6224570"/>
              <a:ext cx="508602" cy="151498"/>
              <a:chOff x="551886" y="4945335"/>
              <a:chExt cx="508602" cy="151498"/>
            </a:xfrm>
          </p:grpSpPr>
          <p:sp>
            <p:nvSpPr>
              <p:cNvPr id="120" name="Rectangle 119">
                <a:extLst>
                  <a:ext uri="{FF2B5EF4-FFF2-40B4-BE49-F238E27FC236}">
                    <a16:creationId xmlns:a16="http://schemas.microsoft.com/office/drawing/2014/main" id="{DAD0AFD4-45D7-4932-98CE-A1C2F6332AC1}"/>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a:extLst>
                  <a:ext uri="{FF2B5EF4-FFF2-40B4-BE49-F238E27FC236}">
                    <a16:creationId xmlns:a16="http://schemas.microsoft.com/office/drawing/2014/main" id="{B373780A-3644-4AAF-9B09-4F1A7ABA5FA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22" name="Straight Connector 121">
                <a:extLst>
                  <a:ext uri="{FF2B5EF4-FFF2-40B4-BE49-F238E27FC236}">
                    <a16:creationId xmlns:a16="http://schemas.microsoft.com/office/drawing/2014/main" id="{B9CDD6A5-8309-4B56-97C2-9FA50E76AA3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D41A6A61-896B-4796-BEAF-CF5F57E6D5CF}"/>
                </a:ext>
              </a:extLst>
            </p:cNvPr>
            <p:cNvGrpSpPr/>
            <p:nvPr/>
          </p:nvGrpSpPr>
          <p:grpSpPr>
            <a:xfrm>
              <a:off x="1275510" y="6376964"/>
              <a:ext cx="508602" cy="151498"/>
              <a:chOff x="551886" y="4945335"/>
              <a:chExt cx="508602" cy="151498"/>
            </a:xfrm>
          </p:grpSpPr>
          <p:sp>
            <p:nvSpPr>
              <p:cNvPr id="114" name="Rectangle 113">
                <a:extLst>
                  <a:ext uri="{FF2B5EF4-FFF2-40B4-BE49-F238E27FC236}">
                    <a16:creationId xmlns:a16="http://schemas.microsoft.com/office/drawing/2014/main" id="{918E8815-1C02-44F1-9483-AAB19B64E554}"/>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5" name="Oval 114">
                <a:extLst>
                  <a:ext uri="{FF2B5EF4-FFF2-40B4-BE49-F238E27FC236}">
                    <a16:creationId xmlns:a16="http://schemas.microsoft.com/office/drawing/2014/main" id="{38E13D12-7176-4B1A-8325-D62DCD062619}"/>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19" name="Straight Connector 118">
                <a:extLst>
                  <a:ext uri="{FF2B5EF4-FFF2-40B4-BE49-F238E27FC236}">
                    <a16:creationId xmlns:a16="http://schemas.microsoft.com/office/drawing/2014/main" id="{560224A0-2CFF-47D1-88AD-620443AB200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FFFDD9AC-B4E4-4F5D-9456-7544B7397217}"/>
                </a:ext>
              </a:extLst>
            </p:cNvPr>
            <p:cNvGrpSpPr/>
            <p:nvPr/>
          </p:nvGrpSpPr>
          <p:grpSpPr>
            <a:xfrm>
              <a:off x="1275510" y="6072184"/>
              <a:ext cx="508602" cy="151498"/>
              <a:chOff x="551886" y="4945335"/>
              <a:chExt cx="508602" cy="151498"/>
            </a:xfrm>
          </p:grpSpPr>
          <p:sp>
            <p:nvSpPr>
              <p:cNvPr id="111" name="Rectangle 110">
                <a:extLst>
                  <a:ext uri="{FF2B5EF4-FFF2-40B4-BE49-F238E27FC236}">
                    <a16:creationId xmlns:a16="http://schemas.microsoft.com/office/drawing/2014/main" id="{174C6A73-58FD-4F54-AE66-771FA3FBC1D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a:extLst>
                  <a:ext uri="{FF2B5EF4-FFF2-40B4-BE49-F238E27FC236}">
                    <a16:creationId xmlns:a16="http://schemas.microsoft.com/office/drawing/2014/main" id="{5B3625DF-E67B-4672-A672-26E58BBA829B}"/>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13" name="Straight Connector 112">
                <a:extLst>
                  <a:ext uri="{FF2B5EF4-FFF2-40B4-BE49-F238E27FC236}">
                    <a16:creationId xmlns:a16="http://schemas.microsoft.com/office/drawing/2014/main" id="{AB8810E7-6F3E-4B12-A8D3-95EB3342295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23" name="Group 122">
            <a:extLst>
              <a:ext uri="{FF2B5EF4-FFF2-40B4-BE49-F238E27FC236}">
                <a16:creationId xmlns:a16="http://schemas.microsoft.com/office/drawing/2014/main" id="{0592463A-0833-4E95-8F94-E726157F07E4}"/>
              </a:ext>
            </a:extLst>
          </p:cNvPr>
          <p:cNvGrpSpPr/>
          <p:nvPr/>
        </p:nvGrpSpPr>
        <p:grpSpPr>
          <a:xfrm>
            <a:off x="7110192" y="3221771"/>
            <a:ext cx="549222" cy="424360"/>
            <a:chOff x="7203621" y="2226683"/>
            <a:chExt cx="482317" cy="372664"/>
          </a:xfrm>
        </p:grpSpPr>
        <p:grpSp>
          <p:nvGrpSpPr>
            <p:cNvPr id="124" name="Group 123">
              <a:extLst>
                <a:ext uri="{FF2B5EF4-FFF2-40B4-BE49-F238E27FC236}">
                  <a16:creationId xmlns:a16="http://schemas.microsoft.com/office/drawing/2014/main" id="{D8E19BF2-D7D1-4F0A-B9A1-2218C1B2B837}"/>
                </a:ext>
              </a:extLst>
            </p:cNvPr>
            <p:cNvGrpSpPr/>
            <p:nvPr/>
          </p:nvGrpSpPr>
          <p:grpSpPr>
            <a:xfrm>
              <a:off x="7203621" y="2226683"/>
              <a:ext cx="482317" cy="372664"/>
              <a:chOff x="2107244" y="1575258"/>
              <a:chExt cx="310993" cy="343365"/>
            </a:xfrm>
            <a:noFill/>
          </p:grpSpPr>
          <p:sp>
            <p:nvSpPr>
              <p:cNvPr id="131" name="Rectangle 9">
                <a:extLst>
                  <a:ext uri="{FF2B5EF4-FFF2-40B4-BE49-F238E27FC236}">
                    <a16:creationId xmlns:a16="http://schemas.microsoft.com/office/drawing/2014/main" id="{8C90EFAC-CAF5-4A96-8235-3D04017AB6B8}"/>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2" name="Line 10">
                <a:extLst>
                  <a:ext uri="{FF2B5EF4-FFF2-40B4-BE49-F238E27FC236}">
                    <a16:creationId xmlns:a16="http://schemas.microsoft.com/office/drawing/2014/main" id="{0D6882AB-31EA-4836-9A1E-99E27B4549CD}"/>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E8F01381-42A9-4D43-9D3A-350BC1267BD6}"/>
                </a:ext>
              </a:extLst>
            </p:cNvPr>
            <p:cNvGrpSpPr/>
            <p:nvPr/>
          </p:nvGrpSpPr>
          <p:grpSpPr>
            <a:xfrm>
              <a:off x="7543900" y="2252646"/>
              <a:ext cx="103855" cy="25964"/>
              <a:chOff x="2287367" y="1599181"/>
              <a:chExt cx="95690" cy="23923"/>
            </a:xfrm>
            <a:noFill/>
          </p:grpSpPr>
          <p:sp>
            <p:nvSpPr>
              <p:cNvPr id="126" name="Oval 11">
                <a:extLst>
                  <a:ext uri="{FF2B5EF4-FFF2-40B4-BE49-F238E27FC236}">
                    <a16:creationId xmlns:a16="http://schemas.microsoft.com/office/drawing/2014/main" id="{F70C2135-BA84-458A-9E93-8A880AC462A1}"/>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27" name="Oval 12">
                <a:extLst>
                  <a:ext uri="{FF2B5EF4-FFF2-40B4-BE49-F238E27FC236}">
                    <a16:creationId xmlns:a16="http://schemas.microsoft.com/office/drawing/2014/main" id="{126EEB99-4201-481D-9A5F-FA65345A7263}"/>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130" name="Oval 13">
                <a:extLst>
                  <a:ext uri="{FF2B5EF4-FFF2-40B4-BE49-F238E27FC236}">
                    <a16:creationId xmlns:a16="http://schemas.microsoft.com/office/drawing/2014/main" id="{C808380C-43B0-45FD-8446-C0FB361F3047}"/>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33" name="Left Brace 132">
            <a:extLst>
              <a:ext uri="{FF2B5EF4-FFF2-40B4-BE49-F238E27FC236}">
                <a16:creationId xmlns:a16="http://schemas.microsoft.com/office/drawing/2014/main" id="{23189A38-E4A3-460D-BA7F-24C7E3D23B42}"/>
              </a:ext>
            </a:extLst>
          </p:cNvPr>
          <p:cNvSpPr/>
          <p:nvPr/>
        </p:nvSpPr>
        <p:spPr>
          <a:xfrm>
            <a:off x="9459100" y="2026275"/>
            <a:ext cx="226454"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91996471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D63847-554E-4BE1-8442-658DE69F4589}"/>
              </a:ext>
            </a:extLst>
          </p:cNvPr>
          <p:cNvSpPr>
            <a:spLocks noGrp="1"/>
          </p:cNvSpPr>
          <p:nvPr>
            <p:ph type="body" sz="quarter" idx="10"/>
          </p:nvPr>
        </p:nvSpPr>
        <p:spPr>
          <a:xfrm>
            <a:off x="269240" y="1591729"/>
            <a:ext cx="5265119" cy="4638257"/>
          </a:xfrm>
        </p:spPr>
        <p:txBody>
          <a:bodyPr vert="horz" wrap="square" lIns="146304" tIns="91440" rIns="146304" bIns="91440" rtlCol="0" anchor="t">
            <a:spAutoFit/>
          </a:bodyPr>
          <a:lstStyle/>
          <a:p>
            <a:pPr lvl="0"/>
            <a:r>
              <a:rPr lang="en-US" dirty="0"/>
              <a:t>EXAMPLE SCENARIO</a:t>
            </a:r>
          </a:p>
          <a:p>
            <a:pPr marL="0" lvl="1" indent="0">
              <a:buNone/>
            </a:pPr>
            <a:r>
              <a:rPr lang="en-US" dirty="0"/>
              <a:t>Contoso Connected Car is a vehicle telematics company. They are planning to store vehicle telemetry data from millions of vehicles every second in Azure Cosmos DB to power predictive maintenance, fleet management, and driver risk analysis.</a:t>
            </a:r>
            <a:endParaRPr lang="en-US" dirty="0">
              <a:cs typeface="Segoe UI Semilight"/>
            </a:endParaRPr>
          </a:p>
          <a:p>
            <a:pPr marL="0" lvl="1" indent="0">
              <a:buNone/>
            </a:pPr>
            <a:r>
              <a:rPr lang="en-US" dirty="0">
                <a:solidFill>
                  <a:srgbClr val="505050"/>
                </a:solidFill>
                <a:cs typeface="Segoe UI Semibold" panose="020B0702040204020203" pitchFamily="34" charset="0"/>
              </a:rPr>
              <a:t>The partition key we select will be the scope for multi-record transactions.</a:t>
            </a:r>
            <a:endParaRPr lang="en-US" dirty="0">
              <a:solidFill>
                <a:srgbClr val="505050"/>
              </a:solidFill>
              <a:cs typeface="Segoe UI Semilight"/>
            </a:endParaRPr>
          </a:p>
          <a:p>
            <a:r>
              <a:rPr lang="en-US" dirty="0"/>
              <a:t>WHAT ARE A FEW POTENTIAL PARTITION KEY CHOICES?</a:t>
            </a:r>
            <a:endParaRPr lang="en-US" dirty="0">
              <a:cs typeface="Segoe UI Light"/>
            </a:endParaRPr>
          </a:p>
          <a:p>
            <a:pPr lvl="1"/>
            <a:r>
              <a:rPr lang="en-US" dirty="0"/>
              <a:t>Vehicle Model</a:t>
            </a:r>
            <a:endParaRPr lang="en-US" dirty="0">
              <a:cs typeface="Segoe UI Semilight"/>
            </a:endParaRPr>
          </a:p>
          <a:p>
            <a:pPr lvl="1"/>
            <a:r>
              <a:rPr lang="en-US" dirty="0"/>
              <a:t>Current Time</a:t>
            </a:r>
            <a:endParaRPr lang="en-US" dirty="0">
              <a:cs typeface="Segoe UI Semilight"/>
            </a:endParaRPr>
          </a:p>
          <a:p>
            <a:pPr lvl="1"/>
            <a:r>
              <a:rPr lang="en-US" dirty="0"/>
              <a:t>Device Id</a:t>
            </a:r>
            <a:endParaRPr lang="en-US" dirty="0">
              <a:cs typeface="Segoe UI Semilight"/>
            </a:endParaRPr>
          </a:p>
          <a:p>
            <a:pPr lvl="1"/>
            <a:r>
              <a:rPr lang="en-US" dirty="0">
                <a:cs typeface="Segoe UI Semilight"/>
              </a:rPr>
              <a:t>Composite Key – Device ID + Current Time</a:t>
            </a:r>
          </a:p>
        </p:txBody>
      </p:sp>
      <p:sp>
        <p:nvSpPr>
          <p:cNvPr id="3" name="Title 2">
            <a:extLst>
              <a:ext uri="{FF2B5EF4-FFF2-40B4-BE49-F238E27FC236}">
                <a16:creationId xmlns:a16="http://schemas.microsoft.com/office/drawing/2014/main" id="{FC03A614-D9EA-42F9-99FC-AC28B5490E9A}"/>
              </a:ext>
            </a:extLst>
          </p:cNvPr>
          <p:cNvSpPr>
            <a:spLocks noGrp="1"/>
          </p:cNvSpPr>
          <p:nvPr>
            <p:ph type="title"/>
          </p:nvPr>
        </p:nvSpPr>
        <p:spPr/>
        <p:txBody>
          <a:bodyPr/>
          <a:lstStyle/>
          <a:p>
            <a:r>
              <a:rPr lang="en-US"/>
              <a:t>Partition Design</a:t>
            </a:r>
          </a:p>
        </p:txBody>
      </p:sp>
      <p:pic>
        <p:nvPicPr>
          <p:cNvPr id="54" name="Picture 54">
            <a:extLst>
              <a:ext uri="{FF2B5EF4-FFF2-40B4-BE49-F238E27FC236}">
                <a16:creationId xmlns:a16="http://schemas.microsoft.com/office/drawing/2014/main" id="{C8791E51-C6DF-489B-8640-375C3B433452}"/>
              </a:ext>
            </a:extLst>
          </p:cNvPr>
          <p:cNvPicPr>
            <a:picLocks noChangeAspect="1"/>
          </p:cNvPicPr>
          <p:nvPr/>
        </p:nvPicPr>
        <p:blipFill>
          <a:blip r:embed="rId3"/>
          <a:stretch>
            <a:fillRect/>
          </a:stretch>
        </p:blipFill>
        <p:spPr>
          <a:xfrm>
            <a:off x="8611770" y="2835664"/>
            <a:ext cx="1438275" cy="1057275"/>
          </a:xfrm>
          <a:prstGeom prst="rect">
            <a:avLst/>
          </a:prstGeom>
        </p:spPr>
      </p:pic>
      <p:pic>
        <p:nvPicPr>
          <p:cNvPr id="56" name="Picture 56">
            <a:extLst>
              <a:ext uri="{FF2B5EF4-FFF2-40B4-BE49-F238E27FC236}">
                <a16:creationId xmlns:a16="http://schemas.microsoft.com/office/drawing/2014/main" id="{DE095976-6696-4464-8237-159187DFE63F}"/>
              </a:ext>
            </a:extLst>
          </p:cNvPr>
          <p:cNvPicPr>
            <a:picLocks noChangeAspect="1"/>
          </p:cNvPicPr>
          <p:nvPr/>
        </p:nvPicPr>
        <p:blipFill>
          <a:blip r:embed="rId4"/>
          <a:stretch>
            <a:fillRect/>
          </a:stretch>
        </p:blipFill>
        <p:spPr>
          <a:xfrm>
            <a:off x="9718829" y="2073664"/>
            <a:ext cx="1438275" cy="1057275"/>
          </a:xfrm>
          <a:prstGeom prst="rect">
            <a:avLst/>
          </a:prstGeom>
        </p:spPr>
      </p:pic>
      <p:pic>
        <p:nvPicPr>
          <p:cNvPr id="58" name="Picture 58" descr="A picture containing pool ball&#10;&#10;Description generated with very high confidence">
            <a:extLst>
              <a:ext uri="{FF2B5EF4-FFF2-40B4-BE49-F238E27FC236}">
                <a16:creationId xmlns:a16="http://schemas.microsoft.com/office/drawing/2014/main" id="{3F647630-692C-486A-B085-6CAE42689E26}"/>
              </a:ext>
            </a:extLst>
          </p:cNvPr>
          <p:cNvPicPr>
            <a:picLocks noChangeAspect="1"/>
          </p:cNvPicPr>
          <p:nvPr/>
        </p:nvPicPr>
        <p:blipFill>
          <a:blip r:embed="rId5"/>
          <a:stretch>
            <a:fillRect/>
          </a:stretch>
        </p:blipFill>
        <p:spPr>
          <a:xfrm>
            <a:off x="9718825" y="3791756"/>
            <a:ext cx="1438275" cy="1057275"/>
          </a:xfrm>
          <a:prstGeom prst="rect">
            <a:avLst/>
          </a:prstGeom>
        </p:spPr>
      </p:pic>
      <p:pic>
        <p:nvPicPr>
          <p:cNvPr id="60" name="Picture 60" descr="A picture containing object&#10;&#10;Description generated with high confidence">
            <a:extLst>
              <a:ext uri="{FF2B5EF4-FFF2-40B4-BE49-F238E27FC236}">
                <a16:creationId xmlns:a16="http://schemas.microsoft.com/office/drawing/2014/main" id="{8D8A08B1-C31A-4182-9351-A6E39ADD34DA}"/>
              </a:ext>
            </a:extLst>
          </p:cNvPr>
          <p:cNvPicPr>
            <a:picLocks noChangeAspect="1"/>
          </p:cNvPicPr>
          <p:nvPr/>
        </p:nvPicPr>
        <p:blipFill>
          <a:blip r:embed="rId6"/>
          <a:stretch>
            <a:fillRect/>
          </a:stretch>
        </p:blipFill>
        <p:spPr>
          <a:xfrm>
            <a:off x="7490336" y="3791761"/>
            <a:ext cx="1438275" cy="1057275"/>
          </a:xfrm>
          <a:prstGeom prst="rect">
            <a:avLst/>
          </a:prstGeom>
        </p:spPr>
      </p:pic>
      <p:pic>
        <p:nvPicPr>
          <p:cNvPr id="62" name="Picture 62">
            <a:extLst>
              <a:ext uri="{FF2B5EF4-FFF2-40B4-BE49-F238E27FC236}">
                <a16:creationId xmlns:a16="http://schemas.microsoft.com/office/drawing/2014/main" id="{9D9C6B99-09E0-43D2-8123-F79823C2A43A}"/>
              </a:ext>
            </a:extLst>
          </p:cNvPr>
          <p:cNvPicPr>
            <a:picLocks noChangeAspect="1"/>
          </p:cNvPicPr>
          <p:nvPr/>
        </p:nvPicPr>
        <p:blipFill>
          <a:blip r:embed="rId7"/>
          <a:stretch>
            <a:fillRect/>
          </a:stretch>
        </p:blipFill>
        <p:spPr>
          <a:xfrm>
            <a:off x="7490336" y="2073664"/>
            <a:ext cx="1438275" cy="1057275"/>
          </a:xfrm>
          <a:prstGeom prst="rect">
            <a:avLst/>
          </a:prstGeom>
        </p:spPr>
      </p:pic>
      <p:grpSp>
        <p:nvGrpSpPr>
          <p:cNvPr id="9" name="Group 8">
            <a:extLst>
              <a:ext uri="{FF2B5EF4-FFF2-40B4-BE49-F238E27FC236}">
                <a16:creationId xmlns:a16="http://schemas.microsoft.com/office/drawing/2014/main" id="{2CF6037A-A80A-41B7-B379-70D4814916EE}"/>
              </a:ext>
            </a:extLst>
          </p:cNvPr>
          <p:cNvGrpSpPr/>
          <p:nvPr/>
        </p:nvGrpSpPr>
        <p:grpSpPr>
          <a:xfrm>
            <a:off x="270533" y="6498014"/>
            <a:ext cx="2297278" cy="138499"/>
            <a:chOff x="270533" y="6498014"/>
            <a:chExt cx="2297278" cy="138499"/>
          </a:xfrm>
        </p:grpSpPr>
        <p:sp>
          <p:nvSpPr>
            <p:cNvPr id="10" name="TextBox 9">
              <a:extLst>
                <a:ext uri="{FF2B5EF4-FFF2-40B4-BE49-F238E27FC236}">
                  <a16:creationId xmlns:a16="http://schemas.microsoft.com/office/drawing/2014/main" id="{0118AEAD-8D7E-4B84-A348-F8C7CCE6AD65}"/>
                </a:ext>
              </a:extLst>
            </p:cNvPr>
            <p:cNvSpPr txBox="1"/>
            <p:nvPr/>
          </p:nvSpPr>
          <p:spPr>
            <a:xfrm>
              <a:off x="556131" y="6498014"/>
              <a:ext cx="2011680" cy="138499"/>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normalizeH="0" noProof="0" dirty="0">
                  <a:ln>
                    <a:noFill/>
                  </a:ln>
                  <a:solidFill>
                    <a:srgbClr val="227B6D"/>
                  </a:solidFill>
                  <a:effectLst/>
                  <a:uLnTx/>
                  <a:uFillTx/>
                  <a:latin typeface="Segoe UI" panose="020B0502040204020203" pitchFamily="34" charset="0"/>
                  <a:cs typeface="Segoe UI" panose="020B0502040204020203" pitchFamily="34" charset="0"/>
                </a:rPr>
                <a:t>Example – </a:t>
              </a:r>
              <a:r>
                <a:rPr kumimoji="0" lang="en-US" sz="1000" b="0" i="0" u="none" strike="noStrike" kern="0" cap="none" normalizeH="0" noProof="0" dirty="0">
                  <a:ln>
                    <a:noFill/>
                  </a:ln>
                  <a:solidFill>
                    <a:srgbClr val="227B6D"/>
                  </a:solidFill>
                  <a:effectLst/>
                  <a:uLnTx/>
                  <a:uFillTx/>
                  <a:cs typeface="Segoe UI" panose="020B0502040204020203" pitchFamily="34" charset="0"/>
                </a:rPr>
                <a:t>Contoso Connected Car</a:t>
              </a:r>
            </a:p>
          </p:txBody>
        </p:sp>
        <p:pic>
          <p:nvPicPr>
            <p:cNvPr id="11" name="Picture 54">
              <a:extLst>
                <a:ext uri="{FF2B5EF4-FFF2-40B4-BE49-F238E27FC236}">
                  <a16:creationId xmlns:a16="http://schemas.microsoft.com/office/drawing/2014/main" id="{12AA534C-B65E-43BA-9758-593AA2218C5D}"/>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146696982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Partition Key Choices</a:t>
            </a:r>
          </a:p>
        </p:txBody>
      </p:sp>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39" y="1925685"/>
            <a:ext cx="4572000" cy="2323713"/>
          </a:xfrm>
        </p:spPr>
        <p:txBody>
          <a:bodyPr vert="horz" wrap="square" lIns="91440" tIns="45720" rIns="91440" bIns="45720" rtlCol="0" anchor="t">
            <a:spAutoFit/>
          </a:bodyPr>
          <a:lstStyle/>
          <a:p>
            <a:pPr algn="ctr"/>
            <a:r>
              <a:rPr lang="en-US" sz="1600" dirty="0"/>
              <a:t>VEHICLE MODEL </a:t>
            </a:r>
            <a:r>
              <a:rPr lang="en-US" sz="1600" dirty="0">
                <a:solidFill>
                  <a:srgbClr val="0078D7"/>
                </a:solidFill>
                <a:latin typeface="Segoe UI Semibold"/>
                <a:cs typeface="Segoe UI Semibold"/>
              </a:rPr>
              <a:t>(e.</a:t>
            </a:r>
            <a:r>
              <a:rPr lang="en-US" sz="1600" dirty="0"/>
              <a:t>g. Model A)</a:t>
            </a:r>
            <a:endParaRPr lang="en-US" dirty="0"/>
          </a:p>
          <a:p>
            <a:pPr algn="ctr"/>
            <a:endParaRPr lang="en-US" sz="1500" dirty="0">
              <a:solidFill>
                <a:srgbClr val="0078D7"/>
              </a:solidFill>
              <a:latin typeface="Segoe UI Semibold"/>
            </a:endParaRPr>
          </a:p>
          <a:p>
            <a:pPr algn="ctr"/>
            <a:r>
              <a:rPr lang="en-US" sz="1500" b="0" dirty="0">
                <a:solidFill>
                  <a:schemeClr val="tx1"/>
                </a:solidFill>
                <a:latin typeface="+mn-lt"/>
                <a:cs typeface="Segoe UI Semilight"/>
              </a:rPr>
              <a:t>Most auto manufactures only have a couple dozen models. This will create a fixed number of logical partition</a:t>
            </a:r>
            <a:r>
              <a:rPr lang="en-US" sz="1500" b="0" dirty="0">
                <a:solidFill>
                  <a:schemeClr val="tx1"/>
                </a:solidFill>
                <a:latin typeface="Segoe UI Semilight"/>
                <a:cs typeface="Segoe UI Semilight"/>
              </a:rPr>
              <a:t> key values; and is potentially the least granular option.</a:t>
            </a:r>
          </a:p>
          <a:p>
            <a:pPr algn="ctr"/>
            <a:r>
              <a:rPr lang="en-US" sz="1500" b="0" dirty="0">
                <a:solidFill>
                  <a:schemeClr val="tx1"/>
                </a:solidFill>
                <a:latin typeface="Segoe UI Semilight"/>
                <a:cs typeface="Segoe UI Semilight"/>
              </a:rPr>
              <a:t>Depending how uniform sales are across various models – this introduces possibilities for hot partition keys on both storage and throughput.</a:t>
            </a:r>
          </a:p>
        </p:txBody>
      </p:sp>
      <p:sp>
        <p:nvSpPr>
          <p:cNvPr id="55" name="Text Placeholder 4">
            <a:extLst>
              <a:ext uri="{FF2B5EF4-FFF2-40B4-BE49-F238E27FC236}">
                <a16:creationId xmlns:a16="http://schemas.microsoft.com/office/drawing/2014/main" id="{7E8D2A0F-F07A-4C01-8D7D-1D0B9F791FE2}"/>
              </a:ext>
            </a:extLst>
          </p:cNvPr>
          <p:cNvSpPr txBox="1">
            <a:spLocks/>
          </p:cNvSpPr>
          <p:nvPr/>
        </p:nvSpPr>
        <p:spPr>
          <a:xfrm>
            <a:off x="7346166" y="1925685"/>
            <a:ext cx="4572000" cy="2092881"/>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600" dirty="0"/>
              <a:t>CURRENT MONTH </a:t>
            </a:r>
            <a:r>
              <a:rPr lang="en-US" sz="1600" dirty="0">
                <a:solidFill>
                  <a:srgbClr val="0078D7"/>
                </a:solidFill>
              </a:rPr>
              <a:t>(e.g. 2018-04)</a:t>
            </a:r>
            <a:endParaRPr lang="en-US" dirty="0"/>
          </a:p>
          <a:p>
            <a:pPr algn="ctr"/>
            <a:endParaRPr lang="en-US" sz="1500" dirty="0">
              <a:solidFill>
                <a:srgbClr val="0078D7"/>
              </a:solidFill>
              <a:latin typeface="Segoe UI Semibold"/>
            </a:endParaRPr>
          </a:p>
          <a:p>
            <a:pPr algn="ctr"/>
            <a:r>
              <a:rPr lang="en-US" sz="1500" b="0" dirty="0">
                <a:solidFill>
                  <a:schemeClr val="tx1"/>
                </a:solidFill>
                <a:latin typeface="+mn-lt"/>
                <a:cs typeface="Segoe UI Semilight"/>
              </a:rPr>
              <a:t>Auto manufacturers have transactions occurring throughout the year. This will create a more balanced distribution of storage across partition key values.</a:t>
            </a:r>
          </a:p>
          <a:p>
            <a:pPr algn="ctr"/>
            <a:r>
              <a:rPr lang="en-US" sz="1500" b="0" dirty="0">
                <a:solidFill>
                  <a:schemeClr val="tx1"/>
                </a:solidFill>
                <a:latin typeface="+mn-lt"/>
                <a:cs typeface="Segoe UI Semilight"/>
              </a:rPr>
              <a:t>However, most business transactions occur on recent data creating the possibility of a hot partition key for the current month on throughput.</a:t>
            </a:r>
            <a:endParaRPr lang="en-US" sz="1500" b="0" dirty="0">
              <a:solidFill>
                <a:srgbClr val="505050"/>
              </a:solidFill>
              <a:latin typeface="+mn-lt"/>
              <a:cs typeface="Segoe UI Semilight"/>
            </a:endParaRPr>
          </a:p>
        </p:txBody>
      </p:sp>
      <p:pic>
        <p:nvPicPr>
          <p:cNvPr id="59" name="Picture 60">
            <a:extLst>
              <a:ext uri="{FF2B5EF4-FFF2-40B4-BE49-F238E27FC236}">
                <a16:creationId xmlns:a16="http://schemas.microsoft.com/office/drawing/2014/main" id="{370A569A-9851-44CD-932A-52ABC1C84087}"/>
              </a:ext>
            </a:extLst>
          </p:cNvPr>
          <p:cNvPicPr>
            <a:picLocks noChangeAspect="1"/>
          </p:cNvPicPr>
          <p:nvPr/>
        </p:nvPicPr>
        <p:blipFill>
          <a:blip r:embed="rId3"/>
          <a:stretch>
            <a:fillRect/>
          </a:stretch>
        </p:blipFill>
        <p:spPr>
          <a:xfrm>
            <a:off x="5376863" y="2900363"/>
            <a:ext cx="1438275" cy="1057275"/>
          </a:xfrm>
          <a:prstGeom prst="rect">
            <a:avLst/>
          </a:prstGeom>
        </p:spPr>
      </p:pic>
      <p:grpSp>
        <p:nvGrpSpPr>
          <p:cNvPr id="9" name="Group 8">
            <a:extLst>
              <a:ext uri="{FF2B5EF4-FFF2-40B4-BE49-F238E27FC236}">
                <a16:creationId xmlns:a16="http://schemas.microsoft.com/office/drawing/2014/main" id="{F7547EDC-70BB-4808-B07B-9668A03C5A2F}"/>
              </a:ext>
            </a:extLst>
          </p:cNvPr>
          <p:cNvGrpSpPr/>
          <p:nvPr/>
        </p:nvGrpSpPr>
        <p:grpSpPr>
          <a:xfrm>
            <a:off x="319478" y="4660866"/>
            <a:ext cx="4471523" cy="1325169"/>
            <a:chOff x="269239" y="4673773"/>
            <a:chExt cx="4471523" cy="1325169"/>
          </a:xfrm>
        </p:grpSpPr>
        <p:grpSp>
          <p:nvGrpSpPr>
            <p:cNvPr id="77" name="Group 76">
              <a:extLst>
                <a:ext uri="{FF2B5EF4-FFF2-40B4-BE49-F238E27FC236}">
                  <a16:creationId xmlns:a16="http://schemas.microsoft.com/office/drawing/2014/main" id="{B3ED5EA3-F52B-4C55-A8B2-2332430607C2}"/>
                </a:ext>
              </a:extLst>
            </p:cNvPr>
            <p:cNvGrpSpPr/>
            <p:nvPr/>
          </p:nvGrpSpPr>
          <p:grpSpPr>
            <a:xfrm>
              <a:off x="330985" y="5087022"/>
              <a:ext cx="1933907" cy="911920"/>
              <a:chOff x="8367892" y="4738093"/>
              <a:chExt cx="2326999" cy="1097280"/>
            </a:xfrm>
          </p:grpSpPr>
          <p:grpSp>
            <p:nvGrpSpPr>
              <p:cNvPr id="78" name="Group 77">
                <a:extLst>
                  <a:ext uri="{FF2B5EF4-FFF2-40B4-BE49-F238E27FC236}">
                    <a16:creationId xmlns:a16="http://schemas.microsoft.com/office/drawing/2014/main" id="{3A2E002C-F312-4036-B1A8-6EF29F4EA8D5}"/>
                  </a:ext>
                </a:extLst>
              </p:cNvPr>
              <p:cNvGrpSpPr/>
              <p:nvPr/>
            </p:nvGrpSpPr>
            <p:grpSpPr>
              <a:xfrm>
                <a:off x="8367892" y="4812138"/>
                <a:ext cx="914400" cy="949192"/>
                <a:chOff x="7890518" y="4812138"/>
                <a:chExt cx="914400" cy="949192"/>
              </a:xfrm>
            </p:grpSpPr>
            <p:sp>
              <p:nvSpPr>
                <p:cNvPr id="85" name="TextBox 84">
                  <a:extLst>
                    <a:ext uri="{FF2B5EF4-FFF2-40B4-BE49-F238E27FC236}">
                      <a16:creationId xmlns:a16="http://schemas.microsoft.com/office/drawing/2014/main" id="{6E037FC5-4B6B-4DE3-828E-CEA980CA01AF}"/>
                    </a:ext>
                  </a:extLst>
                </p:cNvPr>
                <p:cNvSpPr txBox="1"/>
                <p:nvPr/>
              </p:nvSpPr>
              <p:spPr>
                <a:xfrm>
                  <a:off x="7890518" y="4812138"/>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err="1">
                      <a:gradFill>
                        <a:gsLst>
                          <a:gs pos="2917">
                            <a:schemeClr val="tx1"/>
                          </a:gs>
                          <a:gs pos="30000">
                            <a:schemeClr val="tx1"/>
                          </a:gs>
                        </a:gsLst>
                        <a:lin ang="5400000" scaled="0"/>
                      </a:gradFill>
                    </a:rPr>
                    <a:t>Rodel</a:t>
                  </a:r>
                  <a:endParaRPr lang="en-US" sz="1050" dirty="0">
                    <a:gradFill>
                      <a:gsLst>
                        <a:gs pos="2917">
                          <a:schemeClr val="tx1"/>
                        </a:gs>
                        <a:gs pos="30000">
                          <a:schemeClr val="tx1"/>
                        </a:gs>
                      </a:gsLst>
                      <a:lin ang="5400000" scaled="0"/>
                    </a:gradFill>
                  </a:endParaRPr>
                </a:p>
              </p:txBody>
            </p:sp>
            <p:sp>
              <p:nvSpPr>
                <p:cNvPr id="86" name="TextBox 85">
                  <a:extLst>
                    <a:ext uri="{FF2B5EF4-FFF2-40B4-BE49-F238E27FC236}">
                      <a16:creationId xmlns:a16="http://schemas.microsoft.com/office/drawing/2014/main" id="{97CE4F15-E815-4504-A4FB-84C076027704}"/>
                    </a:ext>
                  </a:extLst>
                </p:cNvPr>
                <p:cNvSpPr txBox="1"/>
                <p:nvPr/>
              </p:nvSpPr>
              <p:spPr>
                <a:xfrm>
                  <a:off x="7890518" y="5070208"/>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Prisma</a:t>
                  </a:r>
                </a:p>
              </p:txBody>
            </p:sp>
            <p:sp>
              <p:nvSpPr>
                <p:cNvPr id="87" name="TextBox 86">
                  <a:extLst>
                    <a:ext uri="{FF2B5EF4-FFF2-40B4-BE49-F238E27FC236}">
                      <a16:creationId xmlns:a16="http://schemas.microsoft.com/office/drawing/2014/main" id="{C5C82C28-1E2D-4912-8E0F-C5917103B74F}"/>
                    </a:ext>
                  </a:extLst>
                </p:cNvPr>
                <p:cNvSpPr txBox="1"/>
                <p:nvPr/>
              </p:nvSpPr>
              <p:spPr>
                <a:xfrm>
                  <a:off x="7890518" y="5328277"/>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err="1">
                      <a:gradFill>
                        <a:gsLst>
                          <a:gs pos="2917">
                            <a:schemeClr val="tx1"/>
                          </a:gs>
                          <a:gs pos="30000">
                            <a:schemeClr val="tx1"/>
                          </a:gs>
                        </a:gsLst>
                        <a:lin ang="5400000" scaled="0"/>
                      </a:gradFill>
                    </a:rPr>
                    <a:t>Turlic</a:t>
                  </a:r>
                  <a:endParaRPr lang="en-US" sz="1050" dirty="0">
                    <a:gradFill>
                      <a:gsLst>
                        <a:gs pos="2917">
                          <a:schemeClr val="tx1"/>
                        </a:gs>
                        <a:gs pos="30000">
                          <a:schemeClr val="tx1"/>
                        </a:gs>
                      </a:gsLst>
                      <a:lin ang="5400000" scaled="0"/>
                    </a:gradFill>
                  </a:endParaRPr>
                </a:p>
              </p:txBody>
            </p:sp>
            <p:sp>
              <p:nvSpPr>
                <p:cNvPr id="88" name="TextBox 87">
                  <a:extLst>
                    <a:ext uri="{FF2B5EF4-FFF2-40B4-BE49-F238E27FC236}">
                      <a16:creationId xmlns:a16="http://schemas.microsoft.com/office/drawing/2014/main" id="{85D12017-4361-42C0-AB99-A72EDD66F326}"/>
                    </a:ext>
                  </a:extLst>
                </p:cNvPr>
                <p:cNvSpPr txBox="1"/>
                <p:nvPr/>
              </p:nvSpPr>
              <p:spPr>
                <a:xfrm>
                  <a:off x="7890518" y="5586347"/>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Coash</a:t>
                  </a:r>
                </a:p>
              </p:txBody>
            </p:sp>
          </p:grpSp>
          <p:cxnSp>
            <p:nvCxnSpPr>
              <p:cNvPr id="79" name="Straight Connector 78">
                <a:extLst>
                  <a:ext uri="{FF2B5EF4-FFF2-40B4-BE49-F238E27FC236}">
                    <a16:creationId xmlns:a16="http://schemas.microsoft.com/office/drawing/2014/main" id="{6D80EF3A-B6BF-4044-B156-6CED59446FA7}"/>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85E0D25C-EA59-4B7F-97BA-6BAD1BC4ADB9}"/>
                  </a:ext>
                </a:extLst>
              </p:cNvPr>
              <p:cNvGrpSpPr/>
              <p:nvPr/>
            </p:nvGrpSpPr>
            <p:grpSpPr>
              <a:xfrm>
                <a:off x="9643331" y="4821235"/>
                <a:ext cx="1051560" cy="930997"/>
                <a:chOff x="9643331" y="4821235"/>
                <a:chExt cx="1051560" cy="930997"/>
              </a:xfrm>
            </p:grpSpPr>
            <p:sp>
              <p:nvSpPr>
                <p:cNvPr id="81" name="Rectangle 80">
                  <a:extLst>
                    <a:ext uri="{FF2B5EF4-FFF2-40B4-BE49-F238E27FC236}">
                      <a16:creationId xmlns:a16="http://schemas.microsoft.com/office/drawing/2014/main" id="{52ADC728-A7C6-4B09-A754-D6EEDBF9C7B9}"/>
                    </a:ext>
                  </a:extLst>
                </p:cNvPr>
                <p:cNvSpPr/>
                <p:nvPr/>
              </p:nvSpPr>
              <p:spPr bwMode="auto">
                <a:xfrm>
                  <a:off x="9643331" y="4821235"/>
                  <a:ext cx="55013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0BB1A34B-B46F-4744-8A19-6D3765E7D86C}"/>
                    </a:ext>
                  </a:extLst>
                </p:cNvPr>
                <p:cNvSpPr/>
                <p:nvPr/>
              </p:nvSpPr>
              <p:spPr bwMode="auto">
                <a:xfrm>
                  <a:off x="9643331" y="5070607"/>
                  <a:ext cx="105156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8DC99A42-2152-485D-9CB1-2B5EB6C4B427}"/>
                    </a:ext>
                  </a:extLst>
                </p:cNvPr>
                <p:cNvSpPr/>
                <p:nvPr/>
              </p:nvSpPr>
              <p:spPr bwMode="auto">
                <a:xfrm>
                  <a:off x="9643331" y="5319979"/>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a:extLst>
                    <a:ext uri="{FF2B5EF4-FFF2-40B4-BE49-F238E27FC236}">
                      <a16:creationId xmlns:a16="http://schemas.microsoft.com/office/drawing/2014/main" id="{3348E875-6B77-48FD-B04F-9D06A6970760}"/>
                    </a:ext>
                  </a:extLst>
                </p:cNvPr>
                <p:cNvSpPr/>
                <p:nvPr/>
              </p:nvSpPr>
              <p:spPr bwMode="auto">
                <a:xfrm>
                  <a:off x="9643331" y="5569352"/>
                  <a:ext cx="330079"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5" name="Text Placeholder 4">
              <a:extLst>
                <a:ext uri="{FF2B5EF4-FFF2-40B4-BE49-F238E27FC236}">
                  <a16:creationId xmlns:a16="http://schemas.microsoft.com/office/drawing/2014/main" id="{9703ECA1-06EC-4286-BA9F-94DD92349FA1}"/>
                </a:ext>
              </a:extLst>
            </p:cNvPr>
            <p:cNvSpPr txBox="1">
              <a:spLocks/>
            </p:cNvSpPr>
            <p:nvPr/>
          </p:nvSpPr>
          <p:spPr>
            <a:xfrm>
              <a:off x="269239"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200" dirty="0"/>
                <a:t>Storage</a:t>
              </a:r>
              <a:r>
                <a:rPr lang="en-US" sz="1200" dirty="0">
                  <a:solidFill>
                    <a:srgbClr val="0078D7"/>
                  </a:solidFill>
                  <a:latin typeface="Segoe UI Semibold"/>
                  <a:cs typeface="Segoe UI Semibold"/>
                </a:rPr>
                <a:t> Distribution</a:t>
              </a:r>
              <a:endParaRPr lang="en-US" sz="1200" b="0" dirty="0">
                <a:solidFill>
                  <a:schemeClr val="tx1"/>
                </a:solidFill>
                <a:latin typeface="+mn-lt"/>
                <a:cs typeface="Segoe UI Semilight"/>
              </a:endParaRPr>
            </a:p>
          </p:txBody>
        </p:sp>
        <p:sp>
          <p:nvSpPr>
            <p:cNvPr id="32" name="Text Placeholder 4">
              <a:extLst>
                <a:ext uri="{FF2B5EF4-FFF2-40B4-BE49-F238E27FC236}">
                  <a16:creationId xmlns:a16="http://schemas.microsoft.com/office/drawing/2014/main" id="{98F6027F-0EA8-45CB-A4AC-FFB97C2E3879}"/>
                </a:ext>
              </a:extLst>
            </p:cNvPr>
            <p:cNvSpPr txBox="1">
              <a:spLocks/>
            </p:cNvSpPr>
            <p:nvPr/>
          </p:nvSpPr>
          <p:spPr>
            <a:xfrm>
              <a:off x="2683362"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200" dirty="0"/>
                <a:t>Throughput Distribution</a:t>
              </a:r>
              <a:endParaRPr lang="en-US" sz="1200" b="0" dirty="0">
                <a:solidFill>
                  <a:schemeClr val="tx1"/>
                </a:solidFill>
                <a:latin typeface="+mn-lt"/>
                <a:cs typeface="Segoe UI Semilight"/>
              </a:endParaRPr>
            </a:p>
          </p:txBody>
        </p:sp>
        <p:grpSp>
          <p:nvGrpSpPr>
            <p:cNvPr id="72" name="Group 71">
              <a:extLst>
                <a:ext uri="{FF2B5EF4-FFF2-40B4-BE49-F238E27FC236}">
                  <a16:creationId xmlns:a16="http://schemas.microsoft.com/office/drawing/2014/main" id="{D689E683-C910-412F-A78C-B371CC3CE200}"/>
                </a:ext>
              </a:extLst>
            </p:cNvPr>
            <p:cNvGrpSpPr/>
            <p:nvPr/>
          </p:nvGrpSpPr>
          <p:grpSpPr>
            <a:xfrm>
              <a:off x="2745109" y="5087022"/>
              <a:ext cx="1933907" cy="911920"/>
              <a:chOff x="8367892" y="4738093"/>
              <a:chExt cx="2326999" cy="1097280"/>
            </a:xfrm>
          </p:grpSpPr>
          <p:grpSp>
            <p:nvGrpSpPr>
              <p:cNvPr id="76" name="Group 75">
                <a:extLst>
                  <a:ext uri="{FF2B5EF4-FFF2-40B4-BE49-F238E27FC236}">
                    <a16:creationId xmlns:a16="http://schemas.microsoft.com/office/drawing/2014/main" id="{346EA0D6-7647-48F8-A7EC-A8FF17037957}"/>
                  </a:ext>
                </a:extLst>
              </p:cNvPr>
              <p:cNvGrpSpPr/>
              <p:nvPr/>
            </p:nvGrpSpPr>
            <p:grpSpPr>
              <a:xfrm>
                <a:off x="8367892" y="4812138"/>
                <a:ext cx="914400" cy="949192"/>
                <a:chOff x="7890518" y="4812138"/>
                <a:chExt cx="914400" cy="949192"/>
              </a:xfrm>
            </p:grpSpPr>
            <p:sp>
              <p:nvSpPr>
                <p:cNvPr id="95" name="TextBox 94">
                  <a:extLst>
                    <a:ext uri="{FF2B5EF4-FFF2-40B4-BE49-F238E27FC236}">
                      <a16:creationId xmlns:a16="http://schemas.microsoft.com/office/drawing/2014/main" id="{FB5B6AC8-DF8D-4A3B-A770-D61CA8CD071F}"/>
                    </a:ext>
                  </a:extLst>
                </p:cNvPr>
                <p:cNvSpPr txBox="1"/>
                <p:nvPr/>
              </p:nvSpPr>
              <p:spPr>
                <a:xfrm>
                  <a:off x="7890518" y="4812138"/>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err="1">
                      <a:gradFill>
                        <a:gsLst>
                          <a:gs pos="2917">
                            <a:schemeClr val="tx1"/>
                          </a:gs>
                          <a:gs pos="30000">
                            <a:schemeClr val="tx1"/>
                          </a:gs>
                        </a:gsLst>
                        <a:lin ang="5400000" scaled="0"/>
                      </a:gradFill>
                    </a:rPr>
                    <a:t>Rodel</a:t>
                  </a:r>
                  <a:endParaRPr lang="en-US" sz="1050" dirty="0">
                    <a:gradFill>
                      <a:gsLst>
                        <a:gs pos="2917">
                          <a:schemeClr val="tx1"/>
                        </a:gs>
                        <a:gs pos="30000">
                          <a:schemeClr val="tx1"/>
                        </a:gs>
                      </a:gsLst>
                      <a:lin ang="5400000" scaled="0"/>
                    </a:gradFill>
                  </a:endParaRPr>
                </a:p>
              </p:txBody>
            </p:sp>
            <p:sp>
              <p:nvSpPr>
                <p:cNvPr id="96" name="TextBox 95">
                  <a:extLst>
                    <a:ext uri="{FF2B5EF4-FFF2-40B4-BE49-F238E27FC236}">
                      <a16:creationId xmlns:a16="http://schemas.microsoft.com/office/drawing/2014/main" id="{28C71E25-CB24-469C-8B9C-EB80C73CB96D}"/>
                    </a:ext>
                  </a:extLst>
                </p:cNvPr>
                <p:cNvSpPr txBox="1"/>
                <p:nvPr/>
              </p:nvSpPr>
              <p:spPr>
                <a:xfrm>
                  <a:off x="7890518" y="5070208"/>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Prisma</a:t>
                  </a:r>
                </a:p>
              </p:txBody>
            </p:sp>
            <p:sp>
              <p:nvSpPr>
                <p:cNvPr id="97" name="TextBox 96">
                  <a:extLst>
                    <a:ext uri="{FF2B5EF4-FFF2-40B4-BE49-F238E27FC236}">
                      <a16:creationId xmlns:a16="http://schemas.microsoft.com/office/drawing/2014/main" id="{EF2E00DD-BA62-43F8-B515-13B4584169E5}"/>
                    </a:ext>
                  </a:extLst>
                </p:cNvPr>
                <p:cNvSpPr txBox="1"/>
                <p:nvPr/>
              </p:nvSpPr>
              <p:spPr>
                <a:xfrm>
                  <a:off x="7890518" y="5328277"/>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err="1">
                      <a:gradFill>
                        <a:gsLst>
                          <a:gs pos="2917">
                            <a:schemeClr val="tx1"/>
                          </a:gs>
                          <a:gs pos="30000">
                            <a:schemeClr val="tx1"/>
                          </a:gs>
                        </a:gsLst>
                        <a:lin ang="5400000" scaled="0"/>
                      </a:gradFill>
                    </a:rPr>
                    <a:t>Turlic</a:t>
                  </a:r>
                  <a:endParaRPr lang="en-US" sz="1050" dirty="0">
                    <a:gradFill>
                      <a:gsLst>
                        <a:gs pos="2917">
                          <a:schemeClr val="tx1"/>
                        </a:gs>
                        <a:gs pos="30000">
                          <a:schemeClr val="tx1"/>
                        </a:gs>
                      </a:gsLst>
                      <a:lin ang="5400000" scaled="0"/>
                    </a:gradFill>
                  </a:endParaRPr>
                </a:p>
              </p:txBody>
            </p:sp>
            <p:sp>
              <p:nvSpPr>
                <p:cNvPr id="98" name="TextBox 97">
                  <a:extLst>
                    <a:ext uri="{FF2B5EF4-FFF2-40B4-BE49-F238E27FC236}">
                      <a16:creationId xmlns:a16="http://schemas.microsoft.com/office/drawing/2014/main" id="{01DB8D28-7499-41B2-8164-22C6B6EB332D}"/>
                    </a:ext>
                  </a:extLst>
                </p:cNvPr>
                <p:cNvSpPr txBox="1"/>
                <p:nvPr/>
              </p:nvSpPr>
              <p:spPr>
                <a:xfrm>
                  <a:off x="7890518" y="5586347"/>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Coash</a:t>
                  </a:r>
                </a:p>
              </p:txBody>
            </p:sp>
          </p:grpSp>
          <p:cxnSp>
            <p:nvCxnSpPr>
              <p:cNvPr id="89" name="Straight Connector 88">
                <a:extLst>
                  <a:ext uri="{FF2B5EF4-FFF2-40B4-BE49-F238E27FC236}">
                    <a16:creationId xmlns:a16="http://schemas.microsoft.com/office/drawing/2014/main" id="{C7AE9985-9120-4B7B-BF50-AEC1DAEBA2E1}"/>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ACA98A08-EBE6-42A2-8C27-27E9C2F1DEBB}"/>
                  </a:ext>
                </a:extLst>
              </p:cNvPr>
              <p:cNvGrpSpPr/>
              <p:nvPr/>
            </p:nvGrpSpPr>
            <p:grpSpPr>
              <a:xfrm>
                <a:off x="9643331" y="4821235"/>
                <a:ext cx="1051560" cy="930997"/>
                <a:chOff x="9643331" y="4821235"/>
                <a:chExt cx="1051560" cy="930997"/>
              </a:xfrm>
            </p:grpSpPr>
            <p:sp>
              <p:nvSpPr>
                <p:cNvPr id="91" name="Rectangle 90">
                  <a:extLst>
                    <a:ext uri="{FF2B5EF4-FFF2-40B4-BE49-F238E27FC236}">
                      <a16:creationId xmlns:a16="http://schemas.microsoft.com/office/drawing/2014/main" id="{E8868CC2-9CB3-4026-9BA4-DB587A529F75}"/>
                    </a:ext>
                  </a:extLst>
                </p:cNvPr>
                <p:cNvSpPr/>
                <p:nvPr/>
              </p:nvSpPr>
              <p:spPr bwMode="auto">
                <a:xfrm>
                  <a:off x="9643331" y="4821235"/>
                  <a:ext cx="55013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2" name="Rectangle 91">
                  <a:extLst>
                    <a:ext uri="{FF2B5EF4-FFF2-40B4-BE49-F238E27FC236}">
                      <a16:creationId xmlns:a16="http://schemas.microsoft.com/office/drawing/2014/main" id="{E1BF1439-81B4-4098-B6C3-BD26CEDA69A7}"/>
                    </a:ext>
                  </a:extLst>
                </p:cNvPr>
                <p:cNvSpPr/>
                <p:nvPr/>
              </p:nvSpPr>
              <p:spPr bwMode="auto">
                <a:xfrm>
                  <a:off x="9643331" y="5070607"/>
                  <a:ext cx="105156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BD9BD529-97FF-408D-8ECA-9D3EA74DE315}"/>
                    </a:ext>
                  </a:extLst>
                </p:cNvPr>
                <p:cNvSpPr/>
                <p:nvPr/>
              </p:nvSpPr>
              <p:spPr bwMode="auto">
                <a:xfrm>
                  <a:off x="9643331" y="5319979"/>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676877FB-FA43-4EFC-B9E4-B3ADA1844A3F}"/>
                    </a:ext>
                  </a:extLst>
                </p:cNvPr>
                <p:cNvSpPr/>
                <p:nvPr/>
              </p:nvSpPr>
              <p:spPr bwMode="auto">
                <a:xfrm>
                  <a:off x="9643331" y="5569352"/>
                  <a:ext cx="330079"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99" name="Group 98">
            <a:extLst>
              <a:ext uri="{FF2B5EF4-FFF2-40B4-BE49-F238E27FC236}">
                <a16:creationId xmlns:a16="http://schemas.microsoft.com/office/drawing/2014/main" id="{3F7F4490-17A4-49D4-BD0E-7821F454C724}"/>
              </a:ext>
            </a:extLst>
          </p:cNvPr>
          <p:cNvGrpSpPr/>
          <p:nvPr/>
        </p:nvGrpSpPr>
        <p:grpSpPr>
          <a:xfrm>
            <a:off x="7396405" y="4660866"/>
            <a:ext cx="4471523" cy="1325169"/>
            <a:chOff x="269239" y="4673773"/>
            <a:chExt cx="4471523" cy="1325169"/>
          </a:xfrm>
        </p:grpSpPr>
        <p:grpSp>
          <p:nvGrpSpPr>
            <p:cNvPr id="100" name="Group 99">
              <a:extLst>
                <a:ext uri="{FF2B5EF4-FFF2-40B4-BE49-F238E27FC236}">
                  <a16:creationId xmlns:a16="http://schemas.microsoft.com/office/drawing/2014/main" id="{0F01F205-F33F-47F6-A218-DEA676CD6DC7}"/>
                </a:ext>
              </a:extLst>
            </p:cNvPr>
            <p:cNvGrpSpPr/>
            <p:nvPr/>
          </p:nvGrpSpPr>
          <p:grpSpPr>
            <a:xfrm>
              <a:off x="330984" y="5087022"/>
              <a:ext cx="1791503" cy="911920"/>
              <a:chOff x="8367892" y="4738093"/>
              <a:chExt cx="2155650" cy="1097280"/>
            </a:xfrm>
          </p:grpSpPr>
          <p:grpSp>
            <p:nvGrpSpPr>
              <p:cNvPr id="115" name="Group 114">
                <a:extLst>
                  <a:ext uri="{FF2B5EF4-FFF2-40B4-BE49-F238E27FC236}">
                    <a16:creationId xmlns:a16="http://schemas.microsoft.com/office/drawing/2014/main" id="{8314119D-8C9C-4F4C-A322-B947862ABF83}"/>
                  </a:ext>
                </a:extLst>
              </p:cNvPr>
              <p:cNvGrpSpPr/>
              <p:nvPr/>
            </p:nvGrpSpPr>
            <p:grpSpPr>
              <a:xfrm>
                <a:off x="8367892" y="4812138"/>
                <a:ext cx="914400" cy="949192"/>
                <a:chOff x="7890518" y="4812138"/>
                <a:chExt cx="914400" cy="949192"/>
              </a:xfrm>
            </p:grpSpPr>
            <p:sp>
              <p:nvSpPr>
                <p:cNvPr id="122" name="TextBox 121">
                  <a:extLst>
                    <a:ext uri="{FF2B5EF4-FFF2-40B4-BE49-F238E27FC236}">
                      <a16:creationId xmlns:a16="http://schemas.microsoft.com/office/drawing/2014/main" id="{11FC5E71-7C79-499D-AB50-CEF488FB18E6}"/>
                    </a:ext>
                  </a:extLst>
                </p:cNvPr>
                <p:cNvSpPr txBox="1"/>
                <p:nvPr/>
              </p:nvSpPr>
              <p:spPr>
                <a:xfrm>
                  <a:off x="7890518" y="4812138"/>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2018-03</a:t>
                  </a:r>
                </a:p>
              </p:txBody>
            </p:sp>
            <p:sp>
              <p:nvSpPr>
                <p:cNvPr id="123" name="TextBox 122">
                  <a:extLst>
                    <a:ext uri="{FF2B5EF4-FFF2-40B4-BE49-F238E27FC236}">
                      <a16:creationId xmlns:a16="http://schemas.microsoft.com/office/drawing/2014/main" id="{D29F6AD6-229A-40D7-884C-05FAD869D92C}"/>
                    </a:ext>
                  </a:extLst>
                </p:cNvPr>
                <p:cNvSpPr txBox="1"/>
                <p:nvPr/>
              </p:nvSpPr>
              <p:spPr>
                <a:xfrm>
                  <a:off x="7890518" y="5070208"/>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2018-04</a:t>
                  </a:r>
                </a:p>
              </p:txBody>
            </p:sp>
            <p:sp>
              <p:nvSpPr>
                <p:cNvPr id="124" name="TextBox 123">
                  <a:extLst>
                    <a:ext uri="{FF2B5EF4-FFF2-40B4-BE49-F238E27FC236}">
                      <a16:creationId xmlns:a16="http://schemas.microsoft.com/office/drawing/2014/main" id="{0E7F3632-12D2-4001-A0AF-A710D79A23ED}"/>
                    </a:ext>
                  </a:extLst>
                </p:cNvPr>
                <p:cNvSpPr txBox="1"/>
                <p:nvPr/>
              </p:nvSpPr>
              <p:spPr>
                <a:xfrm>
                  <a:off x="7890518" y="5328277"/>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2018-05</a:t>
                  </a:r>
                </a:p>
              </p:txBody>
            </p:sp>
            <p:sp>
              <p:nvSpPr>
                <p:cNvPr id="125" name="TextBox 124">
                  <a:extLst>
                    <a:ext uri="{FF2B5EF4-FFF2-40B4-BE49-F238E27FC236}">
                      <a16:creationId xmlns:a16="http://schemas.microsoft.com/office/drawing/2014/main" id="{3CF06BFA-3351-47D6-892D-4B78C63EF4F4}"/>
                    </a:ext>
                  </a:extLst>
                </p:cNvPr>
                <p:cNvSpPr txBox="1"/>
                <p:nvPr/>
              </p:nvSpPr>
              <p:spPr>
                <a:xfrm>
                  <a:off x="7890518" y="5586347"/>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2018-06</a:t>
                  </a:r>
                </a:p>
              </p:txBody>
            </p:sp>
          </p:grpSp>
          <p:cxnSp>
            <p:nvCxnSpPr>
              <p:cNvPr id="116" name="Straight Connector 115">
                <a:extLst>
                  <a:ext uri="{FF2B5EF4-FFF2-40B4-BE49-F238E27FC236}">
                    <a16:creationId xmlns:a16="http://schemas.microsoft.com/office/drawing/2014/main" id="{3A6FE9BD-6B75-4B8F-A9F4-5C7D3E31483F}"/>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50C333B-14F1-4981-9814-FACF889B51B9}"/>
                  </a:ext>
                </a:extLst>
              </p:cNvPr>
              <p:cNvGrpSpPr/>
              <p:nvPr/>
            </p:nvGrpSpPr>
            <p:grpSpPr>
              <a:xfrm>
                <a:off x="9643331" y="4821235"/>
                <a:ext cx="880211" cy="930997"/>
                <a:chOff x="9643331" y="4821235"/>
                <a:chExt cx="880211" cy="930997"/>
              </a:xfrm>
            </p:grpSpPr>
            <p:sp>
              <p:nvSpPr>
                <p:cNvPr id="118" name="Rectangle 117">
                  <a:extLst>
                    <a:ext uri="{FF2B5EF4-FFF2-40B4-BE49-F238E27FC236}">
                      <a16:creationId xmlns:a16="http://schemas.microsoft.com/office/drawing/2014/main" id="{E73B4701-747D-4E4F-8FBD-5FAF3D684987}"/>
                    </a:ext>
                  </a:extLst>
                </p:cNvPr>
                <p:cNvSpPr/>
                <p:nvPr/>
              </p:nvSpPr>
              <p:spPr bwMode="auto">
                <a:xfrm>
                  <a:off x="9643331" y="4821235"/>
                  <a:ext cx="770185"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a:extLst>
                    <a:ext uri="{FF2B5EF4-FFF2-40B4-BE49-F238E27FC236}">
                      <a16:creationId xmlns:a16="http://schemas.microsoft.com/office/drawing/2014/main" id="{1E5BEB9B-E13C-453E-BD18-0280DDBD6CB4}"/>
                    </a:ext>
                  </a:extLst>
                </p:cNvPr>
                <p:cNvSpPr/>
                <p:nvPr/>
              </p:nvSpPr>
              <p:spPr bwMode="auto">
                <a:xfrm>
                  <a:off x="9643331" y="5070606"/>
                  <a:ext cx="770185"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a:extLst>
                    <a:ext uri="{FF2B5EF4-FFF2-40B4-BE49-F238E27FC236}">
                      <a16:creationId xmlns:a16="http://schemas.microsoft.com/office/drawing/2014/main" id="{67F58F87-115C-4B8C-8CC7-6B85C6FE4248}"/>
                    </a:ext>
                  </a:extLst>
                </p:cNvPr>
                <p:cNvSpPr/>
                <p:nvPr/>
              </p:nvSpPr>
              <p:spPr bwMode="auto">
                <a:xfrm>
                  <a:off x="9643331" y="5319979"/>
                  <a:ext cx="88021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0DB89ADE-F678-44F7-B27C-A665031CBC42}"/>
                    </a:ext>
                  </a:extLst>
                </p:cNvPr>
                <p:cNvSpPr/>
                <p:nvPr/>
              </p:nvSpPr>
              <p:spPr bwMode="auto">
                <a:xfrm>
                  <a:off x="9643331" y="5569352"/>
                  <a:ext cx="770185"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1" name="Text Placeholder 4">
              <a:extLst>
                <a:ext uri="{FF2B5EF4-FFF2-40B4-BE49-F238E27FC236}">
                  <a16:creationId xmlns:a16="http://schemas.microsoft.com/office/drawing/2014/main" id="{5AFFCFCC-A7AE-4543-8D99-4239793FB0B7}"/>
                </a:ext>
              </a:extLst>
            </p:cNvPr>
            <p:cNvSpPr txBox="1">
              <a:spLocks/>
            </p:cNvSpPr>
            <p:nvPr/>
          </p:nvSpPr>
          <p:spPr>
            <a:xfrm>
              <a:off x="269239"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200" dirty="0"/>
                <a:t>Storage</a:t>
              </a:r>
              <a:r>
                <a:rPr lang="en-US" sz="1200" dirty="0">
                  <a:solidFill>
                    <a:srgbClr val="0078D7"/>
                  </a:solidFill>
                  <a:latin typeface="Segoe UI Semibold"/>
                  <a:cs typeface="Segoe UI Semibold"/>
                </a:rPr>
                <a:t> Distribution</a:t>
              </a:r>
              <a:endParaRPr lang="en-US" sz="1200" b="0" dirty="0">
                <a:solidFill>
                  <a:schemeClr val="tx1"/>
                </a:solidFill>
                <a:latin typeface="+mn-lt"/>
                <a:cs typeface="Segoe UI Semilight"/>
              </a:endParaRPr>
            </a:p>
          </p:txBody>
        </p:sp>
        <p:sp>
          <p:nvSpPr>
            <p:cNvPr id="102" name="Text Placeholder 4">
              <a:extLst>
                <a:ext uri="{FF2B5EF4-FFF2-40B4-BE49-F238E27FC236}">
                  <a16:creationId xmlns:a16="http://schemas.microsoft.com/office/drawing/2014/main" id="{0589E302-2475-43D6-B064-CC8EE8B63F2F}"/>
                </a:ext>
              </a:extLst>
            </p:cNvPr>
            <p:cNvSpPr txBox="1">
              <a:spLocks/>
            </p:cNvSpPr>
            <p:nvPr/>
          </p:nvSpPr>
          <p:spPr>
            <a:xfrm>
              <a:off x="2683362"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200" dirty="0"/>
                <a:t>Throughput Distribution</a:t>
              </a:r>
              <a:endParaRPr lang="en-US" sz="1200" b="0" dirty="0">
                <a:solidFill>
                  <a:schemeClr val="tx1"/>
                </a:solidFill>
                <a:latin typeface="+mn-lt"/>
                <a:cs typeface="Segoe UI Semilight"/>
              </a:endParaRPr>
            </a:p>
          </p:txBody>
        </p:sp>
        <p:grpSp>
          <p:nvGrpSpPr>
            <p:cNvPr id="103" name="Group 102">
              <a:extLst>
                <a:ext uri="{FF2B5EF4-FFF2-40B4-BE49-F238E27FC236}">
                  <a16:creationId xmlns:a16="http://schemas.microsoft.com/office/drawing/2014/main" id="{393402FB-1A2F-449E-925E-85F9BE4A40E2}"/>
                </a:ext>
              </a:extLst>
            </p:cNvPr>
            <p:cNvGrpSpPr/>
            <p:nvPr/>
          </p:nvGrpSpPr>
          <p:grpSpPr>
            <a:xfrm>
              <a:off x="2745108" y="5087022"/>
              <a:ext cx="1791503" cy="911920"/>
              <a:chOff x="8367892" y="4738093"/>
              <a:chExt cx="2155650" cy="1097280"/>
            </a:xfrm>
          </p:grpSpPr>
          <p:grpSp>
            <p:nvGrpSpPr>
              <p:cNvPr id="104" name="Group 103">
                <a:extLst>
                  <a:ext uri="{FF2B5EF4-FFF2-40B4-BE49-F238E27FC236}">
                    <a16:creationId xmlns:a16="http://schemas.microsoft.com/office/drawing/2014/main" id="{8A8BB63A-D741-45E3-971C-6092C92E8C57}"/>
                  </a:ext>
                </a:extLst>
              </p:cNvPr>
              <p:cNvGrpSpPr/>
              <p:nvPr/>
            </p:nvGrpSpPr>
            <p:grpSpPr>
              <a:xfrm>
                <a:off x="8367892" y="4812138"/>
                <a:ext cx="914400" cy="949192"/>
                <a:chOff x="7890518" y="4812138"/>
                <a:chExt cx="914400" cy="949192"/>
              </a:xfrm>
            </p:grpSpPr>
            <p:sp>
              <p:nvSpPr>
                <p:cNvPr id="111" name="TextBox 110">
                  <a:extLst>
                    <a:ext uri="{FF2B5EF4-FFF2-40B4-BE49-F238E27FC236}">
                      <a16:creationId xmlns:a16="http://schemas.microsoft.com/office/drawing/2014/main" id="{3668FC9D-8E3D-494C-BECE-9FD6011B784A}"/>
                    </a:ext>
                  </a:extLst>
                </p:cNvPr>
                <p:cNvSpPr txBox="1"/>
                <p:nvPr/>
              </p:nvSpPr>
              <p:spPr>
                <a:xfrm>
                  <a:off x="7890518" y="4812138"/>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2018-03</a:t>
                  </a:r>
                </a:p>
              </p:txBody>
            </p:sp>
            <p:sp>
              <p:nvSpPr>
                <p:cNvPr id="112" name="TextBox 111">
                  <a:extLst>
                    <a:ext uri="{FF2B5EF4-FFF2-40B4-BE49-F238E27FC236}">
                      <a16:creationId xmlns:a16="http://schemas.microsoft.com/office/drawing/2014/main" id="{86B2F2AD-B5D7-4EED-B9BF-10AF92E306E1}"/>
                    </a:ext>
                  </a:extLst>
                </p:cNvPr>
                <p:cNvSpPr txBox="1"/>
                <p:nvPr/>
              </p:nvSpPr>
              <p:spPr>
                <a:xfrm>
                  <a:off x="7890518" y="5070208"/>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2018-04</a:t>
                  </a:r>
                </a:p>
              </p:txBody>
            </p:sp>
            <p:sp>
              <p:nvSpPr>
                <p:cNvPr id="113" name="TextBox 112">
                  <a:extLst>
                    <a:ext uri="{FF2B5EF4-FFF2-40B4-BE49-F238E27FC236}">
                      <a16:creationId xmlns:a16="http://schemas.microsoft.com/office/drawing/2014/main" id="{CD9BD86A-9B9C-4983-910B-1568822CD00D}"/>
                    </a:ext>
                  </a:extLst>
                </p:cNvPr>
                <p:cNvSpPr txBox="1"/>
                <p:nvPr/>
              </p:nvSpPr>
              <p:spPr>
                <a:xfrm>
                  <a:off x="7890518" y="5328277"/>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2018-05</a:t>
                  </a:r>
                </a:p>
              </p:txBody>
            </p:sp>
            <p:sp>
              <p:nvSpPr>
                <p:cNvPr id="114" name="TextBox 113">
                  <a:extLst>
                    <a:ext uri="{FF2B5EF4-FFF2-40B4-BE49-F238E27FC236}">
                      <a16:creationId xmlns:a16="http://schemas.microsoft.com/office/drawing/2014/main" id="{56A07EAE-6424-434B-99B2-47FAFD1F1E64}"/>
                    </a:ext>
                  </a:extLst>
                </p:cNvPr>
                <p:cNvSpPr txBox="1"/>
                <p:nvPr/>
              </p:nvSpPr>
              <p:spPr>
                <a:xfrm>
                  <a:off x="7890518" y="5586347"/>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2018-06</a:t>
                  </a:r>
                </a:p>
              </p:txBody>
            </p:sp>
          </p:grpSp>
          <p:cxnSp>
            <p:nvCxnSpPr>
              <p:cNvPr id="105" name="Straight Connector 104">
                <a:extLst>
                  <a:ext uri="{FF2B5EF4-FFF2-40B4-BE49-F238E27FC236}">
                    <a16:creationId xmlns:a16="http://schemas.microsoft.com/office/drawing/2014/main" id="{1956BCF3-ED83-4A61-9EC7-1963C2C5DF80}"/>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AE524037-40DB-4248-9E32-FC47B7A9BAE9}"/>
                  </a:ext>
                </a:extLst>
              </p:cNvPr>
              <p:cNvGrpSpPr/>
              <p:nvPr/>
            </p:nvGrpSpPr>
            <p:grpSpPr>
              <a:xfrm>
                <a:off x="9643331" y="4821235"/>
                <a:ext cx="880211" cy="930997"/>
                <a:chOff x="9643331" y="4821235"/>
                <a:chExt cx="880211" cy="930997"/>
              </a:xfrm>
            </p:grpSpPr>
            <p:sp>
              <p:nvSpPr>
                <p:cNvPr id="107" name="Rectangle 106">
                  <a:extLst>
                    <a:ext uri="{FF2B5EF4-FFF2-40B4-BE49-F238E27FC236}">
                      <a16:creationId xmlns:a16="http://schemas.microsoft.com/office/drawing/2014/main" id="{A5D311A0-67B8-4383-B5F6-9D785E904FA9}"/>
                    </a:ext>
                  </a:extLst>
                </p:cNvPr>
                <p:cNvSpPr/>
                <p:nvPr/>
              </p:nvSpPr>
              <p:spPr bwMode="auto">
                <a:xfrm>
                  <a:off x="9643331" y="4821235"/>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a:extLst>
                    <a:ext uri="{FF2B5EF4-FFF2-40B4-BE49-F238E27FC236}">
                      <a16:creationId xmlns:a16="http://schemas.microsoft.com/office/drawing/2014/main" id="{41662D71-3815-4583-B6EA-8022AABE036D}"/>
                    </a:ext>
                  </a:extLst>
                </p:cNvPr>
                <p:cNvSpPr/>
                <p:nvPr/>
              </p:nvSpPr>
              <p:spPr bwMode="auto">
                <a:xfrm>
                  <a:off x="9643331" y="5070606"/>
                  <a:ext cx="220053"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50773FA4-CDD1-4F43-805F-9F65F84B2EEE}"/>
                    </a:ext>
                  </a:extLst>
                </p:cNvPr>
                <p:cNvSpPr/>
                <p:nvPr/>
              </p:nvSpPr>
              <p:spPr bwMode="auto">
                <a:xfrm>
                  <a:off x="9643331" y="5319979"/>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50323CCE-7EA8-4F99-B5D9-0001971EAE64}"/>
                    </a:ext>
                  </a:extLst>
                </p:cNvPr>
                <p:cNvSpPr/>
                <p:nvPr/>
              </p:nvSpPr>
              <p:spPr bwMode="auto">
                <a:xfrm>
                  <a:off x="9643331" y="5569352"/>
                  <a:ext cx="88021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126" name="Group 125">
            <a:extLst>
              <a:ext uri="{FF2B5EF4-FFF2-40B4-BE49-F238E27FC236}">
                <a16:creationId xmlns:a16="http://schemas.microsoft.com/office/drawing/2014/main" id="{99B7132F-8D88-4D35-97C0-8BCB63F46F5E}"/>
              </a:ext>
            </a:extLst>
          </p:cNvPr>
          <p:cNvGrpSpPr/>
          <p:nvPr/>
        </p:nvGrpSpPr>
        <p:grpSpPr>
          <a:xfrm>
            <a:off x="270533" y="6498014"/>
            <a:ext cx="2297278" cy="138499"/>
            <a:chOff x="270533" y="6498014"/>
            <a:chExt cx="2297278" cy="138499"/>
          </a:xfrm>
        </p:grpSpPr>
        <p:sp>
          <p:nvSpPr>
            <p:cNvPr id="127" name="TextBox 126">
              <a:extLst>
                <a:ext uri="{FF2B5EF4-FFF2-40B4-BE49-F238E27FC236}">
                  <a16:creationId xmlns:a16="http://schemas.microsoft.com/office/drawing/2014/main" id="{54F456AE-652D-4535-B36D-F0893FE7060A}"/>
                </a:ext>
              </a:extLst>
            </p:cNvPr>
            <p:cNvSpPr txBox="1"/>
            <p:nvPr/>
          </p:nvSpPr>
          <p:spPr>
            <a:xfrm>
              <a:off x="556131" y="6498014"/>
              <a:ext cx="2011680" cy="138499"/>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normalizeH="0" noProof="0" dirty="0">
                  <a:ln>
                    <a:noFill/>
                  </a:ln>
                  <a:solidFill>
                    <a:srgbClr val="227B6D"/>
                  </a:solidFill>
                  <a:effectLst/>
                  <a:uLnTx/>
                  <a:uFillTx/>
                  <a:latin typeface="Segoe UI" panose="020B0502040204020203" pitchFamily="34" charset="0"/>
                  <a:cs typeface="Segoe UI" panose="020B0502040204020203" pitchFamily="34" charset="0"/>
                </a:rPr>
                <a:t>Example – </a:t>
              </a:r>
              <a:r>
                <a:rPr kumimoji="0" lang="en-US" sz="1000" b="0" i="0" u="none" strike="noStrike" kern="0" cap="none" normalizeH="0" noProof="0" dirty="0">
                  <a:ln>
                    <a:noFill/>
                  </a:ln>
                  <a:solidFill>
                    <a:srgbClr val="227B6D"/>
                  </a:solidFill>
                  <a:effectLst/>
                  <a:uLnTx/>
                  <a:uFillTx/>
                  <a:cs typeface="Segoe UI" panose="020B0502040204020203" pitchFamily="34" charset="0"/>
                </a:rPr>
                <a:t>Contoso Connected Car</a:t>
              </a:r>
            </a:p>
          </p:txBody>
        </p:sp>
        <p:pic>
          <p:nvPicPr>
            <p:cNvPr id="128" name="Picture 54">
              <a:extLst>
                <a:ext uri="{FF2B5EF4-FFF2-40B4-BE49-F238E27FC236}">
                  <a16:creationId xmlns:a16="http://schemas.microsoft.com/office/drawing/2014/main" id="{B0797360-1014-42C4-9B9B-28E4EBCC4E7A}"/>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85989659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a:extLst>
              <a:ext uri="{FF2B5EF4-FFF2-40B4-BE49-F238E27FC236}">
                <a16:creationId xmlns:a16="http://schemas.microsoft.com/office/drawing/2014/main" id="{31211329-B3E0-49B5-B978-334ABE4F9657}"/>
              </a:ext>
            </a:extLst>
          </p:cNvPr>
          <p:cNvGrpSpPr/>
          <p:nvPr/>
        </p:nvGrpSpPr>
        <p:grpSpPr>
          <a:xfrm>
            <a:off x="7102296" y="4660866"/>
            <a:ext cx="4765005" cy="1325169"/>
            <a:chOff x="-24243" y="4673773"/>
            <a:chExt cx="4765005" cy="1325169"/>
          </a:xfrm>
        </p:grpSpPr>
        <p:grpSp>
          <p:nvGrpSpPr>
            <p:cNvPr id="65" name="Group 64">
              <a:extLst>
                <a:ext uri="{FF2B5EF4-FFF2-40B4-BE49-F238E27FC236}">
                  <a16:creationId xmlns:a16="http://schemas.microsoft.com/office/drawing/2014/main" id="{74417325-D748-4C8F-B3D6-502C277EF0E1}"/>
                </a:ext>
              </a:extLst>
            </p:cNvPr>
            <p:cNvGrpSpPr/>
            <p:nvPr/>
          </p:nvGrpSpPr>
          <p:grpSpPr>
            <a:xfrm>
              <a:off x="-24243" y="5087022"/>
              <a:ext cx="2055295" cy="911920"/>
              <a:chOff x="7940454" y="4738093"/>
              <a:chExt cx="2473059" cy="1097280"/>
            </a:xfrm>
          </p:grpSpPr>
          <p:grpSp>
            <p:nvGrpSpPr>
              <p:cNvPr id="80" name="Group 79">
                <a:extLst>
                  <a:ext uri="{FF2B5EF4-FFF2-40B4-BE49-F238E27FC236}">
                    <a16:creationId xmlns:a16="http://schemas.microsoft.com/office/drawing/2014/main" id="{DFDE23F4-D145-4085-B070-17817C80E0E9}"/>
                  </a:ext>
                </a:extLst>
              </p:cNvPr>
              <p:cNvGrpSpPr/>
              <p:nvPr/>
            </p:nvGrpSpPr>
            <p:grpSpPr>
              <a:xfrm>
                <a:off x="7940454" y="4812138"/>
                <a:ext cx="1375338" cy="949192"/>
                <a:chOff x="7463080" y="4812138"/>
                <a:chExt cx="1375338" cy="949192"/>
              </a:xfrm>
            </p:grpSpPr>
            <p:sp>
              <p:nvSpPr>
                <p:cNvPr id="87" name="TextBox 86">
                  <a:extLst>
                    <a:ext uri="{FF2B5EF4-FFF2-40B4-BE49-F238E27FC236}">
                      <a16:creationId xmlns:a16="http://schemas.microsoft.com/office/drawing/2014/main" id="{265EB9AD-3599-41EC-A2C4-23F5EBE3B13B}"/>
                    </a:ext>
                  </a:extLst>
                </p:cNvPr>
                <p:cNvSpPr txBox="1"/>
                <p:nvPr/>
              </p:nvSpPr>
              <p:spPr>
                <a:xfrm>
                  <a:off x="7463086" y="4812138"/>
                  <a:ext cx="1375332"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C49E27EB-2018-05</a:t>
                  </a:r>
                </a:p>
              </p:txBody>
            </p:sp>
            <p:sp>
              <p:nvSpPr>
                <p:cNvPr id="88" name="TextBox 87">
                  <a:extLst>
                    <a:ext uri="{FF2B5EF4-FFF2-40B4-BE49-F238E27FC236}">
                      <a16:creationId xmlns:a16="http://schemas.microsoft.com/office/drawing/2014/main" id="{DC81F6CB-C799-4194-920A-986A1678F0C9}"/>
                    </a:ext>
                  </a:extLst>
                </p:cNvPr>
                <p:cNvSpPr txBox="1"/>
                <p:nvPr/>
              </p:nvSpPr>
              <p:spPr>
                <a:xfrm>
                  <a:off x="7463086" y="5070208"/>
                  <a:ext cx="137533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C49E27EB-2018-06</a:t>
                  </a:r>
                </a:p>
              </p:txBody>
            </p:sp>
            <p:sp>
              <p:nvSpPr>
                <p:cNvPr id="89" name="TextBox 88">
                  <a:extLst>
                    <a:ext uri="{FF2B5EF4-FFF2-40B4-BE49-F238E27FC236}">
                      <a16:creationId xmlns:a16="http://schemas.microsoft.com/office/drawing/2014/main" id="{BAF0C34B-8674-4899-B7E2-D978DE32B186}"/>
                    </a:ext>
                  </a:extLst>
                </p:cNvPr>
                <p:cNvSpPr txBox="1"/>
                <p:nvPr/>
              </p:nvSpPr>
              <p:spPr>
                <a:xfrm>
                  <a:off x="7463087" y="5328277"/>
                  <a:ext cx="1375331"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4376B4BC-2018-05</a:t>
                  </a:r>
                </a:p>
              </p:txBody>
            </p:sp>
            <p:sp>
              <p:nvSpPr>
                <p:cNvPr id="90" name="TextBox 89">
                  <a:extLst>
                    <a:ext uri="{FF2B5EF4-FFF2-40B4-BE49-F238E27FC236}">
                      <a16:creationId xmlns:a16="http://schemas.microsoft.com/office/drawing/2014/main" id="{43230AD9-22DC-4756-8C55-EAEF65845121}"/>
                    </a:ext>
                  </a:extLst>
                </p:cNvPr>
                <p:cNvSpPr txBox="1"/>
                <p:nvPr/>
              </p:nvSpPr>
              <p:spPr>
                <a:xfrm>
                  <a:off x="7463080" y="5586347"/>
                  <a:ext cx="1375331"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4376B4BC-2018-06</a:t>
                  </a:r>
                </a:p>
              </p:txBody>
            </p:sp>
          </p:grpSp>
          <p:cxnSp>
            <p:nvCxnSpPr>
              <p:cNvPr id="81" name="Straight Connector 80">
                <a:extLst>
                  <a:ext uri="{FF2B5EF4-FFF2-40B4-BE49-F238E27FC236}">
                    <a16:creationId xmlns:a16="http://schemas.microsoft.com/office/drawing/2014/main" id="{D33A1717-9FAA-4BC3-B391-65C6B9B4575B}"/>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A0EE2664-EB5F-4D04-B2B3-9A84EAA80588}"/>
                  </a:ext>
                </a:extLst>
              </p:cNvPr>
              <p:cNvGrpSpPr/>
              <p:nvPr/>
            </p:nvGrpSpPr>
            <p:grpSpPr>
              <a:xfrm>
                <a:off x="9643329" y="4821235"/>
                <a:ext cx="770184" cy="930997"/>
                <a:chOff x="9643329" y="4821235"/>
                <a:chExt cx="770184" cy="930997"/>
              </a:xfrm>
            </p:grpSpPr>
            <p:sp>
              <p:nvSpPr>
                <p:cNvPr id="83" name="Rectangle 82">
                  <a:extLst>
                    <a:ext uri="{FF2B5EF4-FFF2-40B4-BE49-F238E27FC236}">
                      <a16:creationId xmlns:a16="http://schemas.microsoft.com/office/drawing/2014/main" id="{DE93C7C0-D1DD-48B0-A731-74205ABDB625}"/>
                    </a:ext>
                  </a:extLst>
                </p:cNvPr>
                <p:cNvSpPr/>
                <p:nvPr/>
              </p:nvSpPr>
              <p:spPr bwMode="auto">
                <a:xfrm>
                  <a:off x="9643329" y="4821235"/>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a:extLst>
                    <a:ext uri="{FF2B5EF4-FFF2-40B4-BE49-F238E27FC236}">
                      <a16:creationId xmlns:a16="http://schemas.microsoft.com/office/drawing/2014/main" id="{4F14B0AA-6A8F-410E-8F8D-DB17F417F1C4}"/>
                    </a:ext>
                  </a:extLst>
                </p:cNvPr>
                <p:cNvSpPr/>
                <p:nvPr/>
              </p:nvSpPr>
              <p:spPr bwMode="auto">
                <a:xfrm>
                  <a:off x="9643331" y="5070606"/>
                  <a:ext cx="66015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2DE93D50-7F1E-43D8-BF96-444A873039A7}"/>
                    </a:ext>
                  </a:extLst>
                </p:cNvPr>
                <p:cNvSpPr/>
                <p:nvPr/>
              </p:nvSpPr>
              <p:spPr bwMode="auto">
                <a:xfrm>
                  <a:off x="9643331" y="5319979"/>
                  <a:ext cx="55013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3B882986-F56D-42D8-83D3-846424790927}"/>
                    </a:ext>
                  </a:extLst>
                </p:cNvPr>
                <p:cNvSpPr/>
                <p:nvPr/>
              </p:nvSpPr>
              <p:spPr bwMode="auto">
                <a:xfrm>
                  <a:off x="9643331" y="5569352"/>
                  <a:ext cx="66015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66" name="Text Placeholder 4">
              <a:extLst>
                <a:ext uri="{FF2B5EF4-FFF2-40B4-BE49-F238E27FC236}">
                  <a16:creationId xmlns:a16="http://schemas.microsoft.com/office/drawing/2014/main" id="{96643400-C4F5-43F2-AF90-33E4FCDFE6AC}"/>
                </a:ext>
              </a:extLst>
            </p:cNvPr>
            <p:cNvSpPr txBox="1">
              <a:spLocks/>
            </p:cNvSpPr>
            <p:nvPr/>
          </p:nvSpPr>
          <p:spPr>
            <a:xfrm>
              <a:off x="269239"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200" dirty="0"/>
                <a:t>Storage</a:t>
              </a:r>
              <a:r>
                <a:rPr lang="en-US" sz="1200" dirty="0">
                  <a:solidFill>
                    <a:srgbClr val="0078D7"/>
                  </a:solidFill>
                  <a:latin typeface="Segoe UI Semibold"/>
                  <a:cs typeface="Segoe UI Semibold"/>
                </a:rPr>
                <a:t> Distribution</a:t>
              </a:r>
              <a:endParaRPr lang="en-US" sz="1200" b="0" dirty="0">
                <a:solidFill>
                  <a:schemeClr val="tx1"/>
                </a:solidFill>
                <a:latin typeface="+mn-lt"/>
                <a:cs typeface="Segoe UI Semilight"/>
              </a:endParaRPr>
            </a:p>
          </p:txBody>
        </p:sp>
        <p:sp>
          <p:nvSpPr>
            <p:cNvPr id="67" name="Text Placeholder 4">
              <a:extLst>
                <a:ext uri="{FF2B5EF4-FFF2-40B4-BE49-F238E27FC236}">
                  <a16:creationId xmlns:a16="http://schemas.microsoft.com/office/drawing/2014/main" id="{2470E9E8-EFA8-41CA-8106-BEF08AE4780E}"/>
                </a:ext>
              </a:extLst>
            </p:cNvPr>
            <p:cNvSpPr txBox="1">
              <a:spLocks/>
            </p:cNvSpPr>
            <p:nvPr/>
          </p:nvSpPr>
          <p:spPr>
            <a:xfrm>
              <a:off x="2683362"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200" dirty="0"/>
                <a:t>Throughput Distribution</a:t>
              </a:r>
              <a:endParaRPr lang="en-US" sz="1200" b="0" dirty="0">
                <a:solidFill>
                  <a:schemeClr val="tx1"/>
                </a:solidFill>
                <a:latin typeface="+mn-lt"/>
                <a:cs typeface="Segoe UI Semilight"/>
              </a:endParaRPr>
            </a:p>
          </p:txBody>
        </p:sp>
        <p:grpSp>
          <p:nvGrpSpPr>
            <p:cNvPr id="68" name="Group 67">
              <a:extLst>
                <a:ext uri="{FF2B5EF4-FFF2-40B4-BE49-F238E27FC236}">
                  <a16:creationId xmlns:a16="http://schemas.microsoft.com/office/drawing/2014/main" id="{EEC1CE18-69E5-48EA-A3C6-F760E46F9E00}"/>
                </a:ext>
              </a:extLst>
            </p:cNvPr>
            <p:cNvGrpSpPr/>
            <p:nvPr/>
          </p:nvGrpSpPr>
          <p:grpSpPr>
            <a:xfrm>
              <a:off x="2389881" y="5087022"/>
              <a:ext cx="2055297" cy="911920"/>
              <a:chOff x="7940454" y="4738093"/>
              <a:chExt cx="2473061" cy="1097280"/>
            </a:xfrm>
          </p:grpSpPr>
          <p:grpSp>
            <p:nvGrpSpPr>
              <p:cNvPr id="69" name="Group 68">
                <a:extLst>
                  <a:ext uri="{FF2B5EF4-FFF2-40B4-BE49-F238E27FC236}">
                    <a16:creationId xmlns:a16="http://schemas.microsoft.com/office/drawing/2014/main" id="{E09FB11C-0F4F-45C9-B888-A3C62999DB0C}"/>
                  </a:ext>
                </a:extLst>
              </p:cNvPr>
              <p:cNvGrpSpPr/>
              <p:nvPr/>
            </p:nvGrpSpPr>
            <p:grpSpPr>
              <a:xfrm>
                <a:off x="7940454" y="4812138"/>
                <a:ext cx="1375338" cy="949192"/>
                <a:chOff x="7463080" y="4812138"/>
                <a:chExt cx="1375338" cy="949192"/>
              </a:xfrm>
            </p:grpSpPr>
            <p:sp>
              <p:nvSpPr>
                <p:cNvPr id="76" name="TextBox 75">
                  <a:extLst>
                    <a:ext uri="{FF2B5EF4-FFF2-40B4-BE49-F238E27FC236}">
                      <a16:creationId xmlns:a16="http://schemas.microsoft.com/office/drawing/2014/main" id="{EC4D963D-DFBA-44A9-B6A3-78921E92A133}"/>
                    </a:ext>
                  </a:extLst>
                </p:cNvPr>
                <p:cNvSpPr txBox="1"/>
                <p:nvPr/>
              </p:nvSpPr>
              <p:spPr>
                <a:xfrm>
                  <a:off x="7463080" y="4812138"/>
                  <a:ext cx="1375331"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C49E27EB-2018-05</a:t>
                  </a:r>
                </a:p>
              </p:txBody>
            </p:sp>
            <p:sp>
              <p:nvSpPr>
                <p:cNvPr id="77" name="TextBox 76">
                  <a:extLst>
                    <a:ext uri="{FF2B5EF4-FFF2-40B4-BE49-F238E27FC236}">
                      <a16:creationId xmlns:a16="http://schemas.microsoft.com/office/drawing/2014/main" id="{D36107D7-15F6-47DC-AF1E-4D0F5478887C}"/>
                    </a:ext>
                  </a:extLst>
                </p:cNvPr>
                <p:cNvSpPr txBox="1"/>
                <p:nvPr/>
              </p:nvSpPr>
              <p:spPr>
                <a:xfrm>
                  <a:off x="7463086" y="5070208"/>
                  <a:ext cx="137533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C49E27EB-2018-06</a:t>
                  </a:r>
                </a:p>
              </p:txBody>
            </p:sp>
            <p:sp>
              <p:nvSpPr>
                <p:cNvPr id="78" name="TextBox 77">
                  <a:extLst>
                    <a:ext uri="{FF2B5EF4-FFF2-40B4-BE49-F238E27FC236}">
                      <a16:creationId xmlns:a16="http://schemas.microsoft.com/office/drawing/2014/main" id="{2A7B84C1-51EE-42A0-AD6E-26DFE049498E}"/>
                    </a:ext>
                  </a:extLst>
                </p:cNvPr>
                <p:cNvSpPr txBox="1"/>
                <p:nvPr/>
              </p:nvSpPr>
              <p:spPr>
                <a:xfrm>
                  <a:off x="7463087" y="5328277"/>
                  <a:ext cx="1375331"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4376B4BC-2018-05</a:t>
                  </a:r>
                </a:p>
              </p:txBody>
            </p:sp>
            <p:sp>
              <p:nvSpPr>
                <p:cNvPr id="79" name="TextBox 78">
                  <a:extLst>
                    <a:ext uri="{FF2B5EF4-FFF2-40B4-BE49-F238E27FC236}">
                      <a16:creationId xmlns:a16="http://schemas.microsoft.com/office/drawing/2014/main" id="{DF9B4A27-5905-4171-9B0C-EB7EBCA37439}"/>
                    </a:ext>
                  </a:extLst>
                </p:cNvPr>
                <p:cNvSpPr txBox="1"/>
                <p:nvPr/>
              </p:nvSpPr>
              <p:spPr>
                <a:xfrm>
                  <a:off x="7463086" y="5586347"/>
                  <a:ext cx="1375332"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4376B4BC-2018-06</a:t>
                  </a:r>
                </a:p>
              </p:txBody>
            </p:sp>
          </p:grpSp>
          <p:cxnSp>
            <p:nvCxnSpPr>
              <p:cNvPr id="70" name="Straight Connector 69">
                <a:extLst>
                  <a:ext uri="{FF2B5EF4-FFF2-40B4-BE49-F238E27FC236}">
                    <a16:creationId xmlns:a16="http://schemas.microsoft.com/office/drawing/2014/main" id="{A4674573-A47A-4005-919E-302DC6A28D32}"/>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8A9850A1-16AA-4D8A-B82E-0029985258B9}"/>
                  </a:ext>
                </a:extLst>
              </p:cNvPr>
              <p:cNvGrpSpPr/>
              <p:nvPr/>
            </p:nvGrpSpPr>
            <p:grpSpPr>
              <a:xfrm>
                <a:off x="9643331" y="4821235"/>
                <a:ext cx="770184" cy="930997"/>
                <a:chOff x="9643331" y="4821235"/>
                <a:chExt cx="770184" cy="930997"/>
              </a:xfrm>
            </p:grpSpPr>
            <p:sp>
              <p:nvSpPr>
                <p:cNvPr id="72" name="Rectangle 71">
                  <a:extLst>
                    <a:ext uri="{FF2B5EF4-FFF2-40B4-BE49-F238E27FC236}">
                      <a16:creationId xmlns:a16="http://schemas.microsoft.com/office/drawing/2014/main" id="{FBEAE555-0EAB-4458-9B64-D57208F9CBB5}"/>
                    </a:ext>
                  </a:extLst>
                </p:cNvPr>
                <p:cNvSpPr/>
                <p:nvPr/>
              </p:nvSpPr>
              <p:spPr bwMode="auto">
                <a:xfrm>
                  <a:off x="9643331" y="4821235"/>
                  <a:ext cx="110026"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A34F8FE0-7891-4F3C-9B99-6C2F5F29E9FB}"/>
                    </a:ext>
                  </a:extLst>
                </p:cNvPr>
                <p:cNvSpPr/>
                <p:nvPr/>
              </p:nvSpPr>
              <p:spPr bwMode="auto">
                <a:xfrm>
                  <a:off x="9643331" y="5070606"/>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a:extLst>
                    <a:ext uri="{FF2B5EF4-FFF2-40B4-BE49-F238E27FC236}">
                      <a16:creationId xmlns:a16="http://schemas.microsoft.com/office/drawing/2014/main" id="{D92D650D-8E73-4E4E-BB98-9EB5E684974A}"/>
                    </a:ext>
                  </a:extLst>
                </p:cNvPr>
                <p:cNvSpPr/>
                <p:nvPr/>
              </p:nvSpPr>
              <p:spPr bwMode="auto">
                <a:xfrm>
                  <a:off x="9643331" y="5319979"/>
                  <a:ext cx="22005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75" name="Rectangle 74">
                  <a:extLst>
                    <a:ext uri="{FF2B5EF4-FFF2-40B4-BE49-F238E27FC236}">
                      <a16:creationId xmlns:a16="http://schemas.microsoft.com/office/drawing/2014/main" id="{CBF9CEE8-3D2A-44F5-B694-D68586C09D2D}"/>
                    </a:ext>
                  </a:extLst>
                </p:cNvPr>
                <p:cNvSpPr/>
                <p:nvPr/>
              </p:nvSpPr>
              <p:spPr bwMode="auto">
                <a:xfrm>
                  <a:off x="9643331" y="5569352"/>
                  <a:ext cx="66015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Partition Key Choices</a:t>
            </a:r>
          </a:p>
        </p:txBody>
      </p:sp>
      <p:sp>
        <p:nvSpPr>
          <p:cNvPr id="4" name="Text Placeholder 4">
            <a:extLst>
              <a:ext uri="{FF2B5EF4-FFF2-40B4-BE49-F238E27FC236}">
                <a16:creationId xmlns:a16="http://schemas.microsoft.com/office/drawing/2014/main" id="{FF6F45E6-040C-43A1-9965-73426F3CC359}"/>
              </a:ext>
            </a:extLst>
          </p:cNvPr>
          <p:cNvSpPr>
            <a:spLocks noGrp="1"/>
          </p:cNvSpPr>
          <p:nvPr>
            <p:ph type="body" sz="quarter" idx="10"/>
          </p:nvPr>
        </p:nvSpPr>
        <p:spPr>
          <a:xfrm>
            <a:off x="269239" y="1925685"/>
            <a:ext cx="4572000" cy="2092881"/>
          </a:xfrm>
        </p:spPr>
        <p:txBody>
          <a:bodyPr vert="horz" wrap="square" lIns="91440" tIns="45720" rIns="91440" bIns="45720" rtlCol="0" anchor="t">
            <a:spAutoFit/>
          </a:bodyPr>
          <a:lstStyle/>
          <a:p>
            <a:pPr lvl="0" algn="ctr"/>
            <a:r>
              <a:rPr lang="en-US" sz="1600" dirty="0"/>
              <a:t>DEVICE ID (e.g. Device123)</a:t>
            </a:r>
            <a:endParaRPr lang="en-US" dirty="0">
              <a:solidFill>
                <a:srgbClr val="0078D7"/>
              </a:solidFill>
            </a:endParaRPr>
          </a:p>
          <a:p>
            <a:pPr lvl="0" algn="ctr"/>
            <a:endParaRPr lang="en-US" sz="1500" dirty="0">
              <a:solidFill>
                <a:srgbClr val="0078D7"/>
              </a:solidFill>
              <a:latin typeface="Segoe UI Semibold"/>
            </a:endParaRPr>
          </a:p>
          <a:p>
            <a:pPr lvl="0" algn="ctr"/>
            <a:r>
              <a:rPr lang="en-US" sz="1500" b="0" dirty="0">
                <a:solidFill>
                  <a:srgbClr val="505050"/>
                </a:solidFill>
                <a:latin typeface="Segoe UI Semilight"/>
                <a:cs typeface="Segoe UI Semilight"/>
              </a:rPr>
              <a:t>Each car would have a unique device ID. This creates a large number of partition key values and would have a significant amount of granularity.</a:t>
            </a:r>
          </a:p>
          <a:p>
            <a:pPr lvl="0" algn="ctr"/>
            <a:r>
              <a:rPr lang="en-US" sz="1500" b="0" dirty="0">
                <a:solidFill>
                  <a:srgbClr val="505050"/>
                </a:solidFill>
                <a:latin typeface="Segoe UI Semilight"/>
                <a:cs typeface="Segoe UI Semilight"/>
              </a:rPr>
              <a:t>Depending on how many transactions occur per vehicle, it is possible to a specific partition key that reaches the storage limit per partition key</a:t>
            </a:r>
            <a:endParaRPr lang="en-US" sz="1500" dirty="0"/>
          </a:p>
        </p:txBody>
      </p:sp>
      <p:sp>
        <p:nvSpPr>
          <p:cNvPr id="55" name="Text Placeholder 4">
            <a:extLst>
              <a:ext uri="{FF2B5EF4-FFF2-40B4-BE49-F238E27FC236}">
                <a16:creationId xmlns:a16="http://schemas.microsoft.com/office/drawing/2014/main" id="{7E8D2A0F-F07A-4C01-8D7D-1D0B9F791FE2}"/>
              </a:ext>
            </a:extLst>
          </p:cNvPr>
          <p:cNvSpPr txBox="1">
            <a:spLocks/>
          </p:cNvSpPr>
          <p:nvPr/>
        </p:nvSpPr>
        <p:spPr>
          <a:xfrm>
            <a:off x="7353080" y="1925685"/>
            <a:ext cx="4572000" cy="2554545"/>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lgn="ctr"/>
            <a:r>
              <a:rPr lang="en-US" sz="1600" dirty="0">
                <a:solidFill>
                  <a:srgbClr val="0078D7"/>
                </a:solidFill>
                <a:latin typeface="Segoe UI Semibold"/>
                <a:cs typeface="Segoe UI Semibold"/>
              </a:rPr>
              <a:t>COMPOSITE KEY </a:t>
            </a:r>
            <a:r>
              <a:rPr lang="en-US" sz="1600" dirty="0"/>
              <a:t>(Device ID + Time)</a:t>
            </a:r>
            <a:endParaRPr lang="en-US" dirty="0">
              <a:solidFill>
                <a:srgbClr val="0078D7"/>
              </a:solidFill>
            </a:endParaRPr>
          </a:p>
          <a:p>
            <a:pPr lvl="0" algn="ctr"/>
            <a:endParaRPr lang="en-US" sz="1500" dirty="0">
              <a:solidFill>
                <a:srgbClr val="0078D7"/>
              </a:solidFill>
              <a:latin typeface="Segoe UI Semibold"/>
            </a:endParaRPr>
          </a:p>
          <a:p>
            <a:pPr lvl="0" algn="ctr"/>
            <a:r>
              <a:rPr lang="en-US" sz="1500" b="0" dirty="0">
                <a:solidFill>
                  <a:srgbClr val="505050"/>
                </a:solidFill>
                <a:latin typeface="Segoe UI Semilight"/>
                <a:cs typeface="Segoe UI Semilight"/>
              </a:rPr>
              <a:t>This composite option increases the granularity of partition key values by combining the current month and a device ID. Specific partition key values have less of a risk of hitting storage limitations as they only relate to a single month of data for a specific vehicle.</a:t>
            </a:r>
          </a:p>
          <a:p>
            <a:pPr lvl="0" algn="ctr"/>
            <a:r>
              <a:rPr lang="en-US" sz="1500" b="0" dirty="0">
                <a:solidFill>
                  <a:srgbClr val="505050"/>
                </a:solidFill>
                <a:latin typeface="Segoe UI Semilight"/>
                <a:cs typeface="Segoe UI Semilight"/>
              </a:rPr>
              <a:t>Throughput in this example would be distributed more to logical partition key values for the current month.</a:t>
            </a:r>
          </a:p>
        </p:txBody>
      </p:sp>
      <p:pic>
        <p:nvPicPr>
          <p:cNvPr id="59" name="Picture 60">
            <a:extLst>
              <a:ext uri="{FF2B5EF4-FFF2-40B4-BE49-F238E27FC236}">
                <a16:creationId xmlns:a16="http://schemas.microsoft.com/office/drawing/2014/main" id="{A69ABA1E-564D-4FE5-ADFC-3FD94A54B33A}"/>
              </a:ext>
            </a:extLst>
          </p:cNvPr>
          <p:cNvPicPr>
            <a:picLocks noChangeAspect="1"/>
          </p:cNvPicPr>
          <p:nvPr/>
        </p:nvPicPr>
        <p:blipFill>
          <a:blip r:embed="rId3"/>
          <a:stretch>
            <a:fillRect/>
          </a:stretch>
        </p:blipFill>
        <p:spPr>
          <a:xfrm>
            <a:off x="5376863" y="2900363"/>
            <a:ext cx="1438275" cy="1057275"/>
          </a:xfrm>
          <a:prstGeom prst="rect">
            <a:avLst/>
          </a:prstGeom>
        </p:spPr>
      </p:pic>
      <p:grpSp>
        <p:nvGrpSpPr>
          <p:cNvPr id="118" name="Group 117">
            <a:extLst>
              <a:ext uri="{FF2B5EF4-FFF2-40B4-BE49-F238E27FC236}">
                <a16:creationId xmlns:a16="http://schemas.microsoft.com/office/drawing/2014/main" id="{26A949F6-C1C3-4D9E-97CE-81972A2E6D6E}"/>
              </a:ext>
            </a:extLst>
          </p:cNvPr>
          <p:cNvGrpSpPr/>
          <p:nvPr/>
        </p:nvGrpSpPr>
        <p:grpSpPr>
          <a:xfrm>
            <a:off x="471878" y="4660866"/>
            <a:ext cx="4471523" cy="1325169"/>
            <a:chOff x="269239" y="4673773"/>
            <a:chExt cx="4471523" cy="1325169"/>
          </a:xfrm>
        </p:grpSpPr>
        <p:grpSp>
          <p:nvGrpSpPr>
            <p:cNvPr id="119" name="Group 118">
              <a:extLst>
                <a:ext uri="{FF2B5EF4-FFF2-40B4-BE49-F238E27FC236}">
                  <a16:creationId xmlns:a16="http://schemas.microsoft.com/office/drawing/2014/main" id="{D5717957-CBAC-448E-BAA5-B492EC31EA92}"/>
                </a:ext>
              </a:extLst>
            </p:cNvPr>
            <p:cNvGrpSpPr/>
            <p:nvPr/>
          </p:nvGrpSpPr>
          <p:grpSpPr>
            <a:xfrm>
              <a:off x="330985" y="5087022"/>
              <a:ext cx="1933907" cy="911920"/>
              <a:chOff x="8367892" y="4738093"/>
              <a:chExt cx="2326999" cy="1097280"/>
            </a:xfrm>
          </p:grpSpPr>
          <p:grpSp>
            <p:nvGrpSpPr>
              <p:cNvPr id="134" name="Group 133">
                <a:extLst>
                  <a:ext uri="{FF2B5EF4-FFF2-40B4-BE49-F238E27FC236}">
                    <a16:creationId xmlns:a16="http://schemas.microsoft.com/office/drawing/2014/main" id="{14A6C092-F0DB-42F3-A88D-5B591C49D19D}"/>
                  </a:ext>
                </a:extLst>
              </p:cNvPr>
              <p:cNvGrpSpPr/>
              <p:nvPr/>
            </p:nvGrpSpPr>
            <p:grpSpPr>
              <a:xfrm>
                <a:off x="8367892" y="4812138"/>
                <a:ext cx="914400" cy="949192"/>
                <a:chOff x="7890518" y="4812138"/>
                <a:chExt cx="914400" cy="949192"/>
              </a:xfrm>
            </p:grpSpPr>
            <p:sp>
              <p:nvSpPr>
                <p:cNvPr id="141" name="TextBox 140">
                  <a:extLst>
                    <a:ext uri="{FF2B5EF4-FFF2-40B4-BE49-F238E27FC236}">
                      <a16:creationId xmlns:a16="http://schemas.microsoft.com/office/drawing/2014/main" id="{FD13EC23-AABD-41F1-B1D8-1149AB1EC282}"/>
                    </a:ext>
                  </a:extLst>
                </p:cNvPr>
                <p:cNvSpPr txBox="1"/>
                <p:nvPr/>
              </p:nvSpPr>
              <p:spPr>
                <a:xfrm>
                  <a:off x="7890518" y="4812138"/>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C49E27EB</a:t>
                  </a:r>
                </a:p>
              </p:txBody>
            </p:sp>
            <p:sp>
              <p:nvSpPr>
                <p:cNvPr id="142" name="TextBox 141">
                  <a:extLst>
                    <a:ext uri="{FF2B5EF4-FFF2-40B4-BE49-F238E27FC236}">
                      <a16:creationId xmlns:a16="http://schemas.microsoft.com/office/drawing/2014/main" id="{E53025CE-A4D3-4DF0-9E28-FF3A32826DE7}"/>
                    </a:ext>
                  </a:extLst>
                </p:cNvPr>
                <p:cNvSpPr txBox="1"/>
                <p:nvPr/>
              </p:nvSpPr>
              <p:spPr>
                <a:xfrm>
                  <a:off x="7890518" y="5070208"/>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FE53547A</a:t>
                  </a:r>
                </a:p>
              </p:txBody>
            </p:sp>
            <p:sp>
              <p:nvSpPr>
                <p:cNvPr id="143" name="TextBox 142">
                  <a:extLst>
                    <a:ext uri="{FF2B5EF4-FFF2-40B4-BE49-F238E27FC236}">
                      <a16:creationId xmlns:a16="http://schemas.microsoft.com/office/drawing/2014/main" id="{053EC840-B60C-4085-8DDE-5CB61308404D}"/>
                    </a:ext>
                  </a:extLst>
                </p:cNvPr>
                <p:cNvSpPr txBox="1"/>
                <p:nvPr/>
              </p:nvSpPr>
              <p:spPr>
                <a:xfrm>
                  <a:off x="7890518" y="5328277"/>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E84906BE</a:t>
                  </a:r>
                </a:p>
              </p:txBody>
            </p:sp>
            <p:sp>
              <p:nvSpPr>
                <p:cNvPr id="144" name="TextBox 143">
                  <a:extLst>
                    <a:ext uri="{FF2B5EF4-FFF2-40B4-BE49-F238E27FC236}">
                      <a16:creationId xmlns:a16="http://schemas.microsoft.com/office/drawing/2014/main" id="{1321D2D1-B76F-4C0F-B3BB-A090065ACBE0}"/>
                    </a:ext>
                  </a:extLst>
                </p:cNvPr>
                <p:cNvSpPr txBox="1"/>
                <p:nvPr/>
              </p:nvSpPr>
              <p:spPr>
                <a:xfrm>
                  <a:off x="7890518" y="5586347"/>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4376B4BC</a:t>
                  </a:r>
                </a:p>
              </p:txBody>
            </p:sp>
          </p:grpSp>
          <p:cxnSp>
            <p:nvCxnSpPr>
              <p:cNvPr id="135" name="Straight Connector 134">
                <a:extLst>
                  <a:ext uri="{FF2B5EF4-FFF2-40B4-BE49-F238E27FC236}">
                    <a16:creationId xmlns:a16="http://schemas.microsoft.com/office/drawing/2014/main" id="{CD4DFF75-F219-476C-B14E-3D42EC624283}"/>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36" name="Group 135">
                <a:extLst>
                  <a:ext uri="{FF2B5EF4-FFF2-40B4-BE49-F238E27FC236}">
                    <a16:creationId xmlns:a16="http://schemas.microsoft.com/office/drawing/2014/main" id="{80883BB4-F016-48A2-86F7-42AE60E46EFE}"/>
                  </a:ext>
                </a:extLst>
              </p:cNvPr>
              <p:cNvGrpSpPr/>
              <p:nvPr/>
            </p:nvGrpSpPr>
            <p:grpSpPr>
              <a:xfrm>
                <a:off x="9643331" y="4821235"/>
                <a:ext cx="1051560" cy="930997"/>
                <a:chOff x="9643331" y="4821235"/>
                <a:chExt cx="1051560" cy="930997"/>
              </a:xfrm>
            </p:grpSpPr>
            <p:sp>
              <p:nvSpPr>
                <p:cNvPr id="137" name="Rectangle 136">
                  <a:extLst>
                    <a:ext uri="{FF2B5EF4-FFF2-40B4-BE49-F238E27FC236}">
                      <a16:creationId xmlns:a16="http://schemas.microsoft.com/office/drawing/2014/main" id="{9CC7B5F3-B722-493F-9EBA-E75B231ABDFA}"/>
                    </a:ext>
                  </a:extLst>
                </p:cNvPr>
                <p:cNvSpPr/>
                <p:nvPr/>
              </p:nvSpPr>
              <p:spPr bwMode="auto">
                <a:xfrm>
                  <a:off x="9643331" y="4821235"/>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a:extLst>
                    <a:ext uri="{FF2B5EF4-FFF2-40B4-BE49-F238E27FC236}">
                      <a16:creationId xmlns:a16="http://schemas.microsoft.com/office/drawing/2014/main" id="{F09C447C-457D-4ED5-8AFD-419F4707012F}"/>
                    </a:ext>
                  </a:extLst>
                </p:cNvPr>
                <p:cNvSpPr/>
                <p:nvPr/>
              </p:nvSpPr>
              <p:spPr bwMode="auto">
                <a:xfrm>
                  <a:off x="9643331" y="5070607"/>
                  <a:ext cx="1051560"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9" name="Rectangle 138">
                  <a:extLst>
                    <a:ext uri="{FF2B5EF4-FFF2-40B4-BE49-F238E27FC236}">
                      <a16:creationId xmlns:a16="http://schemas.microsoft.com/office/drawing/2014/main" id="{3A2A6B59-A099-4E47-96EE-E93415BA3553}"/>
                    </a:ext>
                  </a:extLst>
                </p:cNvPr>
                <p:cNvSpPr/>
                <p:nvPr/>
              </p:nvSpPr>
              <p:spPr bwMode="auto">
                <a:xfrm>
                  <a:off x="9643331" y="5319979"/>
                  <a:ext cx="55013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0" name="Rectangle 139">
                  <a:extLst>
                    <a:ext uri="{FF2B5EF4-FFF2-40B4-BE49-F238E27FC236}">
                      <a16:creationId xmlns:a16="http://schemas.microsoft.com/office/drawing/2014/main" id="{58D8CEC3-33D8-41C8-87F1-B85833A9C961}"/>
                    </a:ext>
                  </a:extLst>
                </p:cNvPr>
                <p:cNvSpPr/>
                <p:nvPr/>
              </p:nvSpPr>
              <p:spPr bwMode="auto">
                <a:xfrm>
                  <a:off x="9643331" y="5569352"/>
                  <a:ext cx="880211"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20" name="Text Placeholder 4">
              <a:extLst>
                <a:ext uri="{FF2B5EF4-FFF2-40B4-BE49-F238E27FC236}">
                  <a16:creationId xmlns:a16="http://schemas.microsoft.com/office/drawing/2014/main" id="{EBA9F23D-825D-4FD4-8A69-563F65A71889}"/>
                </a:ext>
              </a:extLst>
            </p:cNvPr>
            <p:cNvSpPr txBox="1">
              <a:spLocks/>
            </p:cNvSpPr>
            <p:nvPr/>
          </p:nvSpPr>
          <p:spPr>
            <a:xfrm>
              <a:off x="269239"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200" dirty="0"/>
                <a:t>Storage</a:t>
              </a:r>
              <a:r>
                <a:rPr lang="en-US" sz="1200" dirty="0">
                  <a:solidFill>
                    <a:srgbClr val="0078D7"/>
                  </a:solidFill>
                  <a:latin typeface="Segoe UI Semibold"/>
                  <a:cs typeface="Segoe UI Semibold"/>
                </a:rPr>
                <a:t> Distribution</a:t>
              </a:r>
              <a:endParaRPr lang="en-US" sz="1200" b="0" dirty="0">
                <a:solidFill>
                  <a:schemeClr val="tx1"/>
                </a:solidFill>
                <a:latin typeface="+mn-lt"/>
                <a:cs typeface="Segoe UI Semilight"/>
              </a:endParaRPr>
            </a:p>
          </p:txBody>
        </p:sp>
        <p:sp>
          <p:nvSpPr>
            <p:cNvPr id="121" name="Text Placeholder 4">
              <a:extLst>
                <a:ext uri="{FF2B5EF4-FFF2-40B4-BE49-F238E27FC236}">
                  <a16:creationId xmlns:a16="http://schemas.microsoft.com/office/drawing/2014/main" id="{A458CA22-21D0-4C6F-B78B-75E9BF071D8B}"/>
                </a:ext>
              </a:extLst>
            </p:cNvPr>
            <p:cNvSpPr txBox="1">
              <a:spLocks/>
            </p:cNvSpPr>
            <p:nvPr/>
          </p:nvSpPr>
          <p:spPr>
            <a:xfrm>
              <a:off x="2683362" y="4673773"/>
              <a:ext cx="2057400" cy="276999"/>
            </a:xfrm>
            <a:prstGeom prst="rect">
              <a:avLst/>
            </a:prstGeom>
            <a:noFill/>
          </p:spPr>
          <p:txBody>
            <a:bodyPr vert="horz" wrap="square" lIns="91440" tIns="45720" rIns="91440" bIns="45720" rtlCol="0" anchor="t">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1200" dirty="0"/>
                <a:t>Throughput Distribution</a:t>
              </a:r>
              <a:endParaRPr lang="en-US" sz="1200" b="0" dirty="0">
                <a:solidFill>
                  <a:schemeClr val="tx1"/>
                </a:solidFill>
                <a:latin typeface="+mn-lt"/>
                <a:cs typeface="Segoe UI Semilight"/>
              </a:endParaRPr>
            </a:p>
          </p:txBody>
        </p:sp>
        <p:grpSp>
          <p:nvGrpSpPr>
            <p:cNvPr id="122" name="Group 121">
              <a:extLst>
                <a:ext uri="{FF2B5EF4-FFF2-40B4-BE49-F238E27FC236}">
                  <a16:creationId xmlns:a16="http://schemas.microsoft.com/office/drawing/2014/main" id="{4D16971B-BFA6-4425-99C4-B4CAAEE5FFFF}"/>
                </a:ext>
              </a:extLst>
            </p:cNvPr>
            <p:cNvGrpSpPr/>
            <p:nvPr/>
          </p:nvGrpSpPr>
          <p:grpSpPr>
            <a:xfrm>
              <a:off x="2745108" y="5087022"/>
              <a:ext cx="1882943" cy="911920"/>
              <a:chOff x="8367892" y="4738093"/>
              <a:chExt cx="2265676" cy="1097280"/>
            </a:xfrm>
          </p:grpSpPr>
          <p:grpSp>
            <p:nvGrpSpPr>
              <p:cNvPr id="123" name="Group 122">
                <a:extLst>
                  <a:ext uri="{FF2B5EF4-FFF2-40B4-BE49-F238E27FC236}">
                    <a16:creationId xmlns:a16="http://schemas.microsoft.com/office/drawing/2014/main" id="{338FD4E7-D64D-4F1E-9383-3FE8CC3F2BB4}"/>
                  </a:ext>
                </a:extLst>
              </p:cNvPr>
              <p:cNvGrpSpPr/>
              <p:nvPr/>
            </p:nvGrpSpPr>
            <p:grpSpPr>
              <a:xfrm>
                <a:off x="8367892" y="4812138"/>
                <a:ext cx="914400" cy="949192"/>
                <a:chOff x="7890518" y="4812138"/>
                <a:chExt cx="914400" cy="949192"/>
              </a:xfrm>
            </p:grpSpPr>
            <p:sp>
              <p:nvSpPr>
                <p:cNvPr id="130" name="TextBox 129">
                  <a:extLst>
                    <a:ext uri="{FF2B5EF4-FFF2-40B4-BE49-F238E27FC236}">
                      <a16:creationId xmlns:a16="http://schemas.microsoft.com/office/drawing/2014/main" id="{DFB9B4DA-5791-4CB4-B29A-75F4AB786211}"/>
                    </a:ext>
                  </a:extLst>
                </p:cNvPr>
                <p:cNvSpPr txBox="1"/>
                <p:nvPr/>
              </p:nvSpPr>
              <p:spPr>
                <a:xfrm>
                  <a:off x="7890518" y="4812138"/>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C49E27EB</a:t>
                  </a:r>
                </a:p>
              </p:txBody>
            </p:sp>
            <p:sp>
              <p:nvSpPr>
                <p:cNvPr id="131" name="TextBox 130">
                  <a:extLst>
                    <a:ext uri="{FF2B5EF4-FFF2-40B4-BE49-F238E27FC236}">
                      <a16:creationId xmlns:a16="http://schemas.microsoft.com/office/drawing/2014/main" id="{67C33B33-D536-4F7D-84F7-590AEBB1FC65}"/>
                    </a:ext>
                  </a:extLst>
                </p:cNvPr>
                <p:cNvSpPr txBox="1"/>
                <p:nvPr/>
              </p:nvSpPr>
              <p:spPr>
                <a:xfrm>
                  <a:off x="7890518" y="5070208"/>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FE53547A</a:t>
                  </a:r>
                </a:p>
              </p:txBody>
            </p:sp>
            <p:sp>
              <p:nvSpPr>
                <p:cNvPr id="132" name="TextBox 131">
                  <a:extLst>
                    <a:ext uri="{FF2B5EF4-FFF2-40B4-BE49-F238E27FC236}">
                      <a16:creationId xmlns:a16="http://schemas.microsoft.com/office/drawing/2014/main" id="{0F174926-EF01-4C6C-8D55-BE7A5BD1A367}"/>
                    </a:ext>
                  </a:extLst>
                </p:cNvPr>
                <p:cNvSpPr txBox="1"/>
                <p:nvPr/>
              </p:nvSpPr>
              <p:spPr>
                <a:xfrm>
                  <a:off x="7890518" y="5328277"/>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E84906BE</a:t>
                  </a:r>
                </a:p>
              </p:txBody>
            </p:sp>
            <p:sp>
              <p:nvSpPr>
                <p:cNvPr id="133" name="TextBox 132">
                  <a:extLst>
                    <a:ext uri="{FF2B5EF4-FFF2-40B4-BE49-F238E27FC236}">
                      <a16:creationId xmlns:a16="http://schemas.microsoft.com/office/drawing/2014/main" id="{19739BC1-388B-4071-ADBD-A2C3D1F1C1BA}"/>
                    </a:ext>
                  </a:extLst>
                </p:cNvPr>
                <p:cNvSpPr txBox="1"/>
                <p:nvPr/>
              </p:nvSpPr>
              <p:spPr>
                <a:xfrm>
                  <a:off x="7890518" y="5586347"/>
                  <a:ext cx="914400" cy="174983"/>
                </a:xfrm>
                <a:prstGeom prst="rect">
                  <a:avLst/>
                </a:prstGeom>
                <a:noFill/>
              </p:spPr>
              <p:txBody>
                <a:bodyPr wrap="square" lIns="0" tIns="0" rIns="0" bIns="0" rtlCol="0" anchor="ctr">
                  <a:spAutoFit/>
                </a:bodyPr>
                <a:lstStyle/>
                <a:p>
                  <a:pPr algn="r">
                    <a:lnSpc>
                      <a:spcPct val="90000"/>
                    </a:lnSpc>
                    <a:spcAft>
                      <a:spcPts val="600"/>
                    </a:spcAft>
                  </a:pPr>
                  <a:r>
                    <a:rPr lang="en-US" sz="1050" dirty="0">
                      <a:gradFill>
                        <a:gsLst>
                          <a:gs pos="2917">
                            <a:schemeClr val="tx1"/>
                          </a:gs>
                          <a:gs pos="30000">
                            <a:schemeClr val="tx1"/>
                          </a:gs>
                        </a:gsLst>
                        <a:lin ang="5400000" scaled="0"/>
                      </a:gradFill>
                    </a:rPr>
                    <a:t>4376B4BC</a:t>
                  </a:r>
                </a:p>
              </p:txBody>
            </p:sp>
          </p:grpSp>
          <p:cxnSp>
            <p:nvCxnSpPr>
              <p:cNvPr id="124" name="Straight Connector 123">
                <a:extLst>
                  <a:ext uri="{FF2B5EF4-FFF2-40B4-BE49-F238E27FC236}">
                    <a16:creationId xmlns:a16="http://schemas.microsoft.com/office/drawing/2014/main" id="{6BA78BCC-0104-483A-A845-67EB7E46639B}"/>
                  </a:ext>
                </a:extLst>
              </p:cNvPr>
              <p:cNvCxnSpPr/>
              <p:nvPr/>
            </p:nvCxnSpPr>
            <p:spPr>
              <a:xfrm>
                <a:off x="9462812" y="4738093"/>
                <a:ext cx="0" cy="10972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28C37342-7503-4387-B8ED-5E6F16406A05}"/>
                  </a:ext>
                </a:extLst>
              </p:cNvPr>
              <p:cNvGrpSpPr/>
              <p:nvPr/>
            </p:nvGrpSpPr>
            <p:grpSpPr>
              <a:xfrm>
                <a:off x="9643330" y="4821235"/>
                <a:ext cx="990238" cy="930997"/>
                <a:chOff x="9643330" y="4821235"/>
                <a:chExt cx="990238" cy="930997"/>
              </a:xfrm>
            </p:grpSpPr>
            <p:sp>
              <p:nvSpPr>
                <p:cNvPr id="126" name="Rectangle 125">
                  <a:extLst>
                    <a:ext uri="{FF2B5EF4-FFF2-40B4-BE49-F238E27FC236}">
                      <a16:creationId xmlns:a16="http://schemas.microsoft.com/office/drawing/2014/main" id="{CC1EE0A4-3554-4454-9D6A-FA1367A529B2}"/>
                    </a:ext>
                  </a:extLst>
                </p:cNvPr>
                <p:cNvSpPr/>
                <p:nvPr/>
              </p:nvSpPr>
              <p:spPr bwMode="auto">
                <a:xfrm>
                  <a:off x="9643331" y="4821235"/>
                  <a:ext cx="880212"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7" name="Rectangle 126">
                  <a:extLst>
                    <a:ext uri="{FF2B5EF4-FFF2-40B4-BE49-F238E27FC236}">
                      <a16:creationId xmlns:a16="http://schemas.microsoft.com/office/drawing/2014/main" id="{BA0888AB-A6CE-46DA-AF93-668A8A3B6B85}"/>
                    </a:ext>
                  </a:extLst>
                </p:cNvPr>
                <p:cNvSpPr/>
                <p:nvPr/>
              </p:nvSpPr>
              <p:spPr bwMode="auto">
                <a:xfrm>
                  <a:off x="9643332" y="5070606"/>
                  <a:ext cx="770184"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a:extLst>
                    <a:ext uri="{FF2B5EF4-FFF2-40B4-BE49-F238E27FC236}">
                      <a16:creationId xmlns:a16="http://schemas.microsoft.com/office/drawing/2014/main" id="{0C0AF0D2-02E0-4D25-BC64-F95E1120E3D6}"/>
                    </a:ext>
                  </a:extLst>
                </p:cNvPr>
                <p:cNvSpPr/>
                <p:nvPr/>
              </p:nvSpPr>
              <p:spPr bwMode="auto">
                <a:xfrm>
                  <a:off x="9643331" y="5319979"/>
                  <a:ext cx="660159"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a:extLst>
                    <a:ext uri="{FF2B5EF4-FFF2-40B4-BE49-F238E27FC236}">
                      <a16:creationId xmlns:a16="http://schemas.microsoft.com/office/drawing/2014/main" id="{C12D155E-E17E-4597-B6B1-064538E767C9}"/>
                    </a:ext>
                  </a:extLst>
                </p:cNvPr>
                <p:cNvSpPr/>
                <p:nvPr/>
              </p:nvSpPr>
              <p:spPr bwMode="auto">
                <a:xfrm>
                  <a:off x="9643330" y="5569352"/>
                  <a:ext cx="990238" cy="1828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145" name="Group 144">
            <a:extLst>
              <a:ext uri="{FF2B5EF4-FFF2-40B4-BE49-F238E27FC236}">
                <a16:creationId xmlns:a16="http://schemas.microsoft.com/office/drawing/2014/main" id="{4D3CB587-AC6B-4964-A7D2-78EFFBE31221}"/>
              </a:ext>
            </a:extLst>
          </p:cNvPr>
          <p:cNvGrpSpPr/>
          <p:nvPr/>
        </p:nvGrpSpPr>
        <p:grpSpPr>
          <a:xfrm>
            <a:off x="270533" y="6498014"/>
            <a:ext cx="2297278" cy="138499"/>
            <a:chOff x="270533" y="6498014"/>
            <a:chExt cx="2297278" cy="138499"/>
          </a:xfrm>
        </p:grpSpPr>
        <p:sp>
          <p:nvSpPr>
            <p:cNvPr id="146" name="TextBox 145">
              <a:extLst>
                <a:ext uri="{FF2B5EF4-FFF2-40B4-BE49-F238E27FC236}">
                  <a16:creationId xmlns:a16="http://schemas.microsoft.com/office/drawing/2014/main" id="{E1A40930-8FC9-4B31-8D26-2A32B65F4EB2}"/>
                </a:ext>
              </a:extLst>
            </p:cNvPr>
            <p:cNvSpPr txBox="1"/>
            <p:nvPr/>
          </p:nvSpPr>
          <p:spPr>
            <a:xfrm>
              <a:off x="556131" y="6498014"/>
              <a:ext cx="2011680" cy="138499"/>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normalizeH="0" noProof="0" dirty="0">
                  <a:ln>
                    <a:noFill/>
                  </a:ln>
                  <a:solidFill>
                    <a:srgbClr val="227B6D"/>
                  </a:solidFill>
                  <a:effectLst/>
                  <a:uLnTx/>
                  <a:uFillTx/>
                  <a:latin typeface="Segoe UI" panose="020B0502040204020203" pitchFamily="34" charset="0"/>
                  <a:cs typeface="Segoe UI" panose="020B0502040204020203" pitchFamily="34" charset="0"/>
                </a:rPr>
                <a:t>Example – </a:t>
              </a:r>
              <a:r>
                <a:rPr kumimoji="0" lang="en-US" sz="1000" b="0" i="0" u="none" strike="noStrike" kern="0" cap="none" normalizeH="0" noProof="0" dirty="0">
                  <a:ln>
                    <a:noFill/>
                  </a:ln>
                  <a:solidFill>
                    <a:srgbClr val="227B6D"/>
                  </a:solidFill>
                  <a:effectLst/>
                  <a:uLnTx/>
                  <a:uFillTx/>
                  <a:cs typeface="Segoe UI" panose="020B0502040204020203" pitchFamily="34" charset="0"/>
                </a:rPr>
                <a:t>Contoso Connected Car</a:t>
              </a:r>
            </a:p>
          </p:txBody>
        </p:sp>
        <p:pic>
          <p:nvPicPr>
            <p:cNvPr id="147" name="Picture 54">
              <a:extLst>
                <a:ext uri="{FF2B5EF4-FFF2-40B4-BE49-F238E27FC236}">
                  <a16:creationId xmlns:a16="http://schemas.microsoft.com/office/drawing/2014/main" id="{44314511-A5BA-4CB9-96DA-1DA0AEAC339B}"/>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232162013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584F3C-A13D-40CC-B551-6852C02510BD}"/>
              </a:ext>
            </a:extLst>
          </p:cNvPr>
          <p:cNvSpPr>
            <a:spLocks noGrp="1"/>
          </p:cNvSpPr>
          <p:nvPr>
            <p:ph type="title"/>
          </p:nvPr>
        </p:nvSpPr>
        <p:spPr/>
        <p:txBody>
          <a:bodyPr/>
          <a:lstStyle/>
          <a:p>
            <a:r>
              <a:rPr lang="en-US"/>
              <a:t>Partition Granularity</a:t>
            </a:r>
          </a:p>
        </p:txBody>
      </p:sp>
      <p:sp>
        <p:nvSpPr>
          <p:cNvPr id="6" name="Text Placeholder 5">
            <a:extLst>
              <a:ext uri="{FF2B5EF4-FFF2-40B4-BE49-F238E27FC236}">
                <a16:creationId xmlns:a16="http://schemas.microsoft.com/office/drawing/2014/main" id="{213EBF61-A04D-4091-8D15-B96E7B761F67}"/>
              </a:ext>
            </a:extLst>
          </p:cNvPr>
          <p:cNvSpPr>
            <a:spLocks noGrp="1"/>
          </p:cNvSpPr>
          <p:nvPr>
            <p:ph type="body" sz="quarter" idx="10"/>
          </p:nvPr>
        </p:nvSpPr>
        <p:spPr>
          <a:xfrm>
            <a:off x="269241" y="6086511"/>
            <a:ext cx="11655839" cy="307777"/>
          </a:xfrm>
        </p:spPr>
        <p:txBody>
          <a:bodyPr/>
          <a:lstStyle/>
          <a:p>
            <a:r>
              <a:rPr lang="en-US" dirty="0"/>
              <a:t>Don’t be afraid to have more partitions!						More partition keys = More scalability</a:t>
            </a:r>
          </a:p>
        </p:txBody>
      </p:sp>
      <p:sp>
        <p:nvSpPr>
          <p:cNvPr id="7" name="Text Placeholder 4">
            <a:extLst>
              <a:ext uri="{FF2B5EF4-FFF2-40B4-BE49-F238E27FC236}">
                <a16:creationId xmlns:a16="http://schemas.microsoft.com/office/drawing/2014/main" id="{4822723B-F7F7-4E9B-A770-61D2C7506024}"/>
              </a:ext>
            </a:extLst>
          </p:cNvPr>
          <p:cNvSpPr txBox="1">
            <a:spLocks/>
          </p:cNvSpPr>
          <p:nvPr/>
        </p:nvSpPr>
        <p:spPr>
          <a:xfrm>
            <a:off x="269239" y="1925685"/>
            <a:ext cx="7031736" cy="1421928"/>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a:t>SELECT THE “RIGHT” LEVEL OF GRANULARITY FOR YOUR PARTITIONS</a:t>
            </a:r>
          </a:p>
          <a:p>
            <a:endParaRPr lang="en-US" sz="1600"/>
          </a:p>
          <a:p>
            <a:r>
              <a:rPr lang="en-US" sz="1600" b="0">
                <a:solidFill>
                  <a:schemeClr val="tx1"/>
                </a:solidFill>
                <a:latin typeface="+mn-lt"/>
              </a:rPr>
              <a:t>Partitions should be based on your most often occurring query and transactional needs. The goal is to </a:t>
            </a:r>
            <a:r>
              <a:rPr lang="en-US" sz="1600">
                <a:solidFill>
                  <a:schemeClr val="tx1"/>
                </a:solidFill>
                <a:latin typeface="Segoe UI Semibold" panose="020B0702040204020203" pitchFamily="34" charset="0"/>
                <a:cs typeface="Segoe UI Semibold" panose="020B0702040204020203" pitchFamily="34" charset="0"/>
              </a:rPr>
              <a:t>maximize granularity </a:t>
            </a:r>
            <a:r>
              <a:rPr lang="en-US" sz="1600" b="0">
                <a:solidFill>
                  <a:schemeClr val="tx1"/>
                </a:solidFill>
                <a:latin typeface="+mn-lt"/>
              </a:rPr>
              <a:t>and </a:t>
            </a:r>
            <a:r>
              <a:rPr lang="en-US" sz="1600">
                <a:solidFill>
                  <a:schemeClr val="tx1"/>
                </a:solidFill>
                <a:latin typeface="Segoe UI Semibold" panose="020B0702040204020203" pitchFamily="34" charset="0"/>
                <a:cs typeface="Segoe UI Semibold" panose="020B0702040204020203" pitchFamily="34" charset="0"/>
              </a:rPr>
              <a:t>minimize cross-partition requests</a:t>
            </a:r>
            <a:r>
              <a:rPr lang="en-US" sz="1600" b="0">
                <a:solidFill>
                  <a:schemeClr val="tx1"/>
                </a:solidFill>
                <a:latin typeface="+mn-lt"/>
              </a:rPr>
              <a:t>.</a:t>
            </a:r>
          </a:p>
        </p:txBody>
      </p:sp>
      <p:cxnSp>
        <p:nvCxnSpPr>
          <p:cNvPr id="9" name="Straight Connector 8">
            <a:extLst>
              <a:ext uri="{FF2B5EF4-FFF2-40B4-BE49-F238E27FC236}">
                <a16:creationId xmlns:a16="http://schemas.microsoft.com/office/drawing/2014/main" id="{D0C6343E-9FB4-4F24-B22A-80123C33C94A}"/>
              </a:ext>
            </a:extLst>
          </p:cNvPr>
          <p:cNvCxnSpPr/>
          <p:nvPr/>
        </p:nvCxnSpPr>
        <p:spPr>
          <a:xfrm>
            <a:off x="1315345" y="5811656"/>
            <a:ext cx="956131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48A9FF-02E4-4701-8F47-2573CB65178D}"/>
              </a:ext>
            </a:extLst>
          </p:cNvPr>
          <p:cNvCxnSpPr/>
          <p:nvPr/>
        </p:nvCxnSpPr>
        <p:spPr>
          <a:xfrm>
            <a:off x="1315345" y="3705672"/>
            <a:ext cx="956131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2275091-4AE0-4B23-A7BC-3EB20542116E}"/>
              </a:ext>
            </a:extLst>
          </p:cNvPr>
          <p:cNvSpPr/>
          <p:nvPr/>
        </p:nvSpPr>
        <p:spPr bwMode="auto">
          <a:xfrm>
            <a:off x="2052798" y="3798544"/>
            <a:ext cx="1816526" cy="192024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20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RODEL</a:t>
            </a:r>
          </a:p>
        </p:txBody>
      </p:sp>
      <p:sp>
        <p:nvSpPr>
          <p:cNvPr id="13" name="Rectangle 12">
            <a:extLst>
              <a:ext uri="{FF2B5EF4-FFF2-40B4-BE49-F238E27FC236}">
                <a16:creationId xmlns:a16="http://schemas.microsoft.com/office/drawing/2014/main" id="{AB799592-D2F0-41A2-AF89-4C689C5184FF}"/>
              </a:ext>
            </a:extLst>
          </p:cNvPr>
          <p:cNvSpPr/>
          <p:nvPr/>
        </p:nvSpPr>
        <p:spPr bwMode="auto">
          <a:xfrm>
            <a:off x="5187737" y="4758664"/>
            <a:ext cx="1816526" cy="96012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RODEL_2018</a:t>
            </a:r>
          </a:p>
        </p:txBody>
      </p:sp>
      <p:sp>
        <p:nvSpPr>
          <p:cNvPr id="14" name="Rectangle 13">
            <a:extLst>
              <a:ext uri="{FF2B5EF4-FFF2-40B4-BE49-F238E27FC236}">
                <a16:creationId xmlns:a16="http://schemas.microsoft.com/office/drawing/2014/main" id="{3FD7A04A-6E5B-4693-82BF-80A1C392C71E}"/>
              </a:ext>
            </a:extLst>
          </p:cNvPr>
          <p:cNvSpPr/>
          <p:nvPr/>
        </p:nvSpPr>
        <p:spPr bwMode="auto">
          <a:xfrm>
            <a:off x="5187737" y="3798544"/>
            <a:ext cx="1816526" cy="96012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RODEL_2017</a:t>
            </a:r>
          </a:p>
        </p:txBody>
      </p:sp>
      <p:sp>
        <p:nvSpPr>
          <p:cNvPr id="16" name="Rectangle 15">
            <a:extLst>
              <a:ext uri="{FF2B5EF4-FFF2-40B4-BE49-F238E27FC236}">
                <a16:creationId xmlns:a16="http://schemas.microsoft.com/office/drawing/2014/main" id="{43514191-0922-4C95-A245-C588630F85C9}"/>
              </a:ext>
            </a:extLst>
          </p:cNvPr>
          <p:cNvSpPr/>
          <p:nvPr/>
        </p:nvSpPr>
        <p:spPr bwMode="auto">
          <a:xfrm>
            <a:off x="8322676" y="5078705"/>
            <a:ext cx="1816526" cy="64008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RODEL_2018_LX</a:t>
            </a:r>
          </a:p>
        </p:txBody>
      </p:sp>
      <p:sp>
        <p:nvSpPr>
          <p:cNvPr id="17" name="Rectangle 16">
            <a:extLst>
              <a:ext uri="{FF2B5EF4-FFF2-40B4-BE49-F238E27FC236}">
                <a16:creationId xmlns:a16="http://schemas.microsoft.com/office/drawing/2014/main" id="{3BC8795B-E72F-44B0-9A96-D277FF0F2538}"/>
              </a:ext>
            </a:extLst>
          </p:cNvPr>
          <p:cNvSpPr/>
          <p:nvPr/>
        </p:nvSpPr>
        <p:spPr bwMode="auto">
          <a:xfrm>
            <a:off x="8322676" y="4438625"/>
            <a:ext cx="1816526" cy="64008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RODEL_2017_EX</a:t>
            </a:r>
          </a:p>
        </p:txBody>
      </p:sp>
      <p:sp>
        <p:nvSpPr>
          <p:cNvPr id="18" name="Rectangle 17">
            <a:extLst>
              <a:ext uri="{FF2B5EF4-FFF2-40B4-BE49-F238E27FC236}">
                <a16:creationId xmlns:a16="http://schemas.microsoft.com/office/drawing/2014/main" id="{0C6EB714-53D0-46AA-87F3-0F7279399DEB}"/>
              </a:ext>
            </a:extLst>
          </p:cNvPr>
          <p:cNvSpPr/>
          <p:nvPr/>
        </p:nvSpPr>
        <p:spPr bwMode="auto">
          <a:xfrm>
            <a:off x="8322676" y="3798545"/>
            <a:ext cx="1816526" cy="64008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RODEL_2017_LX</a:t>
            </a:r>
          </a:p>
        </p:txBody>
      </p:sp>
      <p:grpSp>
        <p:nvGrpSpPr>
          <p:cNvPr id="15" name="Group 14">
            <a:extLst>
              <a:ext uri="{FF2B5EF4-FFF2-40B4-BE49-F238E27FC236}">
                <a16:creationId xmlns:a16="http://schemas.microsoft.com/office/drawing/2014/main" id="{D1A36FC7-3E7E-4BFE-B8D6-40C9A3CAAF6B}"/>
              </a:ext>
            </a:extLst>
          </p:cNvPr>
          <p:cNvGrpSpPr/>
          <p:nvPr/>
        </p:nvGrpSpPr>
        <p:grpSpPr>
          <a:xfrm>
            <a:off x="270533" y="6498014"/>
            <a:ext cx="2297278" cy="138499"/>
            <a:chOff x="270533" y="6498014"/>
            <a:chExt cx="2297278" cy="138499"/>
          </a:xfrm>
        </p:grpSpPr>
        <p:sp>
          <p:nvSpPr>
            <p:cNvPr id="19" name="TextBox 18">
              <a:extLst>
                <a:ext uri="{FF2B5EF4-FFF2-40B4-BE49-F238E27FC236}">
                  <a16:creationId xmlns:a16="http://schemas.microsoft.com/office/drawing/2014/main" id="{1F5BC44C-9E11-49E8-A413-29D275232EF5}"/>
                </a:ext>
              </a:extLst>
            </p:cNvPr>
            <p:cNvSpPr txBox="1"/>
            <p:nvPr/>
          </p:nvSpPr>
          <p:spPr>
            <a:xfrm>
              <a:off x="556131" y="6498014"/>
              <a:ext cx="2011680" cy="138499"/>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normalizeH="0" noProof="0" dirty="0">
                  <a:ln>
                    <a:noFill/>
                  </a:ln>
                  <a:solidFill>
                    <a:srgbClr val="227B6D"/>
                  </a:solidFill>
                  <a:effectLst/>
                  <a:uLnTx/>
                  <a:uFillTx/>
                  <a:latin typeface="Segoe UI" panose="020B0502040204020203" pitchFamily="34" charset="0"/>
                  <a:cs typeface="Segoe UI" panose="020B0502040204020203" pitchFamily="34" charset="0"/>
                </a:rPr>
                <a:t>Example – </a:t>
              </a:r>
              <a:r>
                <a:rPr kumimoji="0" lang="en-US" sz="1000" b="0" i="0" u="none" strike="noStrike" kern="0" cap="none" normalizeH="0" noProof="0" dirty="0">
                  <a:ln>
                    <a:noFill/>
                  </a:ln>
                  <a:solidFill>
                    <a:srgbClr val="227B6D"/>
                  </a:solidFill>
                  <a:effectLst/>
                  <a:uLnTx/>
                  <a:uFillTx/>
                  <a:cs typeface="Segoe UI" panose="020B0502040204020203" pitchFamily="34" charset="0"/>
                </a:rPr>
                <a:t>Contoso Connected Car</a:t>
              </a:r>
            </a:p>
          </p:txBody>
        </p:sp>
        <p:pic>
          <p:nvPicPr>
            <p:cNvPr id="20" name="Picture 54">
              <a:extLst>
                <a:ext uri="{FF2B5EF4-FFF2-40B4-BE49-F238E27FC236}">
                  <a16:creationId xmlns:a16="http://schemas.microsoft.com/office/drawing/2014/main" id="{5031B85C-20B6-4D90-850A-C69016FF49C5}"/>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37503938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12192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C145948E-C2FD-4834-8449-66CF8EC8D2E5}"/>
              </a:ext>
            </a:extLst>
          </p:cNvPr>
          <p:cNvGrpSpPr/>
          <p:nvPr/>
        </p:nvGrpSpPr>
        <p:grpSpPr>
          <a:xfrm>
            <a:off x="1105989" y="5333544"/>
            <a:ext cx="9919090" cy="5954264"/>
            <a:chOff x="621668" y="4852307"/>
            <a:chExt cx="2840157" cy="1396093"/>
          </a:xfrm>
          <a:solidFill>
            <a:schemeClr val="bg1">
              <a:alpha val="71000"/>
            </a:schemeClr>
          </a:solidFill>
        </p:grpSpPr>
        <p:sp>
          <p:nvSpPr>
            <p:cNvPr id="33" name="Freeform 7">
              <a:extLst>
                <a:ext uri="{FF2B5EF4-FFF2-40B4-BE49-F238E27FC236}">
                  <a16:creationId xmlns:a16="http://schemas.microsoft.com/office/drawing/2014/main" id="{936564DC-D65F-4571-8189-D7F630B03BCD}"/>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8">
              <a:extLst>
                <a:ext uri="{FF2B5EF4-FFF2-40B4-BE49-F238E27FC236}">
                  <a16:creationId xmlns:a16="http://schemas.microsoft.com/office/drawing/2014/main" id="{29114B45-B6B5-423F-AC02-594DD14DC79C}"/>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7">
              <a:extLst>
                <a:ext uri="{FF2B5EF4-FFF2-40B4-BE49-F238E27FC236}">
                  <a16:creationId xmlns:a16="http://schemas.microsoft.com/office/drawing/2014/main" id="{1E17B100-DAAD-40C3-8019-95A562258CB9}"/>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Shape 113">
              <a:extLst>
                <a:ext uri="{FF2B5EF4-FFF2-40B4-BE49-F238E27FC236}">
                  <a16:creationId xmlns:a16="http://schemas.microsoft.com/office/drawing/2014/main" id="{4F4B19D4-A889-466F-94BA-C84D2B4F353A}"/>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grpFill/>
            <a:ln>
              <a:noFill/>
            </a:ln>
          </p:spPr>
          <p:txBody>
            <a:bodyPr vert="horz" wrap="square" lIns="91440" tIns="45720" rIns="91440" bIns="45720" numCol="1" anchor="t" anchorCtr="0" compatLnSpc="1">
              <a:prstTxWarp prst="textNoShape">
                <a:avLst/>
              </a:prstTxWarp>
              <a:noAutofit/>
            </a:bodyPr>
            <a:lstStyle/>
            <a:p>
              <a:endParaRPr lang="en-US"/>
            </a:p>
          </p:txBody>
        </p:sp>
      </p:grpSp>
      <p:sp>
        <p:nvSpPr>
          <p:cNvPr id="9"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31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grpSp>
          <p:nvGrpSpPr>
            <p:cNvPr id="14" name="Group 13">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5" name="Oval 903"/>
              <p:cNvSpPr/>
              <p:nvPr/>
            </p:nvSpPr>
            <p:spPr>
              <a:xfrm>
                <a:off x="9591504"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3"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grpSp>
          <p:nvGrpSpPr>
            <p:cNvPr id="19" name="Group 18">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20" name="Oval 17"/>
              <p:cNvSpPr/>
              <p:nvPr/>
            </p:nvSpPr>
            <p:spPr>
              <a:xfrm>
                <a:off x="7483222" y="6265690"/>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8"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grpSp>
          <p:nvGrpSpPr>
            <p:cNvPr id="24" name="Group 23">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25" name="Oval 27"/>
              <p:cNvSpPr/>
              <p:nvPr/>
            </p:nvSpPr>
            <p:spPr>
              <a:xfrm>
                <a:off x="6408190"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3"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grpSp>
          <p:nvGrpSpPr>
            <p:cNvPr id="29" name="Group 28">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30" name="Oval 6"/>
              <p:cNvSpPr/>
              <p:nvPr/>
            </p:nvSpPr>
            <p:spPr>
              <a:xfrm>
                <a:off x="2433643" y="6144209"/>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8"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37" name="Freeform: Shape 99"/>
          <p:cNvSpPr/>
          <p:nvPr/>
        </p:nvSpPr>
        <p:spPr>
          <a:xfrm>
            <a:off x="-435801" y="3990142"/>
            <a:ext cx="13056343"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99"/>
          <p:cNvSpPr/>
          <p:nvPr/>
        </p:nvSpPr>
        <p:spPr>
          <a:xfrm>
            <a:off x="-762516" y="2593251"/>
            <a:ext cx="13709774"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p:cNvSpPr/>
          <p:nvPr/>
        </p:nvSpPr>
        <p:spPr bwMode="auto">
          <a:xfrm>
            <a:off x="0" y="0"/>
            <a:ext cx="12190651" cy="6858000"/>
          </a:xfrm>
          <a:prstGeom prst="rect">
            <a:avLst/>
          </a:prstGeom>
          <a:solidFill>
            <a:srgbClr val="0177D7">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1512978" y="3165173"/>
            <a:ext cx="9169691" cy="871008"/>
          </a:xfrm>
          <a:prstGeom prst="rect">
            <a:avLst/>
          </a:prstGeom>
          <a:noFill/>
        </p:spPr>
        <p:txBody>
          <a:bodyPr wrap="none" lIns="182880" tIns="146304" rIns="182880" bIns="146304" rtlCol="0">
            <a:spAutoFit/>
          </a:bodyPr>
          <a:lstStyle/>
          <a:p>
            <a:pPr algn="ctr">
              <a:lnSpc>
                <a:spcPct val="90000"/>
              </a:lnSpc>
              <a:spcAft>
                <a:spcPts val="600"/>
              </a:spcAft>
            </a:pPr>
            <a:r>
              <a:rPr lang="en-US">
                <a:solidFill>
                  <a:schemeClr val="bg1"/>
                </a:solidFill>
                <a:latin typeface="Segoe UI Semilight" charset="0"/>
                <a:ea typeface="Segoe UI Semilight" charset="0"/>
                <a:cs typeface="Segoe UI Semilight" charset="0"/>
              </a:rPr>
              <a:t>A FULLY-MANAGED GLOBALLY DISTRIBUTED DATABASE SERVICE BUILT TO GUARANTEE </a:t>
            </a:r>
          </a:p>
          <a:p>
            <a:pPr algn="ctr">
              <a:lnSpc>
                <a:spcPct val="90000"/>
              </a:lnSpc>
              <a:spcAft>
                <a:spcPts val="600"/>
              </a:spcAft>
            </a:pPr>
            <a:r>
              <a:rPr lang="en-US">
                <a:solidFill>
                  <a:schemeClr val="bg1"/>
                </a:solidFill>
                <a:latin typeface="Segoe UI Semilight" charset="0"/>
                <a:ea typeface="Segoe UI Semilight" charset="0"/>
                <a:cs typeface="Segoe UI Semilight" charset="0"/>
              </a:rPr>
              <a:t>EXTREMELY LOW LATENCY AND MASSIVE SCALE FOR MODERN APPS </a:t>
            </a:r>
          </a:p>
        </p:txBody>
      </p:sp>
      <p:sp>
        <p:nvSpPr>
          <p:cNvPr id="4" name="Title 3">
            <a:extLst>
              <a:ext uri="{FF2B5EF4-FFF2-40B4-BE49-F238E27FC236}">
                <a16:creationId xmlns:a16="http://schemas.microsoft.com/office/drawing/2014/main" id="{F65548C1-CF4F-45CD-BCD2-3E7D9ACE3612}"/>
              </a:ext>
            </a:extLst>
          </p:cNvPr>
          <p:cNvSpPr>
            <a:spLocks noGrp="1"/>
          </p:cNvSpPr>
          <p:nvPr>
            <p:ph type="title"/>
          </p:nvPr>
        </p:nvSpPr>
        <p:spPr>
          <a:xfrm>
            <a:off x="1562109" y="2712367"/>
            <a:ext cx="9071428" cy="665464"/>
          </a:xfrm>
        </p:spPr>
        <p:txBody>
          <a:bodyPr/>
          <a:lstStyle/>
          <a:p>
            <a:r>
              <a:rPr lang="en-US">
                <a:solidFill>
                  <a:schemeClr val="bg1"/>
                </a:solidFill>
                <a:ea typeface="Segoe UI Semilight" charset="0"/>
              </a:rPr>
              <a:t>Azure Cosmos DB</a:t>
            </a:r>
            <a:br>
              <a:rPr lang="en-US">
                <a:solidFill>
                  <a:schemeClr val="bg1"/>
                </a:solidFill>
                <a:ea typeface="Segoe UI Semilight" charset="0"/>
              </a:rPr>
            </a:br>
            <a:r>
              <a:rPr lang="en-US" spc="250">
                <a:solidFill>
                  <a:schemeClr val="bg1"/>
                </a:solidFill>
                <a:ea typeface="Segoe UI Semilight" charset="0"/>
              </a:rPr>
              <a:t> </a:t>
            </a:r>
            <a:br>
              <a:rPr lang="en-US" spc="250">
                <a:solidFill>
                  <a:schemeClr val="bg1"/>
                </a:solidFill>
                <a:ea typeface="Segoe UI Semilight" charset="0"/>
              </a:rPr>
            </a:br>
            <a:br>
              <a:rPr lang="en-US" sz="1800" b="1">
                <a:solidFill>
                  <a:schemeClr val="bg1"/>
                </a:solidFill>
              </a:rPr>
            </a:br>
            <a:br>
              <a:rPr lang="en-US" sz="1800" b="1">
                <a:solidFill>
                  <a:schemeClr val="bg1"/>
                </a:solidFill>
              </a:rPr>
            </a:br>
            <a:endParaRPr lang="en-US" sz="1800" cap="none">
              <a:solidFill>
                <a:schemeClr val="bg1"/>
              </a:solidFill>
            </a:endParaRPr>
          </a:p>
        </p:txBody>
      </p:sp>
      <p:sp>
        <p:nvSpPr>
          <p:cNvPr id="40" name="Freeform: Shape 99"/>
          <p:cNvSpPr/>
          <p:nvPr/>
        </p:nvSpPr>
        <p:spPr>
          <a:xfrm>
            <a:off x="-959761" y="1144558"/>
            <a:ext cx="1410426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99"/>
          <p:cNvSpPr/>
          <p:nvPr/>
        </p:nvSpPr>
        <p:spPr>
          <a:xfrm>
            <a:off x="-1237349" y="-159705"/>
            <a:ext cx="14659436"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53874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584F3C-A13D-40CC-B551-6852C02510BD}"/>
              </a:ext>
            </a:extLst>
          </p:cNvPr>
          <p:cNvSpPr>
            <a:spLocks noGrp="1"/>
          </p:cNvSpPr>
          <p:nvPr>
            <p:ph type="title"/>
          </p:nvPr>
        </p:nvSpPr>
        <p:spPr/>
        <p:txBody>
          <a:bodyPr/>
          <a:lstStyle/>
          <a:p>
            <a:r>
              <a:rPr lang="en-US"/>
              <a:t>Partition Granularity</a:t>
            </a:r>
          </a:p>
        </p:txBody>
      </p:sp>
      <p:sp>
        <p:nvSpPr>
          <p:cNvPr id="6" name="Text Placeholder 5">
            <a:extLst>
              <a:ext uri="{FF2B5EF4-FFF2-40B4-BE49-F238E27FC236}">
                <a16:creationId xmlns:a16="http://schemas.microsoft.com/office/drawing/2014/main" id="{213EBF61-A04D-4091-8D15-B96E7B761F67}"/>
              </a:ext>
            </a:extLst>
          </p:cNvPr>
          <p:cNvSpPr>
            <a:spLocks noGrp="1"/>
          </p:cNvSpPr>
          <p:nvPr>
            <p:ph type="body" sz="quarter" idx="10"/>
          </p:nvPr>
        </p:nvSpPr>
        <p:spPr>
          <a:xfrm>
            <a:off x="269241" y="6086511"/>
            <a:ext cx="11655839" cy="307777"/>
          </a:xfrm>
        </p:spPr>
        <p:txBody>
          <a:bodyPr/>
          <a:lstStyle/>
          <a:p>
            <a:r>
              <a:rPr lang="en-US"/>
              <a:t>Don’t be afraid to have more partitions!						More partition keys = More scalability</a:t>
            </a:r>
          </a:p>
        </p:txBody>
      </p:sp>
      <p:sp>
        <p:nvSpPr>
          <p:cNvPr id="7" name="Text Placeholder 4">
            <a:extLst>
              <a:ext uri="{FF2B5EF4-FFF2-40B4-BE49-F238E27FC236}">
                <a16:creationId xmlns:a16="http://schemas.microsoft.com/office/drawing/2014/main" id="{4822723B-F7F7-4E9B-A770-61D2C7506024}"/>
              </a:ext>
            </a:extLst>
          </p:cNvPr>
          <p:cNvSpPr txBox="1">
            <a:spLocks/>
          </p:cNvSpPr>
          <p:nvPr/>
        </p:nvSpPr>
        <p:spPr>
          <a:xfrm>
            <a:off x="269239" y="1925685"/>
            <a:ext cx="7031736" cy="338554"/>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600"/>
              <a:t>SELECT THE “RIGHT” LEVEL OF GRANULARITY FOR YOUR PARTITIONS</a:t>
            </a:r>
          </a:p>
        </p:txBody>
      </p:sp>
      <p:cxnSp>
        <p:nvCxnSpPr>
          <p:cNvPr id="9" name="Straight Connector 8">
            <a:extLst>
              <a:ext uri="{FF2B5EF4-FFF2-40B4-BE49-F238E27FC236}">
                <a16:creationId xmlns:a16="http://schemas.microsoft.com/office/drawing/2014/main" id="{D0C6343E-9FB4-4F24-B22A-80123C33C94A}"/>
              </a:ext>
            </a:extLst>
          </p:cNvPr>
          <p:cNvCxnSpPr/>
          <p:nvPr/>
        </p:nvCxnSpPr>
        <p:spPr>
          <a:xfrm>
            <a:off x="1315345" y="5811656"/>
            <a:ext cx="956131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248A9FF-02E4-4701-8F47-2573CB65178D}"/>
              </a:ext>
            </a:extLst>
          </p:cNvPr>
          <p:cNvCxnSpPr/>
          <p:nvPr/>
        </p:nvCxnSpPr>
        <p:spPr>
          <a:xfrm>
            <a:off x="1315345" y="3705672"/>
            <a:ext cx="956131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2275091-4AE0-4B23-A7BC-3EB20542116E}"/>
              </a:ext>
            </a:extLst>
          </p:cNvPr>
          <p:cNvSpPr/>
          <p:nvPr/>
        </p:nvSpPr>
        <p:spPr bwMode="auto">
          <a:xfrm>
            <a:off x="2052798" y="3798544"/>
            <a:ext cx="1816526" cy="192024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20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RODEL</a:t>
            </a:r>
          </a:p>
        </p:txBody>
      </p:sp>
      <p:sp>
        <p:nvSpPr>
          <p:cNvPr id="13" name="Rectangle 12">
            <a:extLst>
              <a:ext uri="{FF2B5EF4-FFF2-40B4-BE49-F238E27FC236}">
                <a16:creationId xmlns:a16="http://schemas.microsoft.com/office/drawing/2014/main" id="{AB799592-D2F0-41A2-AF89-4C689C5184FF}"/>
              </a:ext>
            </a:extLst>
          </p:cNvPr>
          <p:cNvSpPr/>
          <p:nvPr/>
        </p:nvSpPr>
        <p:spPr bwMode="auto">
          <a:xfrm>
            <a:off x="5187737" y="4758664"/>
            <a:ext cx="1816526" cy="96012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RODEL_2018</a:t>
            </a:r>
          </a:p>
        </p:txBody>
      </p:sp>
      <p:sp>
        <p:nvSpPr>
          <p:cNvPr id="14" name="Rectangle 13">
            <a:extLst>
              <a:ext uri="{FF2B5EF4-FFF2-40B4-BE49-F238E27FC236}">
                <a16:creationId xmlns:a16="http://schemas.microsoft.com/office/drawing/2014/main" id="{3FD7A04A-6E5B-4693-82BF-80A1C392C71E}"/>
              </a:ext>
            </a:extLst>
          </p:cNvPr>
          <p:cNvSpPr/>
          <p:nvPr/>
        </p:nvSpPr>
        <p:spPr bwMode="auto">
          <a:xfrm>
            <a:off x="5187737" y="3798544"/>
            <a:ext cx="1816526" cy="96012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RODEL_2017</a:t>
            </a:r>
          </a:p>
        </p:txBody>
      </p:sp>
      <p:sp>
        <p:nvSpPr>
          <p:cNvPr id="16" name="Rectangle 15">
            <a:extLst>
              <a:ext uri="{FF2B5EF4-FFF2-40B4-BE49-F238E27FC236}">
                <a16:creationId xmlns:a16="http://schemas.microsoft.com/office/drawing/2014/main" id="{43514191-0922-4C95-A245-C588630F85C9}"/>
              </a:ext>
            </a:extLst>
          </p:cNvPr>
          <p:cNvSpPr/>
          <p:nvPr/>
        </p:nvSpPr>
        <p:spPr bwMode="auto">
          <a:xfrm>
            <a:off x="8322676" y="5078705"/>
            <a:ext cx="1816526" cy="64008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RODEL_2018_LX</a:t>
            </a:r>
          </a:p>
        </p:txBody>
      </p:sp>
      <p:sp>
        <p:nvSpPr>
          <p:cNvPr id="17" name="Rectangle 16">
            <a:extLst>
              <a:ext uri="{FF2B5EF4-FFF2-40B4-BE49-F238E27FC236}">
                <a16:creationId xmlns:a16="http://schemas.microsoft.com/office/drawing/2014/main" id="{3BC8795B-E72F-44B0-9A96-D277FF0F2538}"/>
              </a:ext>
            </a:extLst>
          </p:cNvPr>
          <p:cNvSpPr/>
          <p:nvPr/>
        </p:nvSpPr>
        <p:spPr bwMode="auto">
          <a:xfrm>
            <a:off x="8322676" y="4438625"/>
            <a:ext cx="1816526" cy="64008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RODEL_2017_EX</a:t>
            </a:r>
          </a:p>
        </p:txBody>
      </p:sp>
      <p:sp>
        <p:nvSpPr>
          <p:cNvPr id="18" name="Rectangle 17">
            <a:extLst>
              <a:ext uri="{FF2B5EF4-FFF2-40B4-BE49-F238E27FC236}">
                <a16:creationId xmlns:a16="http://schemas.microsoft.com/office/drawing/2014/main" id="{0C6EB714-53D0-46AA-87F3-0F7279399DEB}"/>
              </a:ext>
            </a:extLst>
          </p:cNvPr>
          <p:cNvSpPr/>
          <p:nvPr/>
        </p:nvSpPr>
        <p:spPr bwMode="auto">
          <a:xfrm>
            <a:off x="8322676" y="3798545"/>
            <a:ext cx="1816526" cy="64008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pitchFamily="34" charset="0"/>
              </a:rPr>
              <a:t>RODEL_2017_LX</a:t>
            </a:r>
          </a:p>
        </p:txBody>
      </p:sp>
      <p:sp>
        <p:nvSpPr>
          <p:cNvPr id="15" name="speech_2">
            <a:extLst>
              <a:ext uri="{FF2B5EF4-FFF2-40B4-BE49-F238E27FC236}">
                <a16:creationId xmlns:a16="http://schemas.microsoft.com/office/drawing/2014/main" id="{9435B81D-4F3B-4801-B913-0EDAC1EB5821}"/>
              </a:ext>
            </a:extLst>
          </p:cNvPr>
          <p:cNvSpPr>
            <a:spLocks noChangeAspect="1" noEditPoints="1"/>
          </p:cNvSpPr>
          <p:nvPr/>
        </p:nvSpPr>
        <p:spPr bwMode="auto">
          <a:xfrm flipH="1">
            <a:off x="667492" y="2775655"/>
            <a:ext cx="2770612" cy="83714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r>
              <a:rPr lang="en-US" sz="1400">
                <a:gradFill>
                  <a:gsLst>
                    <a:gs pos="0">
                      <a:srgbClr val="505050"/>
                    </a:gs>
                    <a:gs pos="100000">
                      <a:srgbClr val="505050"/>
                    </a:gs>
                  </a:gsLst>
                </a:gradFill>
              </a:rPr>
              <a:t>Consider storage &amp; throughput thresholds</a:t>
            </a:r>
          </a:p>
        </p:txBody>
      </p:sp>
      <p:sp>
        <p:nvSpPr>
          <p:cNvPr id="19" name="speech_2">
            <a:extLst>
              <a:ext uri="{FF2B5EF4-FFF2-40B4-BE49-F238E27FC236}">
                <a16:creationId xmlns:a16="http://schemas.microsoft.com/office/drawing/2014/main" id="{0FE3807D-9051-4CFE-9C3B-DAD4699CF42C}"/>
              </a:ext>
            </a:extLst>
          </p:cNvPr>
          <p:cNvSpPr>
            <a:spLocks noChangeAspect="1" noEditPoints="1"/>
          </p:cNvSpPr>
          <p:nvPr/>
        </p:nvSpPr>
        <p:spPr bwMode="auto">
          <a:xfrm>
            <a:off x="8704801" y="2755131"/>
            <a:ext cx="2770612" cy="837145"/>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r>
              <a:rPr lang="en-US" sz="1400">
                <a:gradFill>
                  <a:gsLst>
                    <a:gs pos="0">
                      <a:srgbClr val="505050"/>
                    </a:gs>
                    <a:gs pos="100000">
                      <a:srgbClr val="505050"/>
                    </a:gs>
                  </a:gsLst>
                </a:gradFill>
              </a:rPr>
              <a:t>Consider cross-partition query likelihood</a:t>
            </a:r>
          </a:p>
        </p:txBody>
      </p:sp>
      <p:grpSp>
        <p:nvGrpSpPr>
          <p:cNvPr id="20" name="Group 19">
            <a:extLst>
              <a:ext uri="{FF2B5EF4-FFF2-40B4-BE49-F238E27FC236}">
                <a16:creationId xmlns:a16="http://schemas.microsoft.com/office/drawing/2014/main" id="{22E12A74-CB74-4255-A78F-4DFF10FDC933}"/>
              </a:ext>
            </a:extLst>
          </p:cNvPr>
          <p:cNvGrpSpPr/>
          <p:nvPr/>
        </p:nvGrpSpPr>
        <p:grpSpPr>
          <a:xfrm>
            <a:off x="270533" y="6498014"/>
            <a:ext cx="2297278" cy="138499"/>
            <a:chOff x="270533" y="6498014"/>
            <a:chExt cx="2297278" cy="138499"/>
          </a:xfrm>
        </p:grpSpPr>
        <p:sp>
          <p:nvSpPr>
            <p:cNvPr id="21" name="TextBox 20">
              <a:extLst>
                <a:ext uri="{FF2B5EF4-FFF2-40B4-BE49-F238E27FC236}">
                  <a16:creationId xmlns:a16="http://schemas.microsoft.com/office/drawing/2014/main" id="{060B5046-BA93-4938-A5F0-267F0888AE42}"/>
                </a:ext>
              </a:extLst>
            </p:cNvPr>
            <p:cNvSpPr txBox="1"/>
            <p:nvPr/>
          </p:nvSpPr>
          <p:spPr>
            <a:xfrm>
              <a:off x="556131" y="6498014"/>
              <a:ext cx="2011680" cy="138499"/>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normalizeH="0" noProof="0" dirty="0">
                  <a:ln>
                    <a:noFill/>
                  </a:ln>
                  <a:solidFill>
                    <a:srgbClr val="227B6D"/>
                  </a:solidFill>
                  <a:effectLst/>
                  <a:uLnTx/>
                  <a:uFillTx/>
                  <a:latin typeface="Segoe UI" panose="020B0502040204020203" pitchFamily="34" charset="0"/>
                  <a:cs typeface="Segoe UI" panose="020B0502040204020203" pitchFamily="34" charset="0"/>
                </a:rPr>
                <a:t>Example – </a:t>
              </a:r>
              <a:r>
                <a:rPr kumimoji="0" lang="en-US" sz="1000" b="0" i="0" u="none" strike="noStrike" kern="0" cap="none" normalizeH="0" noProof="0" dirty="0">
                  <a:ln>
                    <a:noFill/>
                  </a:ln>
                  <a:solidFill>
                    <a:srgbClr val="227B6D"/>
                  </a:solidFill>
                  <a:effectLst/>
                  <a:uLnTx/>
                  <a:uFillTx/>
                  <a:cs typeface="Segoe UI" panose="020B0502040204020203" pitchFamily="34" charset="0"/>
                </a:rPr>
                <a:t>Contoso Connected Car</a:t>
              </a:r>
            </a:p>
          </p:txBody>
        </p:sp>
        <p:pic>
          <p:nvPicPr>
            <p:cNvPr id="22" name="Picture 54">
              <a:extLst>
                <a:ext uri="{FF2B5EF4-FFF2-40B4-BE49-F238E27FC236}">
                  <a16:creationId xmlns:a16="http://schemas.microsoft.com/office/drawing/2014/main" id="{AFF04C84-C9B5-4F06-AE64-596D326E6A89}"/>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361088915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584F3C-A13D-40CC-B551-6852C02510BD}"/>
              </a:ext>
            </a:extLst>
          </p:cNvPr>
          <p:cNvSpPr>
            <a:spLocks noGrp="1"/>
          </p:cNvSpPr>
          <p:nvPr>
            <p:ph type="title"/>
          </p:nvPr>
        </p:nvSpPr>
        <p:spPr>
          <a:xfrm>
            <a:off x="269240" y="411431"/>
            <a:ext cx="11655840" cy="899665"/>
          </a:xfrm>
        </p:spPr>
        <p:txBody>
          <a:bodyPr/>
          <a:lstStyle/>
          <a:p>
            <a:r>
              <a:rPr lang="en-US"/>
              <a:t>Partition Granularity</a:t>
            </a:r>
          </a:p>
        </p:txBody>
      </p:sp>
      <p:sp>
        <p:nvSpPr>
          <p:cNvPr id="7" name="Text Placeholder 4">
            <a:extLst>
              <a:ext uri="{FF2B5EF4-FFF2-40B4-BE49-F238E27FC236}">
                <a16:creationId xmlns:a16="http://schemas.microsoft.com/office/drawing/2014/main" id="{4822723B-F7F7-4E9B-A770-61D2C7506024}"/>
              </a:ext>
            </a:extLst>
          </p:cNvPr>
          <p:cNvSpPr txBox="1">
            <a:spLocks/>
          </p:cNvSpPr>
          <p:nvPr/>
        </p:nvSpPr>
        <p:spPr>
          <a:xfrm>
            <a:off x="269239" y="1925685"/>
            <a:ext cx="7031736" cy="338554"/>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Arial" pitchFamily="34" charset="0"/>
              <a:buNone/>
              <a:tabLst/>
              <a:defRPr/>
            </a:pPr>
            <a:r>
              <a:rPr kumimoji="0" lang="en-US" sz="1600" b="1" i="0" u="none" strike="noStrike" kern="1200" cap="none" spc="0" normalizeH="0" baseline="0" noProof="0">
                <a:ln>
                  <a:noFill/>
                </a:ln>
                <a:solidFill>
                  <a:srgbClr val="0078D7"/>
                </a:solidFill>
                <a:effectLst/>
                <a:uLnTx/>
                <a:uFillTx/>
                <a:latin typeface="Segoe UI Semibold" charset="0"/>
                <a:cs typeface="Segoe UI Semibold" charset="0"/>
              </a:rPr>
              <a:t>A CROSS-PARTITION QUERY IS NOT ALWAYS A BLIND FAN OUT QUERY</a:t>
            </a:r>
          </a:p>
        </p:txBody>
      </p:sp>
      <p:sp>
        <p:nvSpPr>
          <p:cNvPr id="12" name="Rectangle 11">
            <a:extLst>
              <a:ext uri="{FF2B5EF4-FFF2-40B4-BE49-F238E27FC236}">
                <a16:creationId xmlns:a16="http://schemas.microsoft.com/office/drawing/2014/main" id="{D2275091-4AE0-4B23-A7BC-3EB20542116E}"/>
              </a:ext>
            </a:extLst>
          </p:cNvPr>
          <p:cNvSpPr/>
          <p:nvPr/>
        </p:nvSpPr>
        <p:spPr bwMode="auto">
          <a:xfrm>
            <a:off x="2052798" y="3627856"/>
            <a:ext cx="1816526" cy="192024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200000"/>
              </a:lnSpc>
              <a:spcBef>
                <a:spcPct val="0"/>
              </a:spcBef>
              <a:spcAft>
                <a:spcPct val="0"/>
              </a:spcAft>
              <a:buClrTx/>
              <a:buSzTx/>
              <a:buFontTx/>
              <a:buNone/>
              <a:tabLst/>
              <a:defRPr/>
            </a:pPr>
            <a:r>
              <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RODEL</a:t>
            </a:r>
          </a:p>
        </p:txBody>
      </p:sp>
      <p:sp>
        <p:nvSpPr>
          <p:cNvPr id="13" name="Rectangle 12">
            <a:extLst>
              <a:ext uri="{FF2B5EF4-FFF2-40B4-BE49-F238E27FC236}">
                <a16:creationId xmlns:a16="http://schemas.microsoft.com/office/drawing/2014/main" id="{AB799592-D2F0-41A2-AF89-4C689C5184FF}"/>
              </a:ext>
            </a:extLst>
          </p:cNvPr>
          <p:cNvSpPr/>
          <p:nvPr/>
        </p:nvSpPr>
        <p:spPr bwMode="auto">
          <a:xfrm>
            <a:off x="5187737" y="4587976"/>
            <a:ext cx="1816526" cy="96012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RODEL_2018</a:t>
            </a:r>
          </a:p>
        </p:txBody>
      </p:sp>
      <p:sp>
        <p:nvSpPr>
          <p:cNvPr id="14" name="Rectangle 13">
            <a:extLst>
              <a:ext uri="{FF2B5EF4-FFF2-40B4-BE49-F238E27FC236}">
                <a16:creationId xmlns:a16="http://schemas.microsoft.com/office/drawing/2014/main" id="{3FD7A04A-6E5B-4693-82BF-80A1C392C71E}"/>
              </a:ext>
            </a:extLst>
          </p:cNvPr>
          <p:cNvSpPr/>
          <p:nvPr/>
        </p:nvSpPr>
        <p:spPr bwMode="auto">
          <a:xfrm>
            <a:off x="5187737" y="3627856"/>
            <a:ext cx="1816526" cy="96012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RODEL_2017</a:t>
            </a:r>
          </a:p>
        </p:txBody>
      </p:sp>
      <p:sp>
        <p:nvSpPr>
          <p:cNvPr id="16" name="Rectangle 15">
            <a:extLst>
              <a:ext uri="{FF2B5EF4-FFF2-40B4-BE49-F238E27FC236}">
                <a16:creationId xmlns:a16="http://schemas.microsoft.com/office/drawing/2014/main" id="{43514191-0922-4C95-A245-C588630F85C9}"/>
              </a:ext>
            </a:extLst>
          </p:cNvPr>
          <p:cNvSpPr/>
          <p:nvPr/>
        </p:nvSpPr>
        <p:spPr bwMode="auto">
          <a:xfrm>
            <a:off x="8322676" y="4908017"/>
            <a:ext cx="1816526" cy="640080"/>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RODEL_2018_LX</a:t>
            </a:r>
          </a:p>
        </p:txBody>
      </p:sp>
      <p:sp>
        <p:nvSpPr>
          <p:cNvPr id="17" name="Rectangle 16">
            <a:extLst>
              <a:ext uri="{FF2B5EF4-FFF2-40B4-BE49-F238E27FC236}">
                <a16:creationId xmlns:a16="http://schemas.microsoft.com/office/drawing/2014/main" id="{3BC8795B-E72F-44B0-9A96-D277FF0F2538}"/>
              </a:ext>
            </a:extLst>
          </p:cNvPr>
          <p:cNvSpPr/>
          <p:nvPr/>
        </p:nvSpPr>
        <p:spPr bwMode="auto">
          <a:xfrm>
            <a:off x="8322676" y="4267937"/>
            <a:ext cx="1816526" cy="640080"/>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RODEL_2017_EX</a:t>
            </a:r>
          </a:p>
        </p:txBody>
      </p:sp>
      <p:sp>
        <p:nvSpPr>
          <p:cNvPr id="18" name="Rectangle 17">
            <a:extLst>
              <a:ext uri="{FF2B5EF4-FFF2-40B4-BE49-F238E27FC236}">
                <a16:creationId xmlns:a16="http://schemas.microsoft.com/office/drawing/2014/main" id="{0C6EB714-53D0-46AA-87F3-0F7279399DEB}"/>
              </a:ext>
            </a:extLst>
          </p:cNvPr>
          <p:cNvSpPr/>
          <p:nvPr/>
        </p:nvSpPr>
        <p:spPr bwMode="auto">
          <a:xfrm>
            <a:off x="8322676" y="3627857"/>
            <a:ext cx="1816526" cy="640080"/>
          </a:xfrm>
          <a:prstGeom prst="rect">
            <a:avLst/>
          </a:prstGeom>
          <a:solidFill>
            <a:srgbClr val="828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RODEL_2017_LX</a:t>
            </a:r>
          </a:p>
        </p:txBody>
      </p:sp>
      <p:sp>
        <p:nvSpPr>
          <p:cNvPr id="20" name="TextBox 19">
            <a:extLst>
              <a:ext uri="{FF2B5EF4-FFF2-40B4-BE49-F238E27FC236}">
                <a16:creationId xmlns:a16="http://schemas.microsoft.com/office/drawing/2014/main" id="{8DCFB679-9DFB-4290-BCF5-723C840B125C}"/>
              </a:ext>
            </a:extLst>
          </p:cNvPr>
          <p:cNvSpPr txBox="1"/>
          <p:nvPr/>
        </p:nvSpPr>
        <p:spPr>
          <a:xfrm>
            <a:off x="3945666" y="2416302"/>
            <a:ext cx="4230624" cy="544765"/>
          </a:xfrm>
          <a:prstGeom prst="rect">
            <a:avLst/>
          </a:prstGeom>
          <a:noFill/>
        </p:spPr>
        <p:txBody>
          <a:bodyPr wrap="square" lIns="182880" tIns="146304" rIns="182880" bIns="146304" rtlCol="0">
            <a:spAutoFit/>
          </a:bodyPr>
          <a:lstStyle/>
          <a:p>
            <a:pPr algn="ctr">
              <a:lnSpc>
                <a:spcPct val="90000"/>
              </a:lnSpc>
              <a:spcAft>
                <a:spcPts val="600"/>
              </a:spcAft>
            </a:pPr>
            <a:r>
              <a:rPr lang="en-US">
                <a:gradFill>
                  <a:gsLst>
                    <a:gs pos="2917">
                      <a:schemeClr val="tx1"/>
                    </a:gs>
                    <a:gs pos="30000">
                      <a:schemeClr val="tx1"/>
                    </a:gs>
                  </a:gsLst>
                  <a:lin ang="5400000" scaled="0"/>
                </a:gradFill>
                <a:latin typeface="Consolas" panose="020B0609020204030204" pitchFamily="49" charset="0"/>
              </a:rPr>
              <a:t>SELECT * FROM C</a:t>
            </a:r>
          </a:p>
        </p:txBody>
      </p:sp>
      <p:sp>
        <p:nvSpPr>
          <p:cNvPr id="21" name="TextBox 20">
            <a:extLst>
              <a:ext uri="{FF2B5EF4-FFF2-40B4-BE49-F238E27FC236}">
                <a16:creationId xmlns:a16="http://schemas.microsoft.com/office/drawing/2014/main" id="{4DEA7AA2-9C61-4F0B-84E2-7E02BE808392}"/>
              </a:ext>
            </a:extLst>
          </p:cNvPr>
          <p:cNvSpPr txBox="1"/>
          <p:nvPr/>
        </p:nvSpPr>
        <p:spPr>
          <a:xfrm>
            <a:off x="5908578" y="5868137"/>
            <a:ext cx="4230624" cy="794064"/>
          </a:xfrm>
          <a:prstGeom prst="rect">
            <a:avLst/>
          </a:prstGeom>
          <a:noFill/>
        </p:spPr>
        <p:txBody>
          <a:bodyPr wrap="square" lIns="182880" tIns="146304" rIns="182880" bIns="146304" rtlCol="0">
            <a:spAutoFit/>
          </a:bodyPr>
          <a:lstStyle/>
          <a:p>
            <a:pPr algn="r">
              <a:lnSpc>
                <a:spcPct val="90000"/>
              </a:lnSpc>
              <a:spcAft>
                <a:spcPts val="600"/>
              </a:spcAft>
            </a:pPr>
            <a:r>
              <a:rPr lang="en-US" dirty="0">
                <a:gradFill>
                  <a:gsLst>
                    <a:gs pos="2917">
                      <a:schemeClr val="tx1"/>
                    </a:gs>
                    <a:gs pos="30000">
                      <a:schemeClr val="tx1"/>
                    </a:gs>
                  </a:gsLst>
                  <a:lin ang="5400000" scaled="0"/>
                </a:gradFill>
                <a:latin typeface="Consolas" panose="020B0609020204030204" pitchFamily="49" charset="0"/>
              </a:rPr>
              <a:t>SELECT * FROM C WHERE </a:t>
            </a:r>
            <a:r>
              <a:rPr lang="en-US" dirty="0" err="1">
                <a:gradFill>
                  <a:gsLst>
                    <a:gs pos="2917">
                      <a:schemeClr val="tx1"/>
                    </a:gs>
                    <a:gs pos="30000">
                      <a:schemeClr val="tx1"/>
                    </a:gs>
                  </a:gsLst>
                  <a:lin ang="5400000" scaled="0"/>
                </a:gradFill>
                <a:latin typeface="Consolas" panose="020B0609020204030204" pitchFamily="49" charset="0"/>
              </a:rPr>
              <a:t>partitionKey</a:t>
            </a:r>
            <a:r>
              <a:rPr lang="en-US" dirty="0">
                <a:gradFill>
                  <a:gsLst>
                    <a:gs pos="2917">
                      <a:schemeClr val="tx1"/>
                    </a:gs>
                    <a:gs pos="30000">
                      <a:schemeClr val="tx1"/>
                    </a:gs>
                  </a:gsLst>
                  <a:lin ang="5400000" scaled="0"/>
                </a:gradFill>
                <a:latin typeface="Consolas" panose="020B0609020204030204" pitchFamily="49" charset="0"/>
              </a:rPr>
              <a:t> IN (A, B, C)</a:t>
            </a:r>
          </a:p>
        </p:txBody>
      </p:sp>
      <p:grpSp>
        <p:nvGrpSpPr>
          <p:cNvPr id="82" name="Group 81">
            <a:extLst>
              <a:ext uri="{FF2B5EF4-FFF2-40B4-BE49-F238E27FC236}">
                <a16:creationId xmlns:a16="http://schemas.microsoft.com/office/drawing/2014/main" id="{FEBECAA8-5EA8-4222-B18E-E3341B92C764}"/>
              </a:ext>
            </a:extLst>
          </p:cNvPr>
          <p:cNvGrpSpPr/>
          <p:nvPr/>
        </p:nvGrpSpPr>
        <p:grpSpPr>
          <a:xfrm>
            <a:off x="10139202" y="4069816"/>
            <a:ext cx="731520" cy="2317272"/>
            <a:chOff x="10139202" y="4069816"/>
            <a:chExt cx="731520" cy="2317272"/>
          </a:xfrm>
        </p:grpSpPr>
        <p:cxnSp>
          <p:nvCxnSpPr>
            <p:cNvPr id="25" name="Straight Connector 24">
              <a:extLst>
                <a:ext uri="{FF2B5EF4-FFF2-40B4-BE49-F238E27FC236}">
                  <a16:creationId xmlns:a16="http://schemas.microsoft.com/office/drawing/2014/main" id="{9C842896-7698-4CC1-AEB2-25DC031256E6}"/>
                </a:ext>
              </a:extLst>
            </p:cNvPr>
            <p:cNvCxnSpPr>
              <a:cxnSpLocks/>
              <a:stCxn id="21" idx="3"/>
            </p:cNvCxnSpPr>
            <p:nvPr/>
          </p:nvCxnSpPr>
          <p:spPr>
            <a:xfrm>
              <a:off x="10139202" y="6387088"/>
              <a:ext cx="731520" cy="0"/>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cxnSp>
          <p:nvCxnSpPr>
            <p:cNvPr id="27" name="Straight Connector 26">
              <a:extLst>
                <a:ext uri="{FF2B5EF4-FFF2-40B4-BE49-F238E27FC236}">
                  <a16:creationId xmlns:a16="http://schemas.microsoft.com/office/drawing/2014/main" id="{6F69CA2F-0726-4E1E-A749-83B8DDA463D7}"/>
                </a:ext>
              </a:extLst>
            </p:cNvPr>
            <p:cNvCxnSpPr>
              <a:cxnSpLocks/>
            </p:cNvCxnSpPr>
            <p:nvPr/>
          </p:nvCxnSpPr>
          <p:spPr>
            <a:xfrm flipV="1">
              <a:off x="10870722" y="4069817"/>
              <a:ext cx="0" cy="2317271"/>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cxnSp>
          <p:nvCxnSpPr>
            <p:cNvPr id="29" name="Straight Connector 28">
              <a:extLst>
                <a:ext uri="{FF2B5EF4-FFF2-40B4-BE49-F238E27FC236}">
                  <a16:creationId xmlns:a16="http://schemas.microsoft.com/office/drawing/2014/main" id="{550BFCE9-0E2A-4117-BA98-83F2863E2738}"/>
                </a:ext>
              </a:extLst>
            </p:cNvPr>
            <p:cNvCxnSpPr>
              <a:cxnSpLocks/>
              <a:stCxn id="18" idx="3"/>
            </p:cNvCxnSpPr>
            <p:nvPr/>
          </p:nvCxnSpPr>
          <p:spPr>
            <a:xfrm>
              <a:off x="10139202" y="4069816"/>
              <a:ext cx="731520" cy="0"/>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cxnSp>
          <p:nvCxnSpPr>
            <p:cNvPr id="40" name="Straight Connector 39">
              <a:extLst>
                <a:ext uri="{FF2B5EF4-FFF2-40B4-BE49-F238E27FC236}">
                  <a16:creationId xmlns:a16="http://schemas.microsoft.com/office/drawing/2014/main" id="{D58473EB-6D89-408B-BC38-908A326FDCD8}"/>
                </a:ext>
              </a:extLst>
            </p:cNvPr>
            <p:cNvCxnSpPr>
              <a:cxnSpLocks/>
              <a:stCxn id="17" idx="3"/>
            </p:cNvCxnSpPr>
            <p:nvPr/>
          </p:nvCxnSpPr>
          <p:spPr>
            <a:xfrm>
              <a:off x="10139202" y="4709896"/>
              <a:ext cx="731520" cy="0"/>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cxnSp>
          <p:nvCxnSpPr>
            <p:cNvPr id="41" name="Straight Connector 40">
              <a:extLst>
                <a:ext uri="{FF2B5EF4-FFF2-40B4-BE49-F238E27FC236}">
                  <a16:creationId xmlns:a16="http://schemas.microsoft.com/office/drawing/2014/main" id="{4933ADD2-6192-4EAB-91A7-45685F03E94A}"/>
                </a:ext>
              </a:extLst>
            </p:cNvPr>
            <p:cNvCxnSpPr>
              <a:cxnSpLocks/>
              <a:stCxn id="16" idx="3"/>
            </p:cNvCxnSpPr>
            <p:nvPr/>
          </p:nvCxnSpPr>
          <p:spPr>
            <a:xfrm>
              <a:off x="10139202" y="5349976"/>
              <a:ext cx="731520" cy="0"/>
            </a:xfrm>
            <a:prstGeom prst="line">
              <a:avLst/>
            </a:prstGeom>
            <a:ln>
              <a:headEnd type="none"/>
              <a:tailEnd type="none"/>
            </a:ln>
          </p:spPr>
          <p:style>
            <a:lnRef idx="1">
              <a:schemeClr val="accent3"/>
            </a:lnRef>
            <a:fillRef idx="0">
              <a:schemeClr val="accent3"/>
            </a:fillRef>
            <a:effectRef idx="0">
              <a:schemeClr val="accent3"/>
            </a:effectRef>
            <a:fontRef idx="minor">
              <a:schemeClr val="tx1"/>
            </a:fontRef>
          </p:style>
        </p:cxnSp>
      </p:grpSp>
      <p:grpSp>
        <p:nvGrpSpPr>
          <p:cNvPr id="80" name="Group 79">
            <a:extLst>
              <a:ext uri="{FF2B5EF4-FFF2-40B4-BE49-F238E27FC236}">
                <a16:creationId xmlns:a16="http://schemas.microsoft.com/office/drawing/2014/main" id="{11D06CA2-E17D-49DB-9C17-59181E0BA3A5}"/>
              </a:ext>
            </a:extLst>
          </p:cNvPr>
          <p:cNvGrpSpPr/>
          <p:nvPr/>
        </p:nvGrpSpPr>
        <p:grpSpPr>
          <a:xfrm>
            <a:off x="1313628" y="2866218"/>
            <a:ext cx="7027254" cy="2361841"/>
            <a:chOff x="1313628" y="2744298"/>
            <a:chExt cx="7027254" cy="2361841"/>
          </a:xfrm>
        </p:grpSpPr>
        <p:cxnSp>
          <p:nvCxnSpPr>
            <p:cNvPr id="46" name="Straight Connector 45">
              <a:extLst>
                <a:ext uri="{FF2B5EF4-FFF2-40B4-BE49-F238E27FC236}">
                  <a16:creationId xmlns:a16="http://schemas.microsoft.com/office/drawing/2014/main" id="{7DEDA4FB-B0AF-4580-8381-3F774C807EBE}"/>
                </a:ext>
              </a:extLst>
            </p:cNvPr>
            <p:cNvCxnSpPr>
              <a:cxnSpLocks/>
            </p:cNvCxnSpPr>
            <p:nvPr/>
          </p:nvCxnSpPr>
          <p:spPr>
            <a:xfrm>
              <a:off x="1321278" y="4466056"/>
              <a:ext cx="731520"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47" name="Straight Connector 46">
              <a:extLst>
                <a:ext uri="{FF2B5EF4-FFF2-40B4-BE49-F238E27FC236}">
                  <a16:creationId xmlns:a16="http://schemas.microsoft.com/office/drawing/2014/main" id="{7339DC23-E491-4745-9272-0D9DF3DFE606}"/>
                </a:ext>
              </a:extLst>
            </p:cNvPr>
            <p:cNvCxnSpPr>
              <a:cxnSpLocks/>
            </p:cNvCxnSpPr>
            <p:nvPr/>
          </p:nvCxnSpPr>
          <p:spPr>
            <a:xfrm flipV="1">
              <a:off x="7606456" y="3016681"/>
              <a:ext cx="0" cy="2089458"/>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48" name="Straight Connector 47">
              <a:extLst>
                <a:ext uri="{FF2B5EF4-FFF2-40B4-BE49-F238E27FC236}">
                  <a16:creationId xmlns:a16="http://schemas.microsoft.com/office/drawing/2014/main" id="{462F6842-BEDC-4FAB-A6CE-AAA4ABD8AAD1}"/>
                </a:ext>
              </a:extLst>
            </p:cNvPr>
            <p:cNvCxnSpPr>
              <a:cxnSpLocks/>
            </p:cNvCxnSpPr>
            <p:nvPr/>
          </p:nvCxnSpPr>
          <p:spPr>
            <a:xfrm>
              <a:off x="7609362" y="3825977"/>
              <a:ext cx="731520"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49" name="Straight Connector 48">
              <a:extLst>
                <a:ext uri="{FF2B5EF4-FFF2-40B4-BE49-F238E27FC236}">
                  <a16:creationId xmlns:a16="http://schemas.microsoft.com/office/drawing/2014/main" id="{6AB4F237-4F51-4827-9F2A-F64CCA336261}"/>
                </a:ext>
              </a:extLst>
            </p:cNvPr>
            <p:cNvCxnSpPr>
              <a:cxnSpLocks/>
            </p:cNvCxnSpPr>
            <p:nvPr/>
          </p:nvCxnSpPr>
          <p:spPr>
            <a:xfrm>
              <a:off x="7609362" y="4466057"/>
              <a:ext cx="731520"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50" name="Straight Connector 49">
              <a:extLst>
                <a:ext uri="{FF2B5EF4-FFF2-40B4-BE49-F238E27FC236}">
                  <a16:creationId xmlns:a16="http://schemas.microsoft.com/office/drawing/2014/main" id="{6C009B6E-D08E-4F85-8DED-370055963B54}"/>
                </a:ext>
              </a:extLst>
            </p:cNvPr>
            <p:cNvCxnSpPr>
              <a:cxnSpLocks/>
            </p:cNvCxnSpPr>
            <p:nvPr/>
          </p:nvCxnSpPr>
          <p:spPr>
            <a:xfrm>
              <a:off x="7609362" y="5106137"/>
              <a:ext cx="731520"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54" name="Straight Connector 53">
              <a:extLst>
                <a:ext uri="{FF2B5EF4-FFF2-40B4-BE49-F238E27FC236}">
                  <a16:creationId xmlns:a16="http://schemas.microsoft.com/office/drawing/2014/main" id="{945B7567-06BD-4D24-AC9F-C0BDC5BE9596}"/>
                </a:ext>
              </a:extLst>
            </p:cNvPr>
            <p:cNvCxnSpPr>
              <a:cxnSpLocks/>
            </p:cNvCxnSpPr>
            <p:nvPr/>
          </p:nvCxnSpPr>
          <p:spPr>
            <a:xfrm>
              <a:off x="4456217" y="4946116"/>
              <a:ext cx="731520"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56" name="Straight Connector 55">
              <a:extLst>
                <a:ext uri="{FF2B5EF4-FFF2-40B4-BE49-F238E27FC236}">
                  <a16:creationId xmlns:a16="http://schemas.microsoft.com/office/drawing/2014/main" id="{46F41824-E2D8-46DF-893D-AD54E9A74152}"/>
                </a:ext>
              </a:extLst>
            </p:cNvPr>
            <p:cNvCxnSpPr>
              <a:cxnSpLocks/>
            </p:cNvCxnSpPr>
            <p:nvPr/>
          </p:nvCxnSpPr>
          <p:spPr>
            <a:xfrm>
              <a:off x="4456217" y="3985996"/>
              <a:ext cx="731520"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68" name="Straight Connector 67">
              <a:extLst>
                <a:ext uri="{FF2B5EF4-FFF2-40B4-BE49-F238E27FC236}">
                  <a16:creationId xmlns:a16="http://schemas.microsoft.com/office/drawing/2014/main" id="{B6605E88-2555-4A57-9D92-8A1312582C6D}"/>
                </a:ext>
              </a:extLst>
            </p:cNvPr>
            <p:cNvCxnSpPr>
              <a:cxnSpLocks/>
            </p:cNvCxnSpPr>
            <p:nvPr/>
          </p:nvCxnSpPr>
          <p:spPr>
            <a:xfrm flipV="1">
              <a:off x="4456217" y="3016681"/>
              <a:ext cx="0" cy="1929437"/>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69" name="Straight Connector 68">
              <a:extLst>
                <a:ext uri="{FF2B5EF4-FFF2-40B4-BE49-F238E27FC236}">
                  <a16:creationId xmlns:a16="http://schemas.microsoft.com/office/drawing/2014/main" id="{8FC18812-01DA-4C51-9D34-CF206C7D9BAD}"/>
                </a:ext>
              </a:extLst>
            </p:cNvPr>
            <p:cNvCxnSpPr>
              <a:cxnSpLocks/>
            </p:cNvCxnSpPr>
            <p:nvPr/>
          </p:nvCxnSpPr>
          <p:spPr>
            <a:xfrm flipV="1">
              <a:off x="1321278" y="3016681"/>
              <a:ext cx="0" cy="145621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73" name="Straight Connector 72">
              <a:extLst>
                <a:ext uri="{FF2B5EF4-FFF2-40B4-BE49-F238E27FC236}">
                  <a16:creationId xmlns:a16="http://schemas.microsoft.com/office/drawing/2014/main" id="{056115DA-86EA-47F6-A6E9-3254BCBBDA4E}"/>
                </a:ext>
              </a:extLst>
            </p:cNvPr>
            <p:cNvCxnSpPr>
              <a:cxnSpLocks/>
            </p:cNvCxnSpPr>
            <p:nvPr/>
          </p:nvCxnSpPr>
          <p:spPr>
            <a:xfrm>
              <a:off x="1313628" y="3016681"/>
              <a:ext cx="6285178"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cxnSp>
          <p:nvCxnSpPr>
            <p:cNvPr id="78" name="Straight Connector 77">
              <a:extLst>
                <a:ext uri="{FF2B5EF4-FFF2-40B4-BE49-F238E27FC236}">
                  <a16:creationId xmlns:a16="http://schemas.microsoft.com/office/drawing/2014/main" id="{6A5A2CA0-7AF5-4393-B71E-6B4AEBFD5919}"/>
                </a:ext>
              </a:extLst>
            </p:cNvPr>
            <p:cNvCxnSpPr>
              <a:cxnSpLocks/>
            </p:cNvCxnSpPr>
            <p:nvPr/>
          </p:nvCxnSpPr>
          <p:spPr>
            <a:xfrm flipV="1">
              <a:off x="6060978" y="2744298"/>
              <a:ext cx="0" cy="272384"/>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grpSp>
      <p:grpSp>
        <p:nvGrpSpPr>
          <p:cNvPr id="31" name="Group 30">
            <a:extLst>
              <a:ext uri="{FF2B5EF4-FFF2-40B4-BE49-F238E27FC236}">
                <a16:creationId xmlns:a16="http://schemas.microsoft.com/office/drawing/2014/main" id="{108FFC79-85F6-4323-B69F-99C7CE473DAF}"/>
              </a:ext>
            </a:extLst>
          </p:cNvPr>
          <p:cNvGrpSpPr/>
          <p:nvPr/>
        </p:nvGrpSpPr>
        <p:grpSpPr>
          <a:xfrm>
            <a:off x="270533" y="6498014"/>
            <a:ext cx="2297278" cy="138499"/>
            <a:chOff x="270533" y="6498014"/>
            <a:chExt cx="2297278" cy="138499"/>
          </a:xfrm>
        </p:grpSpPr>
        <p:sp>
          <p:nvSpPr>
            <p:cNvPr id="32" name="TextBox 31">
              <a:extLst>
                <a:ext uri="{FF2B5EF4-FFF2-40B4-BE49-F238E27FC236}">
                  <a16:creationId xmlns:a16="http://schemas.microsoft.com/office/drawing/2014/main" id="{75842196-B1A2-4E4C-B89B-0A9A604EC920}"/>
                </a:ext>
              </a:extLst>
            </p:cNvPr>
            <p:cNvSpPr txBox="1"/>
            <p:nvPr/>
          </p:nvSpPr>
          <p:spPr>
            <a:xfrm>
              <a:off x="556131" y="6498014"/>
              <a:ext cx="2011680" cy="138499"/>
            </a:xfrm>
            <a:prstGeom prst="rect">
              <a:avLst/>
            </a:prstGeom>
            <a:noFill/>
          </p:spPr>
          <p:txBody>
            <a:bodyPr wrap="square" lIns="0" tIns="0" rIns="0" bIns="0" rtlCol="0" anchor="ctr">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normalizeH="0" noProof="0" dirty="0">
                  <a:ln>
                    <a:noFill/>
                  </a:ln>
                  <a:solidFill>
                    <a:srgbClr val="227B6D"/>
                  </a:solidFill>
                  <a:effectLst/>
                  <a:uLnTx/>
                  <a:uFillTx/>
                  <a:latin typeface="Segoe UI" panose="020B0502040204020203" pitchFamily="34" charset="0"/>
                  <a:cs typeface="Segoe UI" panose="020B0502040204020203" pitchFamily="34" charset="0"/>
                </a:rPr>
                <a:t>Example – </a:t>
              </a:r>
              <a:r>
                <a:rPr kumimoji="0" lang="en-US" sz="1000" b="0" i="0" u="none" strike="noStrike" kern="0" cap="none" normalizeH="0" noProof="0" dirty="0">
                  <a:ln>
                    <a:noFill/>
                  </a:ln>
                  <a:solidFill>
                    <a:srgbClr val="227B6D"/>
                  </a:solidFill>
                  <a:effectLst/>
                  <a:uLnTx/>
                  <a:uFillTx/>
                  <a:cs typeface="Segoe UI" panose="020B0502040204020203" pitchFamily="34" charset="0"/>
                </a:rPr>
                <a:t>Contoso Connected Car</a:t>
              </a:r>
            </a:p>
          </p:txBody>
        </p:sp>
        <p:pic>
          <p:nvPicPr>
            <p:cNvPr id="33" name="Picture 54">
              <a:extLst>
                <a:ext uri="{FF2B5EF4-FFF2-40B4-BE49-F238E27FC236}">
                  <a16:creationId xmlns:a16="http://schemas.microsoft.com/office/drawing/2014/main" id="{350DCE1A-191F-46A8-9766-C2D9439E0079}"/>
                </a:ext>
              </a:extLst>
            </p:cNvPr>
            <p:cNvPicPr>
              <a:picLocks noChangeAspect="1"/>
            </p:cNvPicPr>
            <p:nvPr/>
          </p:nvPicPr>
          <p:blipFill rotWithShape="1">
            <a:blip r:embed="rId3">
              <a:duotone>
                <a:schemeClr val="accent5">
                  <a:shade val="45000"/>
                  <a:satMod val="135000"/>
                </a:schemeClr>
                <a:prstClr val="white"/>
              </a:duotone>
            </a:blip>
            <a:srcRect l="19031" t="39178" r="21363" b="2264"/>
            <a:stretch/>
          </p:blipFill>
          <p:spPr>
            <a:xfrm>
              <a:off x="270533" y="6504529"/>
              <a:ext cx="173736" cy="125469"/>
            </a:xfrm>
            <a:prstGeom prst="rect">
              <a:avLst/>
            </a:prstGeom>
          </p:spPr>
        </p:pic>
      </p:grpSp>
    </p:spTree>
    <p:extLst>
      <p:ext uri="{BB962C8B-B14F-4D97-AF65-F5344CB8AC3E}">
        <p14:creationId xmlns:p14="http://schemas.microsoft.com/office/powerpoint/2010/main" val="41737810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F671-8610-49FC-9551-3F03FAA1B36E}"/>
              </a:ext>
            </a:extLst>
          </p:cNvPr>
          <p:cNvSpPr>
            <a:spLocks noGrp="1"/>
          </p:cNvSpPr>
          <p:nvPr>
            <p:ph type="title"/>
          </p:nvPr>
        </p:nvSpPr>
        <p:spPr/>
        <p:txBody>
          <a:bodyPr/>
          <a:lstStyle/>
          <a:p>
            <a:r>
              <a:rPr lang="en-US"/>
              <a:t>Partitions</a:t>
            </a:r>
          </a:p>
        </p:txBody>
      </p:sp>
      <p:sp>
        <p:nvSpPr>
          <p:cNvPr id="5" name="Text Placeholder 4">
            <a:extLst>
              <a:ext uri="{FF2B5EF4-FFF2-40B4-BE49-F238E27FC236}">
                <a16:creationId xmlns:a16="http://schemas.microsoft.com/office/drawing/2014/main" id="{DEEB0F90-9187-4A41-B8C0-0656824CFE05}"/>
              </a:ext>
            </a:extLst>
          </p:cNvPr>
          <p:cNvSpPr>
            <a:spLocks noGrp="1"/>
          </p:cNvSpPr>
          <p:nvPr>
            <p:ph type="body" sz="quarter" idx="11"/>
          </p:nvPr>
        </p:nvSpPr>
        <p:spPr>
          <a:xfrm>
            <a:off x="269874" y="1584156"/>
            <a:ext cx="6080126" cy="928459"/>
          </a:xfrm>
        </p:spPr>
        <p:txBody>
          <a:bodyPr vert="horz" wrap="square" lIns="146304" tIns="91440" rIns="146304" bIns="91440" rtlCol="0" anchor="t">
            <a:spAutoFit/>
          </a:bodyPr>
          <a:lstStyle/>
          <a:p>
            <a:pPr lvl="0"/>
            <a:r>
              <a:rPr lang="en-US" sz="1400"/>
              <a:t>Best Practices: Design Goals for Choosing a Good Partition Key</a:t>
            </a:r>
          </a:p>
          <a:p>
            <a:pPr marL="236220" lvl="1" indent="-236220">
              <a:spcBef>
                <a:spcPts val="600"/>
              </a:spcBef>
            </a:pPr>
            <a:r>
              <a:rPr lang="en-US" sz="1400"/>
              <a:t>Distribute the overall request + storage volume</a:t>
            </a:r>
          </a:p>
          <a:p>
            <a:pPr marL="784225" lvl="2" indent="-223520">
              <a:spcBef>
                <a:spcPts val="0"/>
              </a:spcBef>
              <a:buClr>
                <a:schemeClr val="tx2"/>
              </a:buClr>
            </a:pPr>
            <a:r>
              <a:rPr lang="en-US" sz="1200"/>
              <a:t>Avoid “hot” partition keys</a:t>
            </a:r>
            <a:endParaRPr lang="en-US" sz="1200">
              <a:cs typeface="Segoe UI Semilight"/>
            </a:endParaRPr>
          </a:p>
        </p:txBody>
      </p:sp>
      <p:sp>
        <p:nvSpPr>
          <p:cNvPr id="6" name="Rectangle 5">
            <a:extLst>
              <a:ext uri="{FF2B5EF4-FFF2-40B4-BE49-F238E27FC236}">
                <a16:creationId xmlns:a16="http://schemas.microsoft.com/office/drawing/2014/main" id="{0C88AF3F-9CE7-408A-AA1C-5ACA827688E8}"/>
              </a:ext>
            </a:extLst>
          </p:cNvPr>
          <p:cNvSpPr/>
          <p:nvPr/>
        </p:nvSpPr>
        <p:spPr bwMode="auto">
          <a:xfrm>
            <a:off x="8648539" y="1428626"/>
            <a:ext cx="2205690" cy="4000748"/>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7FE3762A-9981-4426-8FC4-F6910E9E8F89}"/>
              </a:ext>
            </a:extLst>
          </p:cNvPr>
          <p:cNvGrpSpPr>
            <a:grpSpLocks noChangeAspect="1"/>
          </p:cNvGrpSpPr>
          <p:nvPr/>
        </p:nvGrpSpPr>
        <p:grpSpPr>
          <a:xfrm>
            <a:off x="8891723" y="4992232"/>
            <a:ext cx="350654" cy="302239"/>
            <a:chOff x="9192685" y="1928657"/>
            <a:chExt cx="644698" cy="555680"/>
          </a:xfrm>
        </p:grpSpPr>
        <p:sp>
          <p:nvSpPr>
            <p:cNvPr id="8" name="Star: 4 Points 8">
              <a:extLst>
                <a:ext uri="{FF2B5EF4-FFF2-40B4-BE49-F238E27FC236}">
                  <a16:creationId xmlns:a16="http://schemas.microsoft.com/office/drawing/2014/main" id="{4F7B8095-31AE-47D4-834F-822C5F71D017}"/>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9" name="Star: 4 Points 8">
              <a:extLst>
                <a:ext uri="{FF2B5EF4-FFF2-40B4-BE49-F238E27FC236}">
                  <a16:creationId xmlns:a16="http://schemas.microsoft.com/office/drawing/2014/main" id="{CBC56D26-25BF-4C6E-AC9A-2B1D46EA6BCB}"/>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6A36B821-2F4F-4B50-AD77-53E8BDA9E5A3}"/>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11" name="Oval 9">
              <a:extLst>
                <a:ext uri="{FF2B5EF4-FFF2-40B4-BE49-F238E27FC236}">
                  <a16:creationId xmlns:a16="http://schemas.microsoft.com/office/drawing/2014/main" id="{BBE6532D-1446-4FEF-B9E7-4CB8726B1905}"/>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grpSp>
      <p:sp>
        <p:nvSpPr>
          <p:cNvPr id="13" name="Cylinder 513">
            <a:extLst>
              <a:ext uri="{FF2B5EF4-FFF2-40B4-BE49-F238E27FC236}">
                <a16:creationId xmlns:a16="http://schemas.microsoft.com/office/drawing/2014/main" id="{72FA908D-3796-4EC4-81CD-2DF63FCCBA7F}"/>
              </a:ext>
            </a:extLst>
          </p:cNvPr>
          <p:cNvSpPr/>
          <p:nvPr/>
        </p:nvSpPr>
        <p:spPr bwMode="auto">
          <a:xfrm>
            <a:off x="8734903" y="3150674"/>
            <a:ext cx="441854" cy="580489"/>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732EFBDA-E5CC-4B56-ACEB-06AB0FB149DF}"/>
              </a:ext>
            </a:extLst>
          </p:cNvPr>
          <p:cNvCxnSpPr>
            <a:cxnSpLocks/>
          </p:cNvCxnSpPr>
          <p:nvPr/>
        </p:nvCxnSpPr>
        <p:spPr>
          <a:xfrm>
            <a:off x="7856342" y="3428998"/>
            <a:ext cx="63745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15" name="Group 14">
            <a:extLst>
              <a:ext uri="{FF2B5EF4-FFF2-40B4-BE49-F238E27FC236}">
                <a16:creationId xmlns:a16="http://schemas.microsoft.com/office/drawing/2014/main" id="{080E8B30-6FBA-4146-8774-1DEB9575AFC2}"/>
              </a:ext>
            </a:extLst>
          </p:cNvPr>
          <p:cNvGrpSpPr/>
          <p:nvPr/>
        </p:nvGrpSpPr>
        <p:grpSpPr>
          <a:xfrm>
            <a:off x="10062703" y="3245507"/>
            <a:ext cx="402639" cy="361217"/>
            <a:chOff x="1275510" y="6072184"/>
            <a:chExt cx="508602" cy="456278"/>
          </a:xfrm>
        </p:grpSpPr>
        <p:grpSp>
          <p:nvGrpSpPr>
            <p:cNvPr id="16" name="Group 15">
              <a:extLst>
                <a:ext uri="{FF2B5EF4-FFF2-40B4-BE49-F238E27FC236}">
                  <a16:creationId xmlns:a16="http://schemas.microsoft.com/office/drawing/2014/main" id="{0B13D362-5F5F-4D58-92FC-FFFAE1A66F18}"/>
                </a:ext>
              </a:extLst>
            </p:cNvPr>
            <p:cNvGrpSpPr/>
            <p:nvPr/>
          </p:nvGrpSpPr>
          <p:grpSpPr>
            <a:xfrm>
              <a:off x="1275510" y="6224570"/>
              <a:ext cx="508602" cy="151498"/>
              <a:chOff x="551886" y="4945335"/>
              <a:chExt cx="508602" cy="151498"/>
            </a:xfrm>
          </p:grpSpPr>
          <p:sp>
            <p:nvSpPr>
              <p:cNvPr id="25" name="Rectangle 24">
                <a:extLst>
                  <a:ext uri="{FF2B5EF4-FFF2-40B4-BE49-F238E27FC236}">
                    <a16:creationId xmlns:a16="http://schemas.microsoft.com/office/drawing/2014/main" id="{00AB0E4C-12E1-413D-BA04-1BF182CBBB13}"/>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a:extLst>
                  <a:ext uri="{FF2B5EF4-FFF2-40B4-BE49-F238E27FC236}">
                    <a16:creationId xmlns:a16="http://schemas.microsoft.com/office/drawing/2014/main" id="{D5C72125-D998-4884-A9FA-E9EC297E662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7" name="Straight Connector 26">
                <a:extLst>
                  <a:ext uri="{FF2B5EF4-FFF2-40B4-BE49-F238E27FC236}">
                    <a16:creationId xmlns:a16="http://schemas.microsoft.com/office/drawing/2014/main" id="{EC9201F2-CA94-423F-ADB3-9E7EE0C69B8A}"/>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FB8FC2EB-D6C0-4029-B9F5-DFBD6DE64C7B}"/>
                </a:ext>
              </a:extLst>
            </p:cNvPr>
            <p:cNvGrpSpPr/>
            <p:nvPr/>
          </p:nvGrpSpPr>
          <p:grpSpPr>
            <a:xfrm>
              <a:off x="1275510" y="6376964"/>
              <a:ext cx="508602" cy="151498"/>
              <a:chOff x="551886" y="4945335"/>
              <a:chExt cx="508602" cy="151498"/>
            </a:xfrm>
          </p:grpSpPr>
          <p:sp>
            <p:nvSpPr>
              <p:cNvPr id="22" name="Rectangle 21">
                <a:extLst>
                  <a:ext uri="{FF2B5EF4-FFF2-40B4-BE49-F238E27FC236}">
                    <a16:creationId xmlns:a16="http://schemas.microsoft.com/office/drawing/2014/main" id="{B8EEAA5C-466D-4C41-BE35-5DDAE71737F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4483D144-2C63-4A4B-B8CB-A0FB8BC129C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568619BA-4CF0-463D-A6BA-8FDCC1A006A0}"/>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1798217D-C2A1-4A25-8556-E4209C817321}"/>
                </a:ext>
              </a:extLst>
            </p:cNvPr>
            <p:cNvGrpSpPr/>
            <p:nvPr/>
          </p:nvGrpSpPr>
          <p:grpSpPr>
            <a:xfrm>
              <a:off x="1275510" y="6072184"/>
              <a:ext cx="508602" cy="151498"/>
              <a:chOff x="551886" y="4945335"/>
              <a:chExt cx="508602" cy="151498"/>
            </a:xfrm>
          </p:grpSpPr>
          <p:sp>
            <p:nvSpPr>
              <p:cNvPr id="19" name="Rectangle 18">
                <a:extLst>
                  <a:ext uri="{FF2B5EF4-FFF2-40B4-BE49-F238E27FC236}">
                    <a16:creationId xmlns:a16="http://schemas.microsoft.com/office/drawing/2014/main" id="{5CF98334-2F92-4A99-95AB-F3F23A73836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4918BEBE-A197-4E71-9554-BD699CF651EC}"/>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086F1437-A4EA-4FBF-97C1-2E9FCB7609B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8" name="Group 27">
            <a:extLst>
              <a:ext uri="{FF2B5EF4-FFF2-40B4-BE49-F238E27FC236}">
                <a16:creationId xmlns:a16="http://schemas.microsoft.com/office/drawing/2014/main" id="{98FE9AC2-3C33-4CC1-ACD0-B3ABA711AAAD}"/>
              </a:ext>
            </a:extLst>
          </p:cNvPr>
          <p:cNvGrpSpPr/>
          <p:nvPr/>
        </p:nvGrpSpPr>
        <p:grpSpPr>
          <a:xfrm>
            <a:off x="10059235" y="4171297"/>
            <a:ext cx="402639" cy="361217"/>
            <a:chOff x="1275510" y="6072184"/>
            <a:chExt cx="508602" cy="456278"/>
          </a:xfrm>
        </p:grpSpPr>
        <p:grpSp>
          <p:nvGrpSpPr>
            <p:cNvPr id="29" name="Group 28">
              <a:extLst>
                <a:ext uri="{FF2B5EF4-FFF2-40B4-BE49-F238E27FC236}">
                  <a16:creationId xmlns:a16="http://schemas.microsoft.com/office/drawing/2014/main" id="{FAC9AD2B-896C-4C30-8177-EA37B6ED5990}"/>
                </a:ext>
              </a:extLst>
            </p:cNvPr>
            <p:cNvGrpSpPr/>
            <p:nvPr/>
          </p:nvGrpSpPr>
          <p:grpSpPr>
            <a:xfrm>
              <a:off x="1275510" y="6224570"/>
              <a:ext cx="508602" cy="151498"/>
              <a:chOff x="551886" y="4945335"/>
              <a:chExt cx="508602" cy="151498"/>
            </a:xfrm>
          </p:grpSpPr>
          <p:sp>
            <p:nvSpPr>
              <p:cNvPr id="38" name="Rectangle 37">
                <a:extLst>
                  <a:ext uri="{FF2B5EF4-FFF2-40B4-BE49-F238E27FC236}">
                    <a16:creationId xmlns:a16="http://schemas.microsoft.com/office/drawing/2014/main" id="{59F53C4E-534B-4051-87FD-7F7ACC80DCAF}"/>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9" name="Oval 38">
                <a:extLst>
                  <a:ext uri="{FF2B5EF4-FFF2-40B4-BE49-F238E27FC236}">
                    <a16:creationId xmlns:a16="http://schemas.microsoft.com/office/drawing/2014/main" id="{9D6D7DB1-D393-4135-B84D-94B46DADC05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0" name="Straight Connector 39">
                <a:extLst>
                  <a:ext uri="{FF2B5EF4-FFF2-40B4-BE49-F238E27FC236}">
                    <a16:creationId xmlns:a16="http://schemas.microsoft.com/office/drawing/2014/main" id="{E5543242-2B46-49CF-9BA2-B3A2B4CAE47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7422E44F-031C-4037-BEDB-D541A6AC2B28}"/>
                </a:ext>
              </a:extLst>
            </p:cNvPr>
            <p:cNvGrpSpPr/>
            <p:nvPr/>
          </p:nvGrpSpPr>
          <p:grpSpPr>
            <a:xfrm>
              <a:off x="1275510" y="6376964"/>
              <a:ext cx="508602" cy="151498"/>
              <a:chOff x="551886" y="4945335"/>
              <a:chExt cx="508602" cy="151498"/>
            </a:xfrm>
          </p:grpSpPr>
          <p:sp>
            <p:nvSpPr>
              <p:cNvPr id="35" name="Rectangle 34">
                <a:extLst>
                  <a:ext uri="{FF2B5EF4-FFF2-40B4-BE49-F238E27FC236}">
                    <a16:creationId xmlns:a16="http://schemas.microsoft.com/office/drawing/2014/main" id="{997D7597-92B8-486F-A571-B2E6F3E1C51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5194B573-47B9-4C28-9C2F-3310B99C98B3}"/>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Connector 36">
                <a:extLst>
                  <a:ext uri="{FF2B5EF4-FFF2-40B4-BE49-F238E27FC236}">
                    <a16:creationId xmlns:a16="http://schemas.microsoft.com/office/drawing/2014/main" id="{19FF3AE3-2C56-4764-B50A-C5C011C99A5C}"/>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214E9B60-AFAC-43F5-A503-4597467945E4}"/>
                </a:ext>
              </a:extLst>
            </p:cNvPr>
            <p:cNvGrpSpPr/>
            <p:nvPr/>
          </p:nvGrpSpPr>
          <p:grpSpPr>
            <a:xfrm>
              <a:off x="1275510" y="6072184"/>
              <a:ext cx="508602" cy="151498"/>
              <a:chOff x="551886" y="4945335"/>
              <a:chExt cx="508602" cy="151498"/>
            </a:xfrm>
          </p:grpSpPr>
          <p:sp>
            <p:nvSpPr>
              <p:cNvPr id="32" name="Rectangle 31">
                <a:extLst>
                  <a:ext uri="{FF2B5EF4-FFF2-40B4-BE49-F238E27FC236}">
                    <a16:creationId xmlns:a16="http://schemas.microsoft.com/office/drawing/2014/main" id="{3C1D875F-B0D6-454D-B78B-ACE70B5C4AF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3" name="Oval 32">
                <a:extLst>
                  <a:ext uri="{FF2B5EF4-FFF2-40B4-BE49-F238E27FC236}">
                    <a16:creationId xmlns:a16="http://schemas.microsoft.com/office/drawing/2014/main" id="{2BC02858-9C7B-4196-BFD3-48AB4266DA68}"/>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Connector 33">
                <a:extLst>
                  <a:ext uri="{FF2B5EF4-FFF2-40B4-BE49-F238E27FC236}">
                    <a16:creationId xmlns:a16="http://schemas.microsoft.com/office/drawing/2014/main" id="{64C3D81D-BAA4-442F-96F1-01E916AD2E36}"/>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41" name="Group 40">
            <a:extLst>
              <a:ext uri="{FF2B5EF4-FFF2-40B4-BE49-F238E27FC236}">
                <a16:creationId xmlns:a16="http://schemas.microsoft.com/office/drawing/2014/main" id="{78FBE63A-82CC-4F46-90B8-65F110DAE6FD}"/>
              </a:ext>
            </a:extLst>
          </p:cNvPr>
          <p:cNvGrpSpPr/>
          <p:nvPr/>
        </p:nvGrpSpPr>
        <p:grpSpPr>
          <a:xfrm>
            <a:off x="10068572" y="2208455"/>
            <a:ext cx="402639" cy="361217"/>
            <a:chOff x="1275510" y="6072184"/>
            <a:chExt cx="508602" cy="456278"/>
          </a:xfrm>
        </p:grpSpPr>
        <p:grpSp>
          <p:nvGrpSpPr>
            <p:cNvPr id="42" name="Group 41">
              <a:extLst>
                <a:ext uri="{FF2B5EF4-FFF2-40B4-BE49-F238E27FC236}">
                  <a16:creationId xmlns:a16="http://schemas.microsoft.com/office/drawing/2014/main" id="{DA41AB03-57C7-4946-94BD-AED714DE9DBD}"/>
                </a:ext>
              </a:extLst>
            </p:cNvPr>
            <p:cNvGrpSpPr/>
            <p:nvPr/>
          </p:nvGrpSpPr>
          <p:grpSpPr>
            <a:xfrm>
              <a:off x="1275510" y="6224570"/>
              <a:ext cx="508602" cy="151498"/>
              <a:chOff x="551886" y="4945335"/>
              <a:chExt cx="508602" cy="151498"/>
            </a:xfrm>
          </p:grpSpPr>
          <p:sp>
            <p:nvSpPr>
              <p:cNvPr id="51" name="Rectangle 50">
                <a:extLst>
                  <a:ext uri="{FF2B5EF4-FFF2-40B4-BE49-F238E27FC236}">
                    <a16:creationId xmlns:a16="http://schemas.microsoft.com/office/drawing/2014/main" id="{0249EB58-57D1-43D2-8591-D677307E6B5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D073F877-4E75-4788-B382-18E0D2760D2F}"/>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53" name="Straight Connector 52">
                <a:extLst>
                  <a:ext uri="{FF2B5EF4-FFF2-40B4-BE49-F238E27FC236}">
                    <a16:creationId xmlns:a16="http://schemas.microsoft.com/office/drawing/2014/main" id="{E4C6FD08-24E1-44C5-B5CB-CC2A2E7237C2}"/>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72500E9B-D824-49C3-BB50-8782D258A0FA}"/>
                </a:ext>
              </a:extLst>
            </p:cNvPr>
            <p:cNvGrpSpPr/>
            <p:nvPr/>
          </p:nvGrpSpPr>
          <p:grpSpPr>
            <a:xfrm>
              <a:off x="1275510" y="6376964"/>
              <a:ext cx="508602" cy="151498"/>
              <a:chOff x="551886" y="4945335"/>
              <a:chExt cx="508602" cy="151498"/>
            </a:xfrm>
          </p:grpSpPr>
          <p:sp>
            <p:nvSpPr>
              <p:cNvPr id="48" name="Rectangle 47">
                <a:extLst>
                  <a:ext uri="{FF2B5EF4-FFF2-40B4-BE49-F238E27FC236}">
                    <a16:creationId xmlns:a16="http://schemas.microsoft.com/office/drawing/2014/main" id="{15654C31-1986-454F-91E6-7FC3FEF30E59}"/>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166F1607-F19F-48BA-A340-BB9226507BC6}"/>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50" name="Straight Connector 49">
                <a:extLst>
                  <a:ext uri="{FF2B5EF4-FFF2-40B4-BE49-F238E27FC236}">
                    <a16:creationId xmlns:a16="http://schemas.microsoft.com/office/drawing/2014/main" id="{FE539D30-BE20-400B-A9BD-B0551E2D840E}"/>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6075BF3B-99BA-425B-B7CE-A62197D68188}"/>
                </a:ext>
              </a:extLst>
            </p:cNvPr>
            <p:cNvGrpSpPr/>
            <p:nvPr/>
          </p:nvGrpSpPr>
          <p:grpSpPr>
            <a:xfrm>
              <a:off x="1275510" y="6072184"/>
              <a:ext cx="508602" cy="151498"/>
              <a:chOff x="551886" y="4945335"/>
              <a:chExt cx="508602" cy="151498"/>
            </a:xfrm>
          </p:grpSpPr>
          <p:sp>
            <p:nvSpPr>
              <p:cNvPr id="45" name="Rectangle 44">
                <a:extLst>
                  <a:ext uri="{FF2B5EF4-FFF2-40B4-BE49-F238E27FC236}">
                    <a16:creationId xmlns:a16="http://schemas.microsoft.com/office/drawing/2014/main" id="{E8AF486E-8188-4A14-9B79-65AC592843D6}"/>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65247DB0-F33E-43E9-A571-7EED65A0344A}"/>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40B6E93E-BF5C-43CF-91BC-81D73FA8D3EB}"/>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4" name="Group 53">
            <a:extLst>
              <a:ext uri="{FF2B5EF4-FFF2-40B4-BE49-F238E27FC236}">
                <a16:creationId xmlns:a16="http://schemas.microsoft.com/office/drawing/2014/main" id="{A35A2F4E-EF5D-4607-8EF3-84D0E59AC407}"/>
              </a:ext>
            </a:extLst>
          </p:cNvPr>
          <p:cNvGrpSpPr/>
          <p:nvPr/>
        </p:nvGrpSpPr>
        <p:grpSpPr>
          <a:xfrm>
            <a:off x="7110192" y="3221771"/>
            <a:ext cx="549222" cy="424360"/>
            <a:chOff x="7203621" y="2226683"/>
            <a:chExt cx="482317" cy="372664"/>
          </a:xfrm>
        </p:grpSpPr>
        <p:grpSp>
          <p:nvGrpSpPr>
            <p:cNvPr id="55" name="Group 54">
              <a:extLst>
                <a:ext uri="{FF2B5EF4-FFF2-40B4-BE49-F238E27FC236}">
                  <a16:creationId xmlns:a16="http://schemas.microsoft.com/office/drawing/2014/main" id="{212A74A3-9FC8-44A7-A55F-571EAB4C389C}"/>
                </a:ext>
              </a:extLst>
            </p:cNvPr>
            <p:cNvGrpSpPr/>
            <p:nvPr/>
          </p:nvGrpSpPr>
          <p:grpSpPr>
            <a:xfrm>
              <a:off x="7203621" y="2226683"/>
              <a:ext cx="482317" cy="372664"/>
              <a:chOff x="2107244" y="1575258"/>
              <a:chExt cx="310993" cy="343365"/>
            </a:xfrm>
            <a:noFill/>
          </p:grpSpPr>
          <p:sp>
            <p:nvSpPr>
              <p:cNvPr id="60" name="Rectangle 9">
                <a:extLst>
                  <a:ext uri="{FF2B5EF4-FFF2-40B4-BE49-F238E27FC236}">
                    <a16:creationId xmlns:a16="http://schemas.microsoft.com/office/drawing/2014/main" id="{19F0EA93-8E57-42B9-A502-7E597975F2B6}"/>
                  </a:ext>
                </a:extLst>
              </p:cNvPr>
              <p:cNvSpPr>
                <a:spLocks noChangeArrowheads="1"/>
              </p:cNvSpPr>
              <p:nvPr/>
            </p:nvSpPr>
            <p:spPr bwMode="auto">
              <a:xfrm>
                <a:off x="2107244" y="1575258"/>
                <a:ext cx="310993" cy="343365"/>
              </a:xfrm>
              <a:prstGeom prst="rect">
                <a:avLst/>
              </a:prstGeom>
              <a:solidFill>
                <a:srgbClr val="FFFFFF"/>
              </a:solid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61" name="Line 10">
                <a:extLst>
                  <a:ext uri="{FF2B5EF4-FFF2-40B4-BE49-F238E27FC236}">
                    <a16:creationId xmlns:a16="http://schemas.microsoft.com/office/drawing/2014/main" id="{D0E29EDB-6627-4B72-9A9F-93679247FC79}"/>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56" name="Group 55">
              <a:extLst>
                <a:ext uri="{FF2B5EF4-FFF2-40B4-BE49-F238E27FC236}">
                  <a16:creationId xmlns:a16="http://schemas.microsoft.com/office/drawing/2014/main" id="{701EBD46-C970-4215-9048-3535F81FD92D}"/>
                </a:ext>
              </a:extLst>
            </p:cNvPr>
            <p:cNvGrpSpPr/>
            <p:nvPr/>
          </p:nvGrpSpPr>
          <p:grpSpPr>
            <a:xfrm>
              <a:off x="7543900" y="2252646"/>
              <a:ext cx="103855" cy="25964"/>
              <a:chOff x="2287367" y="1599181"/>
              <a:chExt cx="95690" cy="23923"/>
            </a:xfrm>
            <a:noFill/>
          </p:grpSpPr>
          <p:sp>
            <p:nvSpPr>
              <p:cNvPr id="57" name="Oval 11">
                <a:extLst>
                  <a:ext uri="{FF2B5EF4-FFF2-40B4-BE49-F238E27FC236}">
                    <a16:creationId xmlns:a16="http://schemas.microsoft.com/office/drawing/2014/main" id="{5F11CEE9-6C67-473D-B576-A255E1F41241}"/>
                  </a:ext>
                </a:extLst>
              </p:cNvPr>
              <p:cNvSpPr>
                <a:spLocks noChangeArrowheads="1"/>
              </p:cNvSpPr>
              <p:nvPr/>
            </p:nvSpPr>
            <p:spPr bwMode="auto">
              <a:xfrm>
                <a:off x="2287367"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58" name="Oval 12">
                <a:extLst>
                  <a:ext uri="{FF2B5EF4-FFF2-40B4-BE49-F238E27FC236}">
                    <a16:creationId xmlns:a16="http://schemas.microsoft.com/office/drawing/2014/main" id="{78042873-897C-4369-8D5E-DAE42C6C4172}"/>
                  </a:ext>
                </a:extLst>
              </p:cNvPr>
              <p:cNvSpPr>
                <a:spLocks noChangeArrowheads="1"/>
              </p:cNvSpPr>
              <p:nvPr/>
            </p:nvSpPr>
            <p:spPr bwMode="auto">
              <a:xfrm>
                <a:off x="2323908"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59" name="Oval 13">
                <a:extLst>
                  <a:ext uri="{FF2B5EF4-FFF2-40B4-BE49-F238E27FC236}">
                    <a16:creationId xmlns:a16="http://schemas.microsoft.com/office/drawing/2014/main" id="{85EDAB6A-F239-4C4F-AD3D-73004858D028}"/>
                  </a:ext>
                </a:extLst>
              </p:cNvPr>
              <p:cNvSpPr>
                <a:spLocks noChangeArrowheads="1"/>
              </p:cNvSpPr>
              <p:nvPr/>
            </p:nvSpPr>
            <p:spPr bwMode="auto">
              <a:xfrm>
                <a:off x="2359134" y="1599181"/>
                <a:ext cx="23923" cy="23923"/>
              </a:xfrm>
              <a:prstGeom prst="ellipse">
                <a:avLst/>
              </a:prstGeom>
              <a:grpFill/>
              <a:ln w="12700">
                <a:solidFill>
                  <a:schemeClr val="tx2"/>
                </a:solid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62" name="Left Brace 61">
            <a:extLst>
              <a:ext uri="{FF2B5EF4-FFF2-40B4-BE49-F238E27FC236}">
                <a16:creationId xmlns:a16="http://schemas.microsoft.com/office/drawing/2014/main" id="{761DFB90-CC24-46F4-980E-FB03F1065536}"/>
              </a:ext>
            </a:extLst>
          </p:cNvPr>
          <p:cNvSpPr/>
          <p:nvPr/>
        </p:nvSpPr>
        <p:spPr>
          <a:xfrm>
            <a:off x="9459100" y="2026275"/>
            <a:ext cx="226454" cy="2797444"/>
          </a:xfrm>
          <a:prstGeom prst="leftBrace">
            <a:avLst/>
          </a:prstGeom>
          <a:ln w="19050">
            <a:solidFill>
              <a:schemeClr val="bg1">
                <a:lumMod val="50000"/>
              </a:schemeClr>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a:extLst>
              <a:ext uri="{FF2B5EF4-FFF2-40B4-BE49-F238E27FC236}">
                <a16:creationId xmlns:a16="http://schemas.microsoft.com/office/drawing/2014/main" id="{278652A3-074E-4401-ABB2-A356F8A2AC03}"/>
              </a:ext>
            </a:extLst>
          </p:cNvPr>
          <p:cNvGrpSpPr/>
          <p:nvPr/>
        </p:nvGrpSpPr>
        <p:grpSpPr>
          <a:xfrm>
            <a:off x="9452558" y="2284096"/>
            <a:ext cx="395935" cy="212257"/>
            <a:chOff x="9445924" y="2274656"/>
            <a:chExt cx="395935" cy="212257"/>
          </a:xfrm>
        </p:grpSpPr>
        <p:cxnSp>
          <p:nvCxnSpPr>
            <p:cNvPr id="63" name="Straight Arrow Connector 62">
              <a:extLst>
                <a:ext uri="{FF2B5EF4-FFF2-40B4-BE49-F238E27FC236}">
                  <a16:creationId xmlns:a16="http://schemas.microsoft.com/office/drawing/2014/main" id="{1C37F13F-D5DE-4B23-8A29-B307B0D48056}"/>
                </a:ext>
              </a:extLst>
            </p:cNvPr>
            <p:cNvCxnSpPr>
              <a:cxnSpLocks/>
            </p:cNvCxnSpPr>
            <p:nvPr/>
          </p:nvCxnSpPr>
          <p:spPr>
            <a:xfrm>
              <a:off x="9447453" y="2274656"/>
              <a:ext cx="393730" cy="0"/>
            </a:xfrm>
            <a:prstGeom prst="straightConnector1">
              <a:avLst/>
            </a:prstGeom>
            <a:noFill/>
            <a:ln w="19050" cap="sq">
              <a:solidFill>
                <a:schemeClr val="accent6"/>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6" name="Straight Arrow Connector 65">
              <a:extLst>
                <a:ext uri="{FF2B5EF4-FFF2-40B4-BE49-F238E27FC236}">
                  <a16:creationId xmlns:a16="http://schemas.microsoft.com/office/drawing/2014/main" id="{07975CD4-BD70-4D63-9113-614B5E3B9384}"/>
                </a:ext>
              </a:extLst>
            </p:cNvPr>
            <p:cNvCxnSpPr>
              <a:cxnSpLocks/>
            </p:cNvCxnSpPr>
            <p:nvPr/>
          </p:nvCxnSpPr>
          <p:spPr>
            <a:xfrm>
              <a:off x="9445924" y="2378420"/>
              <a:ext cx="393730" cy="0"/>
            </a:xfrm>
            <a:prstGeom prst="straightConnector1">
              <a:avLst/>
            </a:prstGeom>
            <a:noFill/>
            <a:ln w="19050" cap="sq">
              <a:solidFill>
                <a:schemeClr val="accent6"/>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Arrow Connector 66">
              <a:extLst>
                <a:ext uri="{FF2B5EF4-FFF2-40B4-BE49-F238E27FC236}">
                  <a16:creationId xmlns:a16="http://schemas.microsoft.com/office/drawing/2014/main" id="{F82D247F-9950-48D0-9624-0B53E2E3236E}"/>
                </a:ext>
              </a:extLst>
            </p:cNvPr>
            <p:cNvCxnSpPr>
              <a:cxnSpLocks/>
            </p:cNvCxnSpPr>
            <p:nvPr/>
          </p:nvCxnSpPr>
          <p:spPr>
            <a:xfrm>
              <a:off x="9448129" y="2486913"/>
              <a:ext cx="393730" cy="0"/>
            </a:xfrm>
            <a:prstGeom prst="straightConnector1">
              <a:avLst/>
            </a:prstGeom>
            <a:noFill/>
            <a:ln w="19050" cap="sq">
              <a:solidFill>
                <a:schemeClr val="accent6"/>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grpSp>
        <p:nvGrpSpPr>
          <p:cNvPr id="65" name="Group 64">
            <a:extLst>
              <a:ext uri="{FF2B5EF4-FFF2-40B4-BE49-F238E27FC236}">
                <a16:creationId xmlns:a16="http://schemas.microsoft.com/office/drawing/2014/main" id="{0D54547F-2D99-4A8C-82F7-4E23C59EEB92}"/>
              </a:ext>
            </a:extLst>
          </p:cNvPr>
          <p:cNvGrpSpPr/>
          <p:nvPr/>
        </p:nvGrpSpPr>
        <p:grpSpPr>
          <a:xfrm>
            <a:off x="9445924" y="2385582"/>
            <a:ext cx="393730" cy="1956739"/>
            <a:chOff x="9445924" y="2385582"/>
            <a:chExt cx="393730" cy="1956739"/>
          </a:xfrm>
        </p:grpSpPr>
        <p:cxnSp>
          <p:nvCxnSpPr>
            <p:cNvPr id="71" name="Straight Arrow Connector 70">
              <a:extLst>
                <a:ext uri="{FF2B5EF4-FFF2-40B4-BE49-F238E27FC236}">
                  <a16:creationId xmlns:a16="http://schemas.microsoft.com/office/drawing/2014/main" id="{7FF8A856-988F-4A57-9679-113A7A5E2E1D}"/>
                </a:ext>
              </a:extLst>
            </p:cNvPr>
            <p:cNvCxnSpPr>
              <a:cxnSpLocks/>
            </p:cNvCxnSpPr>
            <p:nvPr/>
          </p:nvCxnSpPr>
          <p:spPr>
            <a:xfrm>
              <a:off x="9445924" y="2385582"/>
              <a:ext cx="393730" cy="0"/>
            </a:xfrm>
            <a:prstGeom prst="straightConnector1">
              <a:avLst/>
            </a:prstGeom>
            <a:noFill/>
            <a:ln w="19050" cap="sq">
              <a:solidFill>
                <a:schemeClr val="accent3"/>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2" name="Straight Arrow Connector 71">
              <a:extLst>
                <a:ext uri="{FF2B5EF4-FFF2-40B4-BE49-F238E27FC236}">
                  <a16:creationId xmlns:a16="http://schemas.microsoft.com/office/drawing/2014/main" id="{69C9CFAE-F245-492B-ADF6-1CFDC1CCB5C9}"/>
                </a:ext>
              </a:extLst>
            </p:cNvPr>
            <p:cNvCxnSpPr>
              <a:cxnSpLocks/>
            </p:cNvCxnSpPr>
            <p:nvPr/>
          </p:nvCxnSpPr>
          <p:spPr>
            <a:xfrm>
              <a:off x="9445924" y="3424997"/>
              <a:ext cx="393730" cy="0"/>
            </a:xfrm>
            <a:prstGeom prst="straightConnector1">
              <a:avLst/>
            </a:prstGeom>
            <a:noFill/>
            <a:ln w="19050" cap="sq">
              <a:solidFill>
                <a:schemeClr val="accent3"/>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3" name="Straight Arrow Connector 72">
              <a:extLst>
                <a:ext uri="{FF2B5EF4-FFF2-40B4-BE49-F238E27FC236}">
                  <a16:creationId xmlns:a16="http://schemas.microsoft.com/office/drawing/2014/main" id="{C5931B43-9762-4291-9B4C-3FFDD43DB1E1}"/>
                </a:ext>
              </a:extLst>
            </p:cNvPr>
            <p:cNvCxnSpPr>
              <a:cxnSpLocks/>
            </p:cNvCxnSpPr>
            <p:nvPr/>
          </p:nvCxnSpPr>
          <p:spPr>
            <a:xfrm>
              <a:off x="9445924" y="4342321"/>
              <a:ext cx="393730" cy="0"/>
            </a:xfrm>
            <a:prstGeom prst="straightConnector1">
              <a:avLst/>
            </a:prstGeom>
            <a:noFill/>
            <a:ln w="19050" cap="sq">
              <a:solidFill>
                <a:schemeClr val="accent3"/>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
        <p:nvSpPr>
          <p:cNvPr id="68" name="Text Placeholder 4">
            <a:extLst>
              <a:ext uri="{FF2B5EF4-FFF2-40B4-BE49-F238E27FC236}">
                <a16:creationId xmlns:a16="http://schemas.microsoft.com/office/drawing/2014/main" id="{DBAA85EA-3ED9-499C-A39D-AA05ECAECA5A}"/>
              </a:ext>
            </a:extLst>
          </p:cNvPr>
          <p:cNvSpPr txBox="1">
            <a:spLocks/>
          </p:cNvSpPr>
          <p:nvPr/>
        </p:nvSpPr>
        <p:spPr>
          <a:xfrm>
            <a:off x="280845" y="3197356"/>
            <a:ext cx="6080126" cy="1905137"/>
          </a:xfrm>
          <a:prstGeom prst="rect">
            <a:avLst/>
          </a:prstGeom>
        </p:spPr>
        <p:txBody>
          <a:bodyPr vert="horz" wrap="square" lIns="146304" tIns="91440" rIns="146304" bIns="91440" rtlCol="0" anchor="t">
            <a:spAutoFit/>
          </a:bodyPr>
          <a:lstStyle>
            <a:lvl1pPr marL="0" marR="0" indent="0" algn="l" defTabSz="914367" rtl="0" eaLnBrk="1" fontAlgn="auto" latinLnBrk="0" hangingPunct="1">
              <a:lnSpc>
                <a:spcPct val="100000"/>
              </a:lnSpc>
              <a:spcBef>
                <a:spcPts val="1200"/>
              </a:spcBef>
              <a:spcAft>
                <a:spcPts val="0"/>
              </a:spcAft>
              <a:buClrTx/>
              <a:buSzPct val="90000"/>
              <a:buFont typeface="Arial" pitchFamily="34" charset="0"/>
              <a:buNone/>
              <a:tabLst/>
              <a:defRPr lang="en-US" sz="1600" b="1" kern="1200" spc="0" baseline="0" dirty="0" smtClean="0">
                <a:solidFill>
                  <a:schemeClr val="tx2"/>
                </a:solidFill>
                <a:latin typeface="Segoe UI Semibold" charset="0"/>
                <a:ea typeface="Segoe UI Semibold" charset="0"/>
                <a:cs typeface="Segoe UI Semibold" charset="0"/>
              </a:defRPr>
            </a:lvl1pPr>
            <a:lvl2pPr marL="236538" marR="0" indent="-236538" algn="l" defTabSz="914367" rtl="0" eaLnBrk="1" fontAlgn="auto" latinLnBrk="0" hangingPunct="1">
              <a:lnSpc>
                <a:spcPct val="100000"/>
              </a:lnSpc>
              <a:spcBef>
                <a:spcPts val="800"/>
              </a:spcBef>
              <a:spcAft>
                <a:spcPts val="400"/>
              </a:spcAft>
              <a:buClr>
                <a:schemeClr val="tx2"/>
              </a:buClr>
              <a:buSzPct val="90000"/>
              <a:buFont typeface="Arial" pitchFamily="34" charset="0"/>
              <a:buChar char="•"/>
              <a:tabLst/>
              <a:defRPr lang="en-US" sz="1600" kern="1200" spc="0" baseline="0" dirty="0" smtClean="0">
                <a:solidFill>
                  <a:schemeClr val="tx1"/>
                </a:solidFill>
                <a:latin typeface="Segoe UI Semilight" charset="0"/>
                <a:ea typeface="Segoe UI Semilight" charset="0"/>
                <a:cs typeface="Segoe UI Semilight" charset="0"/>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400"/>
              <a:t>Steps for Success</a:t>
            </a:r>
          </a:p>
          <a:p>
            <a:pPr marL="236220" lvl="1" indent="-236220">
              <a:spcBef>
                <a:spcPts val="600"/>
              </a:spcBef>
            </a:pPr>
            <a:r>
              <a:rPr lang="en-US" sz="1400"/>
              <a:t>Ballpark scale needs (size/throughput)</a:t>
            </a:r>
          </a:p>
          <a:p>
            <a:pPr marL="236220" lvl="1" indent="-236220">
              <a:spcBef>
                <a:spcPts val="0"/>
              </a:spcBef>
            </a:pPr>
            <a:r>
              <a:rPr lang="en-US" sz="1400"/>
              <a:t>Understand the workload</a:t>
            </a:r>
          </a:p>
          <a:p>
            <a:pPr marL="236220" lvl="1" indent="-236220">
              <a:spcBef>
                <a:spcPts val="0"/>
              </a:spcBef>
            </a:pPr>
            <a:r>
              <a:rPr lang="en-US" sz="1400"/>
              <a:t># of reads/sec vs writes per sec</a:t>
            </a:r>
          </a:p>
          <a:p>
            <a:pPr marL="784225" lvl="2" indent="-223520">
              <a:spcBef>
                <a:spcPts val="0"/>
              </a:spcBef>
              <a:buClr>
                <a:schemeClr val="tx2"/>
              </a:buClr>
            </a:pPr>
            <a:r>
              <a:rPr lang="en-US" sz="1200"/>
              <a:t>Use pareto principal (80/20 rule) to help optimize bulk of workload</a:t>
            </a:r>
            <a:endParaRPr lang="en-US" sz="1200">
              <a:cs typeface="Segoe UI Semilight"/>
            </a:endParaRPr>
          </a:p>
          <a:p>
            <a:pPr marL="784225" lvl="2" indent="-223520">
              <a:buClr>
                <a:schemeClr val="tx2"/>
              </a:buClr>
            </a:pPr>
            <a:r>
              <a:rPr lang="en-US" sz="1200"/>
              <a:t>For reads – understand top 3-5 queries (look for common filters)</a:t>
            </a:r>
            <a:endParaRPr lang="en-US" sz="1200">
              <a:cs typeface="Segoe UI Semilight"/>
            </a:endParaRPr>
          </a:p>
          <a:p>
            <a:pPr marL="784225" lvl="2" indent="-223520">
              <a:buClr>
                <a:schemeClr val="tx2"/>
              </a:buClr>
            </a:pPr>
            <a:r>
              <a:rPr lang="en-US" sz="1200"/>
              <a:t>For writes – understand transactional needs</a:t>
            </a:r>
            <a:endParaRPr lang="en-US" sz="1200">
              <a:cs typeface="Segoe UI Semilight"/>
            </a:endParaRPr>
          </a:p>
        </p:txBody>
      </p:sp>
      <p:sp>
        <p:nvSpPr>
          <p:cNvPr id="69" name="Text Placeholder 4">
            <a:extLst>
              <a:ext uri="{FF2B5EF4-FFF2-40B4-BE49-F238E27FC236}">
                <a16:creationId xmlns:a16="http://schemas.microsoft.com/office/drawing/2014/main" id="{745017B2-B9EB-4A6E-9B10-E984C4A50B71}"/>
              </a:ext>
            </a:extLst>
          </p:cNvPr>
          <p:cNvSpPr txBox="1">
            <a:spLocks/>
          </p:cNvSpPr>
          <p:nvPr/>
        </p:nvSpPr>
        <p:spPr>
          <a:xfrm>
            <a:off x="269874" y="5099054"/>
            <a:ext cx="6080126" cy="1709186"/>
          </a:xfrm>
          <a:prstGeom prst="rect">
            <a:avLst/>
          </a:prstGeom>
        </p:spPr>
        <p:txBody>
          <a:bodyPr vert="horz" wrap="square" lIns="146304" tIns="91440" rIns="146304" bIns="91440" rtlCol="0" anchor="t">
            <a:spAutoFit/>
          </a:bodyPr>
          <a:lstStyle>
            <a:lvl1pPr marL="0" marR="0" indent="0" algn="l" defTabSz="914367" rtl="0" eaLnBrk="1" fontAlgn="auto" latinLnBrk="0" hangingPunct="1">
              <a:lnSpc>
                <a:spcPct val="100000"/>
              </a:lnSpc>
              <a:spcBef>
                <a:spcPts val="1200"/>
              </a:spcBef>
              <a:spcAft>
                <a:spcPts val="0"/>
              </a:spcAft>
              <a:buClrTx/>
              <a:buSzPct val="90000"/>
              <a:buFont typeface="Arial" pitchFamily="34" charset="0"/>
              <a:buNone/>
              <a:tabLst/>
              <a:defRPr lang="en-US" sz="1600" b="1" kern="1200" spc="0" baseline="0" dirty="0" smtClean="0">
                <a:solidFill>
                  <a:schemeClr val="tx2"/>
                </a:solidFill>
                <a:latin typeface="Segoe UI Semibold" charset="0"/>
                <a:ea typeface="Segoe UI Semibold" charset="0"/>
                <a:cs typeface="Segoe UI Semibold" charset="0"/>
              </a:defRPr>
            </a:lvl1pPr>
            <a:lvl2pPr marL="236538" marR="0" indent="-236538" algn="l" defTabSz="914367" rtl="0" eaLnBrk="1" fontAlgn="auto" latinLnBrk="0" hangingPunct="1">
              <a:lnSpc>
                <a:spcPct val="100000"/>
              </a:lnSpc>
              <a:spcBef>
                <a:spcPts val="800"/>
              </a:spcBef>
              <a:spcAft>
                <a:spcPts val="400"/>
              </a:spcAft>
              <a:buClr>
                <a:schemeClr val="tx2"/>
              </a:buClr>
              <a:buSzPct val="90000"/>
              <a:buFont typeface="Arial" pitchFamily="34" charset="0"/>
              <a:buChar char="•"/>
              <a:tabLst/>
              <a:defRPr lang="en-US" sz="1600" kern="1200" spc="0" baseline="0" dirty="0" smtClean="0">
                <a:solidFill>
                  <a:schemeClr val="tx1"/>
                </a:solidFill>
                <a:latin typeface="Segoe UI Semilight" charset="0"/>
                <a:ea typeface="Segoe UI Semilight" charset="0"/>
                <a:cs typeface="Segoe UI Semilight" charset="0"/>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400"/>
              <a:t>General Tips</a:t>
            </a:r>
          </a:p>
          <a:p>
            <a:pPr marL="236220" lvl="1" indent="-236220">
              <a:spcBef>
                <a:spcPts val="600"/>
              </a:spcBef>
            </a:pPr>
            <a:r>
              <a:rPr lang="en-US" sz="1400"/>
              <a:t>Build a POC to strengthen your understanding of the workload and iterate (avoid analyses paralysis)</a:t>
            </a:r>
          </a:p>
          <a:p>
            <a:pPr marL="236220" lvl="1" indent="-236220">
              <a:spcBef>
                <a:spcPts val="600"/>
              </a:spcBef>
            </a:pPr>
            <a:r>
              <a:rPr lang="en-US" sz="1400"/>
              <a:t>Don’t be afraid of having too many partition keys</a:t>
            </a:r>
          </a:p>
          <a:p>
            <a:pPr marL="784225" lvl="2" indent="-223520">
              <a:spcBef>
                <a:spcPts val="0"/>
              </a:spcBef>
              <a:buClr>
                <a:schemeClr val="tx2"/>
              </a:buClr>
            </a:pPr>
            <a:r>
              <a:rPr lang="en-US" sz="1200"/>
              <a:t>Partitions keys are logical</a:t>
            </a:r>
            <a:endParaRPr lang="en-US" sz="1200">
              <a:cs typeface="Segoe UI Semilight"/>
            </a:endParaRPr>
          </a:p>
          <a:p>
            <a:pPr marL="784225" lvl="2" indent="-223520">
              <a:buClr>
                <a:schemeClr val="tx2"/>
              </a:buClr>
            </a:pPr>
            <a:r>
              <a:rPr lang="en-US" sz="1200"/>
              <a:t>More partition keys </a:t>
            </a:r>
            <a:r>
              <a:rPr lang="en-US" sz="1050">
                <a:latin typeface="Segoe MDL2 Assets" panose="050A0102010101010101" pitchFamily="18" charset="0"/>
              </a:rPr>
              <a:t></a:t>
            </a:r>
            <a:r>
              <a:rPr lang="en-US" sz="1200"/>
              <a:t> more scalability</a:t>
            </a:r>
            <a:endParaRPr lang="en-US" sz="1200">
              <a:cs typeface="Segoe UI Semilight"/>
            </a:endParaRPr>
          </a:p>
        </p:txBody>
      </p:sp>
      <p:sp>
        <p:nvSpPr>
          <p:cNvPr id="70" name="Text Placeholder 4">
            <a:extLst>
              <a:ext uri="{FF2B5EF4-FFF2-40B4-BE49-F238E27FC236}">
                <a16:creationId xmlns:a16="http://schemas.microsoft.com/office/drawing/2014/main" id="{08CE28C2-CA63-4D80-A876-563B5531F9B4}"/>
              </a:ext>
            </a:extLst>
          </p:cNvPr>
          <p:cNvSpPr txBox="1">
            <a:spLocks/>
          </p:cNvSpPr>
          <p:nvPr/>
        </p:nvSpPr>
        <p:spPr>
          <a:xfrm>
            <a:off x="269874" y="2371401"/>
            <a:ext cx="6080126" cy="857671"/>
          </a:xfrm>
          <a:prstGeom prst="rect">
            <a:avLst/>
          </a:prstGeom>
        </p:spPr>
        <p:txBody>
          <a:bodyPr vert="horz" wrap="square" lIns="146304" tIns="91440" rIns="146304" bIns="91440" rtlCol="0" anchor="t">
            <a:spAutoFit/>
          </a:bodyPr>
          <a:lstStyle>
            <a:lvl1pPr marL="0" marR="0" indent="0" algn="l" defTabSz="914367" rtl="0" eaLnBrk="1" fontAlgn="auto" latinLnBrk="0" hangingPunct="1">
              <a:lnSpc>
                <a:spcPct val="100000"/>
              </a:lnSpc>
              <a:spcBef>
                <a:spcPts val="1200"/>
              </a:spcBef>
              <a:spcAft>
                <a:spcPts val="0"/>
              </a:spcAft>
              <a:buClrTx/>
              <a:buSzPct val="90000"/>
              <a:buFont typeface="Arial" pitchFamily="34" charset="0"/>
              <a:buNone/>
              <a:tabLst/>
              <a:defRPr lang="en-US" sz="1600" b="1" kern="1200" spc="0" baseline="0" dirty="0" smtClean="0">
                <a:solidFill>
                  <a:schemeClr val="tx2"/>
                </a:solidFill>
                <a:latin typeface="Segoe UI Semibold" charset="0"/>
                <a:ea typeface="Segoe UI Semibold" charset="0"/>
                <a:cs typeface="Segoe UI Semibold" charset="0"/>
              </a:defRPr>
            </a:lvl1pPr>
            <a:lvl2pPr marL="236538" marR="0" indent="-236538" algn="l" defTabSz="914367" rtl="0" eaLnBrk="1" fontAlgn="auto" latinLnBrk="0" hangingPunct="1">
              <a:lnSpc>
                <a:spcPct val="100000"/>
              </a:lnSpc>
              <a:spcBef>
                <a:spcPts val="800"/>
              </a:spcBef>
              <a:spcAft>
                <a:spcPts val="400"/>
              </a:spcAft>
              <a:buClr>
                <a:schemeClr val="tx2"/>
              </a:buClr>
              <a:buSzPct val="90000"/>
              <a:buFont typeface="Arial" pitchFamily="34" charset="0"/>
              <a:buChar char="•"/>
              <a:tabLst/>
              <a:defRPr lang="en-US" sz="1600" kern="1200" spc="0" baseline="0" dirty="0" smtClean="0">
                <a:solidFill>
                  <a:schemeClr val="tx1"/>
                </a:solidFill>
                <a:latin typeface="Segoe UI Semilight" charset="0"/>
                <a:ea typeface="Segoe UI Semilight" charset="0"/>
                <a:cs typeface="Segoe UI Semilight" charset="0"/>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36220" lvl="1" indent="-236220">
              <a:spcBef>
                <a:spcPts val="600"/>
              </a:spcBef>
            </a:pPr>
            <a:r>
              <a:rPr lang="en-US" sz="1400"/>
              <a:t>Partition Key is scope for multi-record transactions and routing queries</a:t>
            </a:r>
          </a:p>
          <a:p>
            <a:pPr marL="784225" lvl="2" indent="-223520">
              <a:spcBef>
                <a:spcPts val="0"/>
              </a:spcBef>
              <a:buClr>
                <a:schemeClr val="tx2"/>
              </a:buClr>
            </a:pPr>
            <a:r>
              <a:rPr lang="en-US" sz="1200"/>
              <a:t>Queries can be intelligently routed via partition key</a:t>
            </a:r>
            <a:endParaRPr lang="en-US" sz="1200">
              <a:cs typeface="Segoe UI Semilight"/>
            </a:endParaRPr>
          </a:p>
          <a:p>
            <a:pPr marL="784225" lvl="2" indent="-223520">
              <a:buClr>
                <a:schemeClr val="tx2"/>
              </a:buClr>
            </a:pPr>
            <a:r>
              <a:rPr lang="en-US" sz="1200"/>
              <a:t>Omitting partition key on query requires fan-out</a:t>
            </a:r>
            <a:endParaRPr lang="en-US" sz="1200">
              <a:cs typeface="Segoe UI Semilight"/>
            </a:endParaRPr>
          </a:p>
        </p:txBody>
      </p:sp>
      <p:grpSp>
        <p:nvGrpSpPr>
          <p:cNvPr id="64" name="Group 63">
            <a:extLst>
              <a:ext uri="{FF2B5EF4-FFF2-40B4-BE49-F238E27FC236}">
                <a16:creationId xmlns:a16="http://schemas.microsoft.com/office/drawing/2014/main" id="{59580809-861C-4150-A7AE-46B5C83A3604}"/>
              </a:ext>
            </a:extLst>
          </p:cNvPr>
          <p:cNvGrpSpPr/>
          <p:nvPr/>
        </p:nvGrpSpPr>
        <p:grpSpPr>
          <a:xfrm>
            <a:off x="9255295" y="2540266"/>
            <a:ext cx="774811" cy="1769461"/>
            <a:chOff x="9263121" y="2535599"/>
            <a:chExt cx="774811" cy="1769461"/>
          </a:xfrm>
        </p:grpSpPr>
        <p:cxnSp>
          <p:nvCxnSpPr>
            <p:cNvPr id="74" name="Straight Arrow Connector 73">
              <a:extLst>
                <a:ext uri="{FF2B5EF4-FFF2-40B4-BE49-F238E27FC236}">
                  <a16:creationId xmlns:a16="http://schemas.microsoft.com/office/drawing/2014/main" id="{F72562E5-DF4B-40D5-9A80-B35BCF75FC89}"/>
                </a:ext>
              </a:extLst>
            </p:cNvPr>
            <p:cNvCxnSpPr>
              <a:cxnSpLocks/>
            </p:cNvCxnSpPr>
            <p:nvPr/>
          </p:nvCxnSpPr>
          <p:spPr>
            <a:xfrm>
              <a:off x="9263121" y="3420329"/>
              <a:ext cx="774811" cy="0"/>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5" name="Straight Arrow Connector 74">
              <a:extLst>
                <a:ext uri="{FF2B5EF4-FFF2-40B4-BE49-F238E27FC236}">
                  <a16:creationId xmlns:a16="http://schemas.microsoft.com/office/drawing/2014/main" id="{5BE771F0-9FD5-4DEA-BCDA-855F75833CBC}"/>
                </a:ext>
              </a:extLst>
            </p:cNvPr>
            <p:cNvCxnSpPr>
              <a:cxnSpLocks/>
            </p:cNvCxnSpPr>
            <p:nvPr/>
          </p:nvCxnSpPr>
          <p:spPr>
            <a:xfrm>
              <a:off x="9263121" y="3527556"/>
              <a:ext cx="686945"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Arrow Connector 75">
              <a:extLst>
                <a:ext uri="{FF2B5EF4-FFF2-40B4-BE49-F238E27FC236}">
                  <a16:creationId xmlns:a16="http://schemas.microsoft.com/office/drawing/2014/main" id="{6D595A8B-1191-43B3-A233-0CF8FED2C120}"/>
                </a:ext>
              </a:extLst>
            </p:cNvPr>
            <p:cNvCxnSpPr>
              <a:cxnSpLocks/>
            </p:cNvCxnSpPr>
            <p:nvPr/>
          </p:nvCxnSpPr>
          <p:spPr>
            <a:xfrm flipV="1">
              <a:off x="9263121" y="2535599"/>
              <a:ext cx="655603" cy="777504"/>
            </a:xfrm>
            <a:prstGeom prst="straightConnector1">
              <a:avLst/>
            </a:prstGeom>
            <a:noFill/>
            <a:ln w="19050" cap="sq">
              <a:solidFill>
                <a:schemeClr val="tx2"/>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28645142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6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8" grpId="0"/>
      <p:bldP spid="69" grpId="0"/>
      <p:bldP spid="7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630597" cy="899665"/>
          </a:xfrm>
        </p:spPr>
        <p:txBody>
          <a:bodyPr/>
          <a:lstStyle/>
          <a:p>
            <a:r>
              <a:rPr lang="en-US"/>
              <a:t>Handle any data with no schema or indexing required</a:t>
            </a:r>
          </a:p>
        </p:txBody>
      </p:sp>
      <p:sp>
        <p:nvSpPr>
          <p:cNvPr id="3" name="Text Placeholder 2"/>
          <p:cNvSpPr>
            <a:spLocks noGrp="1"/>
          </p:cNvSpPr>
          <p:nvPr>
            <p:ph type="body" sz="quarter" idx="10"/>
          </p:nvPr>
        </p:nvSpPr>
        <p:spPr>
          <a:xfrm>
            <a:off x="324394" y="1821486"/>
            <a:ext cx="6825361" cy="1020792"/>
          </a:xfrm>
        </p:spPr>
        <p:txBody>
          <a:bodyPr/>
          <a:lstStyle/>
          <a:p>
            <a:pPr lvl="0" defTabSz="914400">
              <a:lnSpc>
                <a:spcPct val="100000"/>
              </a:lnSpc>
              <a:spcBef>
                <a:spcPts val="1000"/>
              </a:spcBef>
              <a:spcAft>
                <a:spcPts val="0"/>
              </a:spcAft>
              <a:buClr>
                <a:schemeClr val="bg1"/>
              </a:buClr>
              <a:buSzTx/>
            </a:pPr>
            <a:r>
              <a:rPr lang="en-US" sz="1600"/>
              <a:t>Azure Cosmos DB’s schema-less service automatically indexes all your data, regardless of the data model, to delivery blazing fast queries.</a:t>
            </a:r>
          </a:p>
          <a:p>
            <a:pPr lvl="0" defTabSz="914400">
              <a:lnSpc>
                <a:spcPct val="100000"/>
              </a:lnSpc>
              <a:spcBef>
                <a:spcPts val="1000"/>
              </a:spcBef>
              <a:spcAft>
                <a:spcPts val="0"/>
              </a:spcAft>
              <a:buClr>
                <a:schemeClr val="bg1"/>
              </a:buClr>
              <a:buSzTx/>
            </a:pPr>
            <a:endParaRPr lang="en-US" sz="2000">
              <a:latin typeface="Segoe UI Semilight" charset="0"/>
              <a:ea typeface="Segoe UI Semilight" charset="0"/>
              <a:cs typeface="Segoe UI Semilight" charset="0"/>
            </a:endParaRPr>
          </a:p>
        </p:txBody>
      </p:sp>
      <p:graphicFrame>
        <p:nvGraphicFramePr>
          <p:cNvPr id="2" name="Table 1">
            <a:extLst>
              <a:ext uri="{FF2B5EF4-FFF2-40B4-BE49-F238E27FC236}">
                <a16:creationId xmlns:a16="http://schemas.microsoft.com/office/drawing/2014/main" id="{CB36A72F-F43E-48B1-B15F-F1610E97BFE6}"/>
              </a:ext>
            </a:extLst>
          </p:cNvPr>
          <p:cNvGraphicFramePr>
            <a:graphicFrameLocks noGrp="1"/>
          </p:cNvGraphicFramePr>
          <p:nvPr/>
        </p:nvGraphicFramePr>
        <p:xfrm>
          <a:off x="6703292" y="4377916"/>
          <a:ext cx="5059218" cy="2011680"/>
        </p:xfrm>
        <a:graphic>
          <a:graphicData uri="http://schemas.openxmlformats.org/drawingml/2006/table">
            <a:tbl>
              <a:tblPr bandRow="1">
                <a:tableStyleId>{5940675A-B579-460E-94D1-54222C63F5DA}</a:tableStyleId>
              </a:tblPr>
              <a:tblGrid>
                <a:gridCol w="671510">
                  <a:extLst>
                    <a:ext uri="{9D8B030D-6E8A-4147-A177-3AD203B41FA5}">
                      <a16:colId xmlns:a16="http://schemas.microsoft.com/office/drawing/2014/main" val="2670246503"/>
                    </a:ext>
                  </a:extLst>
                </a:gridCol>
                <a:gridCol w="772203">
                  <a:extLst>
                    <a:ext uri="{9D8B030D-6E8A-4147-A177-3AD203B41FA5}">
                      <a16:colId xmlns:a16="http://schemas.microsoft.com/office/drawing/2014/main" val="2840900199"/>
                    </a:ext>
                  </a:extLst>
                </a:gridCol>
                <a:gridCol w="872842">
                  <a:extLst>
                    <a:ext uri="{9D8B030D-6E8A-4147-A177-3AD203B41FA5}">
                      <a16:colId xmlns:a16="http://schemas.microsoft.com/office/drawing/2014/main" val="1650129827"/>
                    </a:ext>
                  </a:extLst>
                </a:gridCol>
                <a:gridCol w="845286">
                  <a:extLst>
                    <a:ext uri="{9D8B030D-6E8A-4147-A177-3AD203B41FA5}">
                      <a16:colId xmlns:a16="http://schemas.microsoft.com/office/drawing/2014/main" val="950206156"/>
                    </a:ext>
                  </a:extLst>
                </a:gridCol>
                <a:gridCol w="592510">
                  <a:extLst>
                    <a:ext uri="{9D8B030D-6E8A-4147-A177-3AD203B41FA5}">
                      <a16:colId xmlns:a16="http://schemas.microsoft.com/office/drawing/2014/main" val="3466473001"/>
                    </a:ext>
                  </a:extLst>
                </a:gridCol>
                <a:gridCol w="670386">
                  <a:extLst>
                    <a:ext uri="{9D8B030D-6E8A-4147-A177-3AD203B41FA5}">
                      <a16:colId xmlns:a16="http://schemas.microsoft.com/office/drawing/2014/main" val="2620842981"/>
                    </a:ext>
                  </a:extLst>
                </a:gridCol>
                <a:gridCol w="634481">
                  <a:extLst>
                    <a:ext uri="{9D8B030D-6E8A-4147-A177-3AD203B41FA5}">
                      <a16:colId xmlns:a16="http://schemas.microsoft.com/office/drawing/2014/main" val="4196825317"/>
                    </a:ext>
                  </a:extLst>
                </a:gridCol>
              </a:tblGrid>
              <a:tr h="274320">
                <a:tc>
                  <a:txBody>
                    <a:bodyPr/>
                    <a:lstStyle/>
                    <a:p>
                      <a:r>
                        <a:rPr lang="en-US" sz="900">
                          <a:solidFill>
                            <a:schemeClr val="bg1"/>
                          </a:solidFill>
                          <a:latin typeface="Segoe UI Semibold" panose="020B0702040204020203" pitchFamily="34" charset="0"/>
                          <a:cs typeface="Segoe UI Semibold" panose="020B0702040204020203" pitchFamily="34" charset="0"/>
                        </a:rPr>
                        <a:t>Item</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Color</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Microwave safe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Liquid capacity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CPU</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Memory</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tc>
                  <a:txBody>
                    <a:bodyPr/>
                    <a:lstStyle/>
                    <a:p>
                      <a:r>
                        <a:rPr lang="en-US" sz="900">
                          <a:solidFill>
                            <a:schemeClr val="bg1"/>
                          </a:solidFill>
                          <a:latin typeface="Segoe UI Semibold" panose="020B0702040204020203" pitchFamily="34" charset="0"/>
                          <a:cs typeface="Segoe UI Semibold" panose="020B0702040204020203" pitchFamily="34" charset="0"/>
                        </a:rPr>
                        <a:t>Storage</a:t>
                      </a:r>
                    </a:p>
                  </a:txBody>
                  <a:tcPr anchor="ct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3070670819"/>
                  </a:ext>
                </a:extLst>
              </a:tr>
              <a:tr h="163740">
                <a:tc>
                  <a:txBody>
                    <a:bodyPr/>
                    <a:lstStyle/>
                    <a:p>
                      <a:r>
                        <a:rPr lang="en-US" sz="900"/>
                        <a:t>Geek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Graphite</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Yes</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16ox</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4150616045"/>
                  </a:ext>
                </a:extLst>
              </a:tr>
              <a:tr h="163740">
                <a:tc>
                  <a:txBody>
                    <a:bodyPr/>
                    <a:lstStyle/>
                    <a:p>
                      <a:r>
                        <a:rPr lang="en-US" sz="900"/>
                        <a:t>Coffee Bean mug</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Tan</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No</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12oz</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3355582824"/>
                  </a:ext>
                </a:extLst>
              </a:tr>
              <a:tr h="262432">
                <a:tc>
                  <a:txBody>
                    <a:bodyPr/>
                    <a:lstStyle/>
                    <a:p>
                      <a:r>
                        <a:rPr lang="en-US" sz="900"/>
                        <a:t>Surface book</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Gray</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3.4 GHz Intel Skylake Core i7-6600U</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16GB</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tc>
                  <a:txBody>
                    <a:bodyPr/>
                    <a:lstStyle/>
                    <a:p>
                      <a:r>
                        <a:rPr lang="en-US" sz="900"/>
                        <a:t>1 TB SSD</a:t>
                      </a:r>
                    </a:p>
                  </a:txBody>
                  <a:tcPr>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369059149"/>
                  </a:ext>
                </a:extLst>
              </a:tr>
            </a:tbl>
          </a:graphicData>
        </a:graphic>
      </p:graphicFrame>
      <p:sp>
        <p:nvSpPr>
          <p:cNvPr id="5" name="Rectangle 4"/>
          <p:cNvSpPr/>
          <p:nvPr/>
        </p:nvSpPr>
        <p:spPr>
          <a:xfrm>
            <a:off x="324394" y="2536888"/>
            <a:ext cx="6096000" cy="1461939"/>
          </a:xfrm>
          <a:prstGeom prst="rect">
            <a:avLst/>
          </a:prstGeom>
        </p:spPr>
        <p:txBody>
          <a:bodyPr>
            <a:spAutoFit/>
          </a:bodyPr>
          <a:lstStyle/>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Automatic index management </a:t>
            </a:r>
          </a:p>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Synchronous auto-indexing</a:t>
            </a:r>
          </a:p>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No schemas or secondary indices needed</a:t>
            </a:r>
          </a:p>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Works across every data model</a:t>
            </a:r>
          </a:p>
        </p:txBody>
      </p:sp>
      <p:grpSp>
        <p:nvGrpSpPr>
          <p:cNvPr id="4" name="Group 3"/>
          <p:cNvGrpSpPr/>
          <p:nvPr/>
        </p:nvGrpSpPr>
        <p:grpSpPr>
          <a:xfrm>
            <a:off x="7002812" y="2108320"/>
            <a:ext cx="4460177" cy="1956692"/>
            <a:chOff x="7015941" y="869829"/>
            <a:chExt cx="4460177" cy="1956692"/>
          </a:xfrm>
        </p:grpSpPr>
        <p:sp>
          <p:nvSpPr>
            <p:cNvPr id="15" name="Rectangle 327">
              <a:extLst>
                <a:ext uri="{FF2B5EF4-FFF2-40B4-BE49-F238E27FC236}">
                  <a16:creationId xmlns:a16="http://schemas.microsoft.com/office/drawing/2014/main" id="{25F2C32C-9B46-47D7-9253-06EACF62CF49}"/>
                </a:ext>
              </a:extLst>
            </p:cNvPr>
            <p:cNvSpPr>
              <a:spLocks noChangeArrowheads="1"/>
            </p:cNvSpPr>
            <p:nvPr/>
          </p:nvSpPr>
          <p:spPr bwMode="auto">
            <a:xfrm>
              <a:off x="8229918" y="869829"/>
              <a:ext cx="1983517" cy="1255834"/>
            </a:xfrm>
            <a:prstGeom prst="rect">
              <a:avLst/>
            </a:pr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328">
              <a:extLst>
                <a:ext uri="{FF2B5EF4-FFF2-40B4-BE49-F238E27FC236}">
                  <a16:creationId xmlns:a16="http://schemas.microsoft.com/office/drawing/2014/main" id="{5A569C50-F2AE-45A3-8BD6-C47C2F5A5DA2}"/>
                </a:ext>
              </a:extLst>
            </p:cNvPr>
            <p:cNvSpPr>
              <a:spLocks/>
            </p:cNvSpPr>
            <p:nvPr/>
          </p:nvSpPr>
          <p:spPr bwMode="auto">
            <a:xfrm>
              <a:off x="7669097" y="2114687"/>
              <a:ext cx="3079259" cy="539890"/>
            </a:xfrm>
            <a:custGeom>
              <a:avLst/>
              <a:gdLst>
                <a:gd name="T0" fmla="*/ 212 w 257"/>
                <a:gd name="T1" fmla="*/ 1 h 46"/>
                <a:gd name="T2" fmla="*/ 257 w 257"/>
                <a:gd name="T3" fmla="*/ 46 h 46"/>
                <a:gd name="T4" fmla="*/ 0 w 257"/>
                <a:gd name="T5" fmla="*/ 46 h 46"/>
                <a:gd name="T6" fmla="*/ 47 w 257"/>
                <a:gd name="T7" fmla="*/ 0 h 46"/>
              </a:gdLst>
              <a:ahLst/>
              <a:cxnLst>
                <a:cxn ang="0">
                  <a:pos x="T0" y="T1"/>
                </a:cxn>
                <a:cxn ang="0">
                  <a:pos x="T2" y="T3"/>
                </a:cxn>
                <a:cxn ang="0">
                  <a:pos x="T4" y="T5"/>
                </a:cxn>
                <a:cxn ang="0">
                  <a:pos x="T6" y="T7"/>
                </a:cxn>
              </a:cxnLst>
              <a:rect l="0" t="0" r="r" b="b"/>
              <a:pathLst>
                <a:path w="257" h="46">
                  <a:moveTo>
                    <a:pt x="212" y="1"/>
                  </a:moveTo>
                  <a:lnTo>
                    <a:pt x="257" y="46"/>
                  </a:lnTo>
                  <a:lnTo>
                    <a:pt x="0" y="46"/>
                  </a:lnTo>
                  <a:lnTo>
                    <a:pt x="47" y="0"/>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Shape 24">
              <a:extLst>
                <a:ext uri="{FF2B5EF4-FFF2-40B4-BE49-F238E27FC236}">
                  <a16:creationId xmlns:a16="http://schemas.microsoft.com/office/drawing/2014/main" id="{7EE55A72-4E13-4712-8122-4F57735ADE3A}"/>
                </a:ext>
              </a:extLst>
            </p:cNvPr>
            <p:cNvSpPr>
              <a:spLocks/>
            </p:cNvSpPr>
            <p:nvPr/>
          </p:nvSpPr>
          <p:spPr bwMode="auto">
            <a:xfrm>
              <a:off x="10333038" y="2189788"/>
              <a:ext cx="1143080" cy="636733"/>
            </a:xfrm>
            <a:custGeom>
              <a:avLst/>
              <a:gdLst>
                <a:gd name="connsiteX0" fmla="*/ 508308 w 592784"/>
                <a:gd name="connsiteY0" fmla="*/ 51904 h 330200"/>
                <a:gd name="connsiteX1" fmla="*/ 481405 w 592784"/>
                <a:gd name="connsiteY1" fmla="*/ 56497 h 330200"/>
                <a:gd name="connsiteX2" fmla="*/ 449262 w 592784"/>
                <a:gd name="connsiteY2" fmla="*/ 71213 h 330200"/>
                <a:gd name="connsiteX3" fmla="*/ 449262 w 592784"/>
                <a:gd name="connsiteY3" fmla="*/ 182348 h 330200"/>
                <a:gd name="connsiteX4" fmla="*/ 449075 w 592784"/>
                <a:gd name="connsiteY4" fmla="*/ 182763 h 330200"/>
                <a:gd name="connsiteX5" fmla="*/ 449262 w 592784"/>
                <a:gd name="connsiteY5" fmla="*/ 183356 h 330200"/>
                <a:gd name="connsiteX6" fmla="*/ 448623 w 592784"/>
                <a:gd name="connsiteY6" fmla="*/ 185383 h 330200"/>
                <a:gd name="connsiteX7" fmla="*/ 457305 w 592784"/>
                <a:gd name="connsiteY7" fmla="*/ 181910 h 330200"/>
                <a:gd name="connsiteX8" fmla="*/ 497136 w 592784"/>
                <a:gd name="connsiteY8" fmla="*/ 164042 h 330200"/>
                <a:gd name="connsiteX9" fmla="*/ 510525 w 592784"/>
                <a:gd name="connsiteY9" fmla="*/ 158648 h 330200"/>
                <a:gd name="connsiteX10" fmla="*/ 548013 w 592784"/>
                <a:gd name="connsiteY10" fmla="*/ 80433 h 330200"/>
                <a:gd name="connsiteX11" fmla="*/ 531947 w 592784"/>
                <a:gd name="connsiteY11" fmla="*/ 56160 h 330200"/>
                <a:gd name="connsiteX12" fmla="*/ 508308 w 592784"/>
                <a:gd name="connsiteY12" fmla="*/ 51904 h 330200"/>
                <a:gd name="connsiteX13" fmla="*/ 13292 w 592784"/>
                <a:gd name="connsiteY13" fmla="*/ 0 h 330200"/>
                <a:gd name="connsiteX14" fmla="*/ 433312 w 592784"/>
                <a:gd name="connsiteY14" fmla="*/ 0 h 330200"/>
                <a:gd name="connsiteX15" fmla="*/ 449262 w 592784"/>
                <a:gd name="connsiteY15" fmla="*/ 16090 h 330200"/>
                <a:gd name="connsiteX16" fmla="*/ 449262 w 592784"/>
                <a:gd name="connsiteY16" fmla="*/ 25337 h 330200"/>
                <a:gd name="connsiteX17" fmla="*/ 467681 w 592784"/>
                <a:gd name="connsiteY17" fmla="*/ 18739 h 330200"/>
                <a:gd name="connsiteX18" fmla="*/ 548013 w 592784"/>
                <a:gd name="connsiteY18" fmla="*/ 18401 h 330200"/>
                <a:gd name="connsiteX19" fmla="*/ 588179 w 592784"/>
                <a:gd name="connsiteY19" fmla="*/ 72342 h 330200"/>
                <a:gd name="connsiteX20" fmla="*/ 526591 w 592784"/>
                <a:gd name="connsiteY20" fmla="*/ 196406 h 330200"/>
                <a:gd name="connsiteX21" fmla="*/ 521236 w 592784"/>
                <a:gd name="connsiteY21" fmla="*/ 199103 h 330200"/>
                <a:gd name="connsiteX22" fmla="*/ 468016 w 592784"/>
                <a:gd name="connsiteY22" fmla="*/ 222365 h 330200"/>
                <a:gd name="connsiteX23" fmla="*/ 432607 w 592784"/>
                <a:gd name="connsiteY23" fmla="*/ 236120 h 330200"/>
                <a:gd name="connsiteX24" fmla="*/ 431610 w 592784"/>
                <a:gd name="connsiteY24" fmla="*/ 239278 h 330200"/>
                <a:gd name="connsiteX25" fmla="*/ 383469 w 592784"/>
                <a:gd name="connsiteY25" fmla="*/ 284945 h 330200"/>
                <a:gd name="connsiteX26" fmla="*/ 344364 w 592784"/>
                <a:gd name="connsiteY26" fmla="*/ 301808 h 330200"/>
                <a:gd name="connsiteX27" fmla="*/ 347663 w 592784"/>
                <a:gd name="connsiteY27" fmla="*/ 309033 h 330200"/>
                <a:gd name="connsiteX28" fmla="*/ 347663 w 592784"/>
                <a:gd name="connsiteY28" fmla="*/ 322263 h 330200"/>
                <a:gd name="connsiteX29" fmla="*/ 337033 w 592784"/>
                <a:gd name="connsiteY29" fmla="*/ 330200 h 330200"/>
                <a:gd name="connsiteX30" fmla="*/ 113817 w 592784"/>
                <a:gd name="connsiteY30" fmla="*/ 330200 h 330200"/>
                <a:gd name="connsiteX31" fmla="*/ 103188 w 592784"/>
                <a:gd name="connsiteY31" fmla="*/ 322263 h 330200"/>
                <a:gd name="connsiteX32" fmla="*/ 103188 w 592784"/>
                <a:gd name="connsiteY32" fmla="*/ 309033 h 330200"/>
                <a:gd name="connsiteX33" fmla="*/ 106225 w 592784"/>
                <a:gd name="connsiteY33" fmla="*/ 302380 h 330200"/>
                <a:gd name="connsiteX34" fmla="*/ 65793 w 592784"/>
                <a:gd name="connsiteY34" fmla="*/ 284945 h 330200"/>
                <a:gd name="connsiteX35" fmla="*/ 0 w 592784"/>
                <a:gd name="connsiteY35" fmla="*/ 183356 h 330200"/>
                <a:gd name="connsiteX36" fmla="*/ 163 w 592784"/>
                <a:gd name="connsiteY36" fmla="*/ 182840 h 330200"/>
                <a:gd name="connsiteX37" fmla="*/ 0 w 592784"/>
                <a:gd name="connsiteY37" fmla="*/ 182348 h 330200"/>
                <a:gd name="connsiteX38" fmla="*/ 0 w 592784"/>
                <a:gd name="connsiteY38" fmla="*/ 16090 h 330200"/>
                <a:gd name="connsiteX39" fmla="*/ 13292 w 592784"/>
                <a:gd name="connsiteY39" fmla="*/ 0 h 33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92784" h="330200">
                  <a:moveTo>
                    <a:pt x="508308" y="51904"/>
                  </a:moveTo>
                  <a:cubicBezTo>
                    <a:pt x="499563" y="52199"/>
                    <a:pt x="490275" y="53969"/>
                    <a:pt x="481405" y="56497"/>
                  </a:cubicBezTo>
                  <a:lnTo>
                    <a:pt x="449262" y="71213"/>
                  </a:lnTo>
                  <a:lnTo>
                    <a:pt x="449262" y="182348"/>
                  </a:lnTo>
                  <a:lnTo>
                    <a:pt x="449075" y="182763"/>
                  </a:lnTo>
                  <a:lnTo>
                    <a:pt x="449262" y="183356"/>
                  </a:lnTo>
                  <a:lnTo>
                    <a:pt x="448623" y="185383"/>
                  </a:lnTo>
                  <a:lnTo>
                    <a:pt x="457305" y="181910"/>
                  </a:lnTo>
                  <a:cubicBezTo>
                    <a:pt x="477723" y="173481"/>
                    <a:pt x="493120" y="166739"/>
                    <a:pt x="497136" y="164042"/>
                  </a:cubicBezTo>
                  <a:cubicBezTo>
                    <a:pt x="502492" y="161345"/>
                    <a:pt x="505170" y="161345"/>
                    <a:pt x="510525" y="158648"/>
                  </a:cubicBezTo>
                  <a:cubicBezTo>
                    <a:pt x="531947" y="150557"/>
                    <a:pt x="561401" y="137071"/>
                    <a:pt x="548013" y="80433"/>
                  </a:cubicBezTo>
                  <a:cubicBezTo>
                    <a:pt x="545335" y="64251"/>
                    <a:pt x="537302" y="58857"/>
                    <a:pt x="531947" y="56160"/>
                  </a:cubicBezTo>
                  <a:cubicBezTo>
                    <a:pt x="525253" y="52789"/>
                    <a:pt x="517052" y="51609"/>
                    <a:pt x="508308" y="51904"/>
                  </a:cubicBezTo>
                  <a:close/>
                  <a:moveTo>
                    <a:pt x="13292" y="0"/>
                  </a:moveTo>
                  <a:cubicBezTo>
                    <a:pt x="433312" y="0"/>
                    <a:pt x="433312" y="0"/>
                    <a:pt x="433312" y="0"/>
                  </a:cubicBezTo>
                  <a:cubicBezTo>
                    <a:pt x="441287" y="0"/>
                    <a:pt x="449262" y="8045"/>
                    <a:pt x="449262" y="16090"/>
                  </a:cubicBezTo>
                  <a:lnTo>
                    <a:pt x="449262" y="25337"/>
                  </a:lnTo>
                  <a:lnTo>
                    <a:pt x="467681" y="18739"/>
                  </a:lnTo>
                  <a:cubicBezTo>
                    <a:pt x="492450" y="11659"/>
                    <a:pt x="522574" y="7613"/>
                    <a:pt x="548013" y="18401"/>
                  </a:cubicBezTo>
                  <a:cubicBezTo>
                    <a:pt x="561401" y="23795"/>
                    <a:pt x="580145" y="37281"/>
                    <a:pt x="588179" y="72342"/>
                  </a:cubicBezTo>
                  <a:cubicBezTo>
                    <a:pt x="609600" y="161345"/>
                    <a:pt x="550691" y="185618"/>
                    <a:pt x="526591" y="196406"/>
                  </a:cubicBezTo>
                  <a:cubicBezTo>
                    <a:pt x="523913" y="196406"/>
                    <a:pt x="521236" y="199103"/>
                    <a:pt x="521236" y="199103"/>
                  </a:cubicBezTo>
                  <a:cubicBezTo>
                    <a:pt x="514541" y="203149"/>
                    <a:pt x="492450" y="212589"/>
                    <a:pt x="468016" y="222365"/>
                  </a:cubicBezTo>
                  <a:lnTo>
                    <a:pt x="432607" y="236120"/>
                  </a:lnTo>
                  <a:lnTo>
                    <a:pt x="431610" y="239278"/>
                  </a:lnTo>
                  <a:cubicBezTo>
                    <a:pt x="420243" y="256467"/>
                    <a:pt x="403794" y="271946"/>
                    <a:pt x="383469" y="284945"/>
                  </a:cubicBezTo>
                  <a:lnTo>
                    <a:pt x="344364" y="301808"/>
                  </a:lnTo>
                  <a:lnTo>
                    <a:pt x="347663" y="309033"/>
                  </a:lnTo>
                  <a:lnTo>
                    <a:pt x="347663" y="322263"/>
                  </a:lnTo>
                  <a:cubicBezTo>
                    <a:pt x="347663" y="327554"/>
                    <a:pt x="342348" y="330200"/>
                    <a:pt x="337033" y="330200"/>
                  </a:cubicBezTo>
                  <a:cubicBezTo>
                    <a:pt x="113817" y="330200"/>
                    <a:pt x="113817" y="330200"/>
                    <a:pt x="113817" y="330200"/>
                  </a:cubicBezTo>
                  <a:cubicBezTo>
                    <a:pt x="108502" y="330200"/>
                    <a:pt x="103188" y="327554"/>
                    <a:pt x="103188" y="322263"/>
                  </a:cubicBezTo>
                  <a:cubicBezTo>
                    <a:pt x="103188" y="309033"/>
                    <a:pt x="103188" y="309033"/>
                    <a:pt x="103188" y="309033"/>
                  </a:cubicBezTo>
                  <a:lnTo>
                    <a:pt x="106225" y="302380"/>
                  </a:lnTo>
                  <a:lnTo>
                    <a:pt x="65793" y="284945"/>
                  </a:lnTo>
                  <a:cubicBezTo>
                    <a:pt x="25143" y="258946"/>
                    <a:pt x="0" y="223029"/>
                    <a:pt x="0" y="183356"/>
                  </a:cubicBezTo>
                  <a:lnTo>
                    <a:pt x="163" y="182840"/>
                  </a:lnTo>
                  <a:lnTo>
                    <a:pt x="0" y="182348"/>
                  </a:lnTo>
                  <a:cubicBezTo>
                    <a:pt x="0" y="16090"/>
                    <a:pt x="0" y="16090"/>
                    <a:pt x="0" y="16090"/>
                  </a:cubicBezTo>
                  <a:cubicBezTo>
                    <a:pt x="0" y="8045"/>
                    <a:pt x="5316" y="0"/>
                    <a:pt x="13292" y="0"/>
                  </a:cubicBezTo>
                  <a:close/>
                </a:path>
              </a:pathLst>
            </a:custGeom>
            <a:solidFill>
              <a:srgbClr val="F3F3F3"/>
            </a:solidFill>
            <a:ln w="12700">
              <a:solidFill>
                <a:schemeClr val="tx2"/>
              </a:solidFill>
              <a:round/>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8" name="Freeform 11">
              <a:extLst>
                <a:ext uri="{FF2B5EF4-FFF2-40B4-BE49-F238E27FC236}">
                  <a16:creationId xmlns:a16="http://schemas.microsoft.com/office/drawing/2014/main" id="{56063A5C-2611-4FD0-84CD-53ED5ED8602E}"/>
                </a:ext>
              </a:extLst>
            </p:cNvPr>
            <p:cNvSpPr>
              <a:spLocks/>
            </p:cNvSpPr>
            <p:nvPr/>
          </p:nvSpPr>
          <p:spPr bwMode="auto">
            <a:xfrm>
              <a:off x="10601773" y="2327715"/>
              <a:ext cx="303060" cy="296937"/>
            </a:xfrm>
            <a:custGeom>
              <a:avLst/>
              <a:gdLst>
                <a:gd name="T0" fmla="*/ 47 w 59"/>
                <a:gd name="T1" fmla="*/ 46 h 57"/>
                <a:gd name="T2" fmla="*/ 15 w 59"/>
                <a:gd name="T3" fmla="*/ 53 h 57"/>
                <a:gd name="T4" fmla="*/ 36 w 59"/>
                <a:gd name="T5" fmla="*/ 16 h 57"/>
                <a:gd name="T6" fmla="*/ 9 w 59"/>
                <a:gd name="T7" fmla="*/ 51 h 57"/>
                <a:gd name="T8" fmla="*/ 11 w 59"/>
                <a:gd name="T9" fmla="*/ 19 h 57"/>
                <a:gd name="T10" fmla="*/ 48 w 59"/>
                <a:gd name="T11" fmla="*/ 8 h 57"/>
                <a:gd name="T12" fmla="*/ 47 w 59"/>
                <a:gd name="T13" fmla="*/ 46 h 57"/>
              </a:gdLst>
              <a:ahLst/>
              <a:cxnLst>
                <a:cxn ang="0">
                  <a:pos x="T0" y="T1"/>
                </a:cxn>
                <a:cxn ang="0">
                  <a:pos x="T2" y="T3"/>
                </a:cxn>
                <a:cxn ang="0">
                  <a:pos x="T4" y="T5"/>
                </a:cxn>
                <a:cxn ang="0">
                  <a:pos x="T6" y="T7"/>
                </a:cxn>
                <a:cxn ang="0">
                  <a:pos x="T8" y="T9"/>
                </a:cxn>
                <a:cxn ang="0">
                  <a:pos x="T10" y="T11"/>
                </a:cxn>
                <a:cxn ang="0">
                  <a:pos x="T12" y="T13"/>
                </a:cxn>
              </a:cxnLst>
              <a:rect l="0" t="0" r="r" b="b"/>
              <a:pathLst>
                <a:path w="59" h="57">
                  <a:moveTo>
                    <a:pt x="47" y="46"/>
                  </a:moveTo>
                  <a:cubicBezTo>
                    <a:pt x="38" y="57"/>
                    <a:pt x="22" y="57"/>
                    <a:pt x="15" y="53"/>
                  </a:cubicBezTo>
                  <a:cubicBezTo>
                    <a:pt x="15" y="53"/>
                    <a:pt x="21" y="27"/>
                    <a:pt x="36" y="16"/>
                  </a:cubicBezTo>
                  <a:cubicBezTo>
                    <a:pt x="36" y="16"/>
                    <a:pt x="19" y="25"/>
                    <a:pt x="9" y="51"/>
                  </a:cubicBezTo>
                  <a:cubicBezTo>
                    <a:pt x="3" y="45"/>
                    <a:pt x="0" y="32"/>
                    <a:pt x="11" y="19"/>
                  </a:cubicBezTo>
                  <a:cubicBezTo>
                    <a:pt x="21" y="5"/>
                    <a:pt x="38" y="0"/>
                    <a:pt x="48" y="8"/>
                  </a:cubicBezTo>
                  <a:cubicBezTo>
                    <a:pt x="59" y="16"/>
                    <a:pt x="58" y="32"/>
                    <a:pt x="47" y="46"/>
                  </a:cubicBezTo>
                  <a:close/>
                </a:path>
              </a:pathLst>
            </a:custGeom>
            <a:noFill/>
            <a:ln w="12700">
              <a:solidFill>
                <a:schemeClr val="tx2"/>
              </a:solidFill>
              <a:bevel/>
              <a:headEnd/>
              <a:tailEnd/>
            </a:ln>
          </p:spPr>
          <p:txBody>
            <a:bodyPr vert="horz" wrap="square" lIns="91440" tIns="45720" rIns="91440" bIns="45720" numCol="1" anchor="t" anchorCtr="0" compatLnSpc="1">
              <a:prstTxWarp prst="textNoShape">
                <a:avLst/>
              </a:prstTxWarp>
              <a:noAutofit/>
            </a:bodyPr>
            <a:lstStyle/>
            <a:p>
              <a:endParaRPr lang="en-US"/>
            </a:p>
          </p:txBody>
        </p:sp>
        <p:sp>
          <p:nvSpPr>
            <p:cNvPr id="12" name="Freeform 150">
              <a:extLst>
                <a:ext uri="{FF2B5EF4-FFF2-40B4-BE49-F238E27FC236}">
                  <a16:creationId xmlns:a16="http://schemas.microsoft.com/office/drawing/2014/main" id="{9CFB6490-B122-4C1D-9111-3A4888018722}"/>
                </a:ext>
              </a:extLst>
            </p:cNvPr>
            <p:cNvSpPr>
              <a:spLocks noEditPoints="1"/>
            </p:cNvSpPr>
            <p:nvPr/>
          </p:nvSpPr>
          <p:spPr bwMode="auto">
            <a:xfrm>
              <a:off x="7094600" y="1961803"/>
              <a:ext cx="990476" cy="856408"/>
            </a:xfrm>
            <a:custGeom>
              <a:avLst/>
              <a:gdLst>
                <a:gd name="T0" fmla="*/ 138 w 165"/>
                <a:gd name="T1" fmla="*/ 28 h 143"/>
                <a:gd name="T2" fmla="*/ 118 w 165"/>
                <a:gd name="T3" fmla="*/ 28 h 143"/>
                <a:gd name="T4" fmla="*/ 118 w 165"/>
                <a:gd name="T5" fmla="*/ 5 h 143"/>
                <a:gd name="T6" fmla="*/ 113 w 165"/>
                <a:gd name="T7" fmla="*/ 0 h 143"/>
                <a:gd name="T8" fmla="*/ 5 w 165"/>
                <a:gd name="T9" fmla="*/ 0 h 143"/>
                <a:gd name="T10" fmla="*/ 0 w 165"/>
                <a:gd name="T11" fmla="*/ 5 h 143"/>
                <a:gd name="T12" fmla="*/ 0 w 165"/>
                <a:gd name="T13" fmla="*/ 131 h 143"/>
                <a:gd name="T14" fmla="*/ 5 w 165"/>
                <a:gd name="T15" fmla="*/ 136 h 143"/>
                <a:gd name="T16" fmla="*/ 10 w 165"/>
                <a:gd name="T17" fmla="*/ 136 h 143"/>
                <a:gd name="T18" fmla="*/ 10 w 165"/>
                <a:gd name="T19" fmla="*/ 143 h 143"/>
                <a:gd name="T20" fmla="*/ 108 w 165"/>
                <a:gd name="T21" fmla="*/ 143 h 143"/>
                <a:gd name="T22" fmla="*/ 108 w 165"/>
                <a:gd name="T23" fmla="*/ 136 h 143"/>
                <a:gd name="T24" fmla="*/ 113 w 165"/>
                <a:gd name="T25" fmla="*/ 136 h 143"/>
                <a:gd name="T26" fmla="*/ 118 w 165"/>
                <a:gd name="T27" fmla="*/ 131 h 143"/>
                <a:gd name="T28" fmla="*/ 118 w 165"/>
                <a:gd name="T29" fmla="*/ 107 h 143"/>
                <a:gd name="T30" fmla="*/ 138 w 165"/>
                <a:gd name="T31" fmla="*/ 107 h 143"/>
                <a:gd name="T32" fmla="*/ 165 w 165"/>
                <a:gd name="T33" fmla="*/ 80 h 143"/>
                <a:gd name="T34" fmla="*/ 165 w 165"/>
                <a:gd name="T35" fmla="*/ 54 h 143"/>
                <a:gd name="T36" fmla="*/ 138 w 165"/>
                <a:gd name="T37" fmla="*/ 28 h 143"/>
                <a:gd name="T38" fmla="*/ 151 w 165"/>
                <a:gd name="T39" fmla="*/ 80 h 143"/>
                <a:gd name="T40" fmla="*/ 138 w 165"/>
                <a:gd name="T41" fmla="*/ 93 h 143"/>
                <a:gd name="T42" fmla="*/ 118 w 165"/>
                <a:gd name="T43" fmla="*/ 93 h 143"/>
                <a:gd name="T44" fmla="*/ 118 w 165"/>
                <a:gd name="T45" fmla="*/ 41 h 143"/>
                <a:gd name="T46" fmla="*/ 138 w 165"/>
                <a:gd name="T47" fmla="*/ 41 h 143"/>
                <a:gd name="T48" fmla="*/ 151 w 165"/>
                <a:gd name="T49" fmla="*/ 54 h 143"/>
                <a:gd name="T50" fmla="*/ 151 w 165"/>
                <a:gd name="T51" fmla="*/ 8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5" h="143">
                  <a:moveTo>
                    <a:pt x="138" y="28"/>
                  </a:moveTo>
                  <a:cubicBezTo>
                    <a:pt x="118" y="28"/>
                    <a:pt x="118" y="28"/>
                    <a:pt x="118" y="28"/>
                  </a:cubicBezTo>
                  <a:cubicBezTo>
                    <a:pt x="118" y="5"/>
                    <a:pt x="118" y="5"/>
                    <a:pt x="118" y="5"/>
                  </a:cubicBezTo>
                  <a:cubicBezTo>
                    <a:pt x="118" y="3"/>
                    <a:pt x="115" y="0"/>
                    <a:pt x="113" y="0"/>
                  </a:cubicBezTo>
                  <a:cubicBezTo>
                    <a:pt x="5" y="0"/>
                    <a:pt x="5" y="0"/>
                    <a:pt x="5" y="0"/>
                  </a:cubicBezTo>
                  <a:cubicBezTo>
                    <a:pt x="2" y="0"/>
                    <a:pt x="0" y="3"/>
                    <a:pt x="0" y="5"/>
                  </a:cubicBezTo>
                  <a:cubicBezTo>
                    <a:pt x="0" y="131"/>
                    <a:pt x="0" y="131"/>
                    <a:pt x="0" y="131"/>
                  </a:cubicBezTo>
                  <a:cubicBezTo>
                    <a:pt x="0" y="134"/>
                    <a:pt x="2" y="136"/>
                    <a:pt x="5" y="136"/>
                  </a:cubicBezTo>
                  <a:cubicBezTo>
                    <a:pt x="10" y="136"/>
                    <a:pt x="10" y="136"/>
                    <a:pt x="10" y="136"/>
                  </a:cubicBezTo>
                  <a:cubicBezTo>
                    <a:pt x="10" y="143"/>
                    <a:pt x="10" y="143"/>
                    <a:pt x="10" y="143"/>
                  </a:cubicBezTo>
                  <a:cubicBezTo>
                    <a:pt x="108" y="143"/>
                    <a:pt x="108" y="143"/>
                    <a:pt x="108" y="143"/>
                  </a:cubicBezTo>
                  <a:cubicBezTo>
                    <a:pt x="108" y="136"/>
                    <a:pt x="108" y="136"/>
                    <a:pt x="108" y="136"/>
                  </a:cubicBezTo>
                  <a:cubicBezTo>
                    <a:pt x="113" y="136"/>
                    <a:pt x="113" y="136"/>
                    <a:pt x="113" y="136"/>
                  </a:cubicBezTo>
                  <a:cubicBezTo>
                    <a:pt x="115" y="136"/>
                    <a:pt x="118" y="134"/>
                    <a:pt x="118" y="131"/>
                  </a:cubicBezTo>
                  <a:cubicBezTo>
                    <a:pt x="118" y="107"/>
                    <a:pt x="118" y="107"/>
                    <a:pt x="118" y="107"/>
                  </a:cubicBezTo>
                  <a:cubicBezTo>
                    <a:pt x="138" y="107"/>
                    <a:pt x="138" y="107"/>
                    <a:pt x="138" y="107"/>
                  </a:cubicBezTo>
                  <a:cubicBezTo>
                    <a:pt x="153" y="107"/>
                    <a:pt x="165" y="95"/>
                    <a:pt x="165" y="80"/>
                  </a:cubicBezTo>
                  <a:cubicBezTo>
                    <a:pt x="165" y="54"/>
                    <a:pt x="165" y="54"/>
                    <a:pt x="165" y="54"/>
                  </a:cubicBezTo>
                  <a:cubicBezTo>
                    <a:pt x="165" y="40"/>
                    <a:pt x="153" y="28"/>
                    <a:pt x="138" y="28"/>
                  </a:cubicBezTo>
                  <a:close/>
                  <a:moveTo>
                    <a:pt x="151" y="80"/>
                  </a:moveTo>
                  <a:cubicBezTo>
                    <a:pt x="151" y="87"/>
                    <a:pt x="145" y="93"/>
                    <a:pt x="138" y="93"/>
                  </a:cubicBezTo>
                  <a:cubicBezTo>
                    <a:pt x="118" y="93"/>
                    <a:pt x="118" y="93"/>
                    <a:pt x="118" y="93"/>
                  </a:cubicBezTo>
                  <a:cubicBezTo>
                    <a:pt x="118" y="41"/>
                    <a:pt x="118" y="41"/>
                    <a:pt x="118" y="41"/>
                  </a:cubicBezTo>
                  <a:cubicBezTo>
                    <a:pt x="138" y="41"/>
                    <a:pt x="138" y="41"/>
                    <a:pt x="138" y="41"/>
                  </a:cubicBezTo>
                  <a:cubicBezTo>
                    <a:pt x="145" y="41"/>
                    <a:pt x="151" y="47"/>
                    <a:pt x="151" y="54"/>
                  </a:cubicBezTo>
                  <a:lnTo>
                    <a:pt x="151" y="80"/>
                  </a:lnTo>
                  <a:close/>
                </a:path>
              </a:pathLst>
            </a:custGeom>
            <a:solidFill>
              <a:srgbClr val="F3F3F3"/>
            </a:solidFill>
            <a:ln w="12700">
              <a:solidFill>
                <a:schemeClr val="tx2"/>
              </a:solid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chemeClr val="tx2"/>
                </a:solidFill>
                <a:effectLst/>
                <a:uLnTx/>
                <a:uFillTx/>
              </a:endParaRPr>
            </a:p>
          </p:txBody>
        </p:sp>
        <p:grpSp>
          <p:nvGrpSpPr>
            <p:cNvPr id="19" name="Group 18"/>
            <p:cNvGrpSpPr/>
            <p:nvPr/>
          </p:nvGrpSpPr>
          <p:grpSpPr>
            <a:xfrm>
              <a:off x="7015941" y="2114955"/>
              <a:ext cx="883896" cy="703256"/>
              <a:chOff x="7015941" y="2114955"/>
              <a:chExt cx="883896" cy="703256"/>
            </a:xfrm>
          </p:grpSpPr>
          <p:sp>
            <p:nvSpPr>
              <p:cNvPr id="11" name="TextBox 10"/>
              <p:cNvSpPr txBox="1"/>
              <p:nvPr/>
            </p:nvSpPr>
            <p:spPr>
              <a:xfrm>
                <a:off x="7015941" y="2114955"/>
                <a:ext cx="883896" cy="544765"/>
              </a:xfrm>
              <a:prstGeom prst="rect">
                <a:avLst/>
              </a:prstGeom>
              <a:noFill/>
            </p:spPr>
            <p:txBody>
              <a:bodyPr wrap="none" lIns="182880" tIns="146304" rIns="182880" bIns="146304" rtlCol="0">
                <a:spAutoFit/>
              </a:bodyPr>
              <a:lstStyle/>
              <a:p>
                <a:pPr>
                  <a:lnSpc>
                    <a:spcPct val="90000"/>
                  </a:lnSpc>
                  <a:spcAft>
                    <a:spcPts val="600"/>
                  </a:spcAft>
                </a:pPr>
                <a:r>
                  <a:rPr lang="en-US">
                    <a:solidFill>
                      <a:srgbClr val="0177D7"/>
                    </a:solidFill>
                  </a:rPr>
                  <a:t>GEEK</a:t>
                </a:r>
              </a:p>
            </p:txBody>
          </p:sp>
          <p:cxnSp>
            <p:nvCxnSpPr>
              <p:cNvPr id="14" name="Straight Connector 13"/>
              <p:cNvCxnSpPr/>
              <p:nvPr/>
            </p:nvCxnSpPr>
            <p:spPr>
              <a:xfrm>
                <a:off x="7151454" y="2818211"/>
                <a:ext cx="591118"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06436388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14:bounceEnd="50000">
                                          <p:cBhvr additive="base">
                                            <p:cTn id="11"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a:t>INDEXING JSON Documents</a:t>
            </a:r>
          </a:p>
        </p:txBody>
      </p:sp>
      <p:sp>
        <p:nvSpPr>
          <p:cNvPr id="6" name="Text Placeholder 4">
            <a:extLst>
              <a:ext uri="{FF2B5EF4-FFF2-40B4-BE49-F238E27FC236}">
                <a16:creationId xmlns:a16="http://schemas.microsoft.com/office/drawing/2014/main" id="{303F52EF-9BF1-4CB2-82E0-172E11F194DC}"/>
              </a:ext>
            </a:extLst>
          </p:cNvPr>
          <p:cNvSpPr txBox="1">
            <a:spLocks/>
          </p:cNvSpPr>
          <p:nvPr/>
        </p:nvSpPr>
        <p:spPr>
          <a:xfrm>
            <a:off x="269239" y="1925685"/>
            <a:ext cx="3657600" cy="4288866"/>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350" b="0">
                <a:solidFill>
                  <a:schemeClr val="tx1"/>
                </a:solidFill>
                <a:latin typeface="Consolas" panose="020B0609020204030204" pitchFamily="49" charset="0"/>
              </a:rPr>
              <a:t>{</a:t>
            </a:r>
          </a:p>
          <a:p>
            <a:r>
              <a:rPr lang="en-US" sz="1350" b="0">
                <a:solidFill>
                  <a:schemeClr val="tx1"/>
                </a:solidFill>
                <a:latin typeface="Consolas" panose="020B0609020204030204" pitchFamily="49" charset="0"/>
              </a:rPr>
              <a:t>    "locations": [</a:t>
            </a:r>
          </a:p>
          <a:p>
            <a:r>
              <a:rPr lang="en-US" sz="1350" b="0">
                <a:solidFill>
                  <a:schemeClr val="tx1"/>
                </a:solidFill>
                <a:latin typeface="Consolas" panose="020B0609020204030204" pitchFamily="49" charset="0"/>
              </a:rPr>
              <a:t>        { </a:t>
            </a:r>
          </a:p>
          <a:p>
            <a:r>
              <a:rPr lang="en-US" sz="1350" b="0">
                <a:solidFill>
                  <a:schemeClr val="tx1"/>
                </a:solidFill>
                <a:latin typeface="Consolas" panose="020B0609020204030204" pitchFamily="49" charset="0"/>
              </a:rPr>
              <a:t>            "country": "Germany", </a:t>
            </a:r>
          </a:p>
          <a:p>
            <a:r>
              <a:rPr lang="en-US" sz="1350" b="0">
                <a:solidFill>
                  <a:schemeClr val="tx1"/>
                </a:solidFill>
                <a:latin typeface="Consolas" panose="020B0609020204030204" pitchFamily="49" charset="0"/>
              </a:rPr>
              <a:t>            "city": "Berlin" </a:t>
            </a:r>
          </a:p>
          <a:p>
            <a:r>
              <a:rPr lang="en-US" sz="1350" b="0">
                <a:solidFill>
                  <a:schemeClr val="tx1"/>
                </a:solidFill>
                <a:latin typeface="Consolas" panose="020B0609020204030204" pitchFamily="49" charset="0"/>
              </a:rPr>
              <a:t>        },</a:t>
            </a:r>
          </a:p>
          <a:p>
            <a:r>
              <a:rPr lang="en-US" sz="1350" b="0">
                <a:solidFill>
                  <a:schemeClr val="tx1"/>
                </a:solidFill>
                <a:latin typeface="Consolas" panose="020B0609020204030204" pitchFamily="49" charset="0"/>
              </a:rPr>
              <a:t>        { </a:t>
            </a:r>
          </a:p>
          <a:p>
            <a:r>
              <a:rPr lang="en-US" sz="1350" b="0">
                <a:solidFill>
                  <a:schemeClr val="tx1"/>
                </a:solidFill>
                <a:latin typeface="Consolas" panose="020B0609020204030204" pitchFamily="49" charset="0"/>
              </a:rPr>
              <a:t>            "country": "France", </a:t>
            </a:r>
          </a:p>
          <a:p>
            <a:r>
              <a:rPr lang="en-US" sz="1350" b="0">
                <a:solidFill>
                  <a:schemeClr val="tx1"/>
                </a:solidFill>
                <a:latin typeface="Consolas" panose="020B0609020204030204" pitchFamily="49" charset="0"/>
              </a:rPr>
              <a:t>            "city": "Paris" </a:t>
            </a:r>
          </a:p>
          <a:p>
            <a:r>
              <a:rPr lang="en-US" sz="1350" b="0">
                <a:solidFill>
                  <a:schemeClr val="tx1"/>
                </a:solidFill>
                <a:latin typeface="Consolas" panose="020B0609020204030204" pitchFamily="49" charset="0"/>
              </a:rPr>
              <a:t>        }</a:t>
            </a:r>
          </a:p>
          <a:p>
            <a:r>
              <a:rPr lang="en-US" sz="1350" b="0">
                <a:solidFill>
                  <a:schemeClr val="tx1"/>
                </a:solidFill>
                <a:latin typeface="Consolas" panose="020B0609020204030204" pitchFamily="49" charset="0"/>
              </a:rPr>
              <a:t>    ],</a:t>
            </a:r>
          </a:p>
          <a:p>
            <a:r>
              <a:rPr lang="en-US" sz="1350" b="0">
                <a:solidFill>
                  <a:schemeClr val="tx1"/>
                </a:solidFill>
                <a:latin typeface="Consolas" panose="020B0609020204030204" pitchFamily="49" charset="0"/>
              </a:rPr>
              <a:t>    "headquarter": "Belgium",</a:t>
            </a:r>
          </a:p>
          <a:p>
            <a:r>
              <a:rPr lang="en-US" sz="1350" b="0">
                <a:solidFill>
                  <a:schemeClr val="tx1"/>
                </a:solidFill>
                <a:latin typeface="Consolas" panose="020B0609020204030204" pitchFamily="49" charset="0"/>
              </a:rPr>
              <a:t>    "exports": [ </a:t>
            </a:r>
          </a:p>
          <a:p>
            <a:r>
              <a:rPr lang="en-US" sz="1350" b="0">
                <a:solidFill>
                  <a:schemeClr val="tx1"/>
                </a:solidFill>
                <a:latin typeface="Consolas" panose="020B0609020204030204" pitchFamily="49" charset="0"/>
              </a:rPr>
              <a:t>        { "city": "Moscow" },</a:t>
            </a:r>
          </a:p>
          <a:p>
            <a:r>
              <a:rPr lang="en-US" sz="1350" b="0">
                <a:solidFill>
                  <a:schemeClr val="tx1"/>
                </a:solidFill>
                <a:latin typeface="Consolas" panose="020B0609020204030204" pitchFamily="49" charset="0"/>
              </a:rPr>
              <a:t>        { "city": "Athens" }</a:t>
            </a:r>
          </a:p>
          <a:p>
            <a:r>
              <a:rPr lang="en-US" sz="1350" b="0">
                <a:solidFill>
                  <a:schemeClr val="tx1"/>
                </a:solidFill>
                <a:latin typeface="Consolas" panose="020B0609020204030204" pitchFamily="49" charset="0"/>
              </a:rPr>
              <a:t>     ]</a:t>
            </a:r>
          </a:p>
          <a:p>
            <a:r>
              <a:rPr lang="en-US" sz="1350" b="0">
                <a:solidFill>
                  <a:schemeClr val="tx1"/>
                </a:solidFill>
                <a:latin typeface="Consolas" panose="020B0609020204030204" pitchFamily="49" charset="0"/>
              </a:rPr>
              <a:t>}</a:t>
            </a:r>
          </a:p>
        </p:txBody>
      </p:sp>
      <p:grpSp>
        <p:nvGrpSpPr>
          <p:cNvPr id="148" name="Group 147">
            <a:extLst>
              <a:ext uri="{FF2B5EF4-FFF2-40B4-BE49-F238E27FC236}">
                <a16:creationId xmlns:a16="http://schemas.microsoft.com/office/drawing/2014/main" id="{ED6110CE-080F-4889-A56F-714D62881EA3}"/>
              </a:ext>
            </a:extLst>
          </p:cNvPr>
          <p:cNvGrpSpPr/>
          <p:nvPr/>
        </p:nvGrpSpPr>
        <p:grpSpPr>
          <a:xfrm>
            <a:off x="5457373" y="2480903"/>
            <a:ext cx="5334777" cy="2599234"/>
            <a:chOff x="528912" y="2056111"/>
            <a:chExt cx="5334777" cy="2599234"/>
          </a:xfrm>
        </p:grpSpPr>
        <p:sp>
          <p:nvSpPr>
            <p:cNvPr id="149" name="Rectangle 148">
              <a:extLst>
                <a:ext uri="{FF2B5EF4-FFF2-40B4-BE49-F238E27FC236}">
                  <a16:creationId xmlns:a16="http://schemas.microsoft.com/office/drawing/2014/main" id="{A70CF826-ABEB-4B7E-BFB5-0955F7602704}"/>
                </a:ext>
              </a:extLst>
            </p:cNvPr>
            <p:cNvSpPr/>
            <p:nvPr/>
          </p:nvSpPr>
          <p:spPr bwMode="auto">
            <a:xfrm>
              <a:off x="3411808" y="2056111"/>
              <a:ext cx="251285" cy="25128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a:extLst>
                <a:ext uri="{FF2B5EF4-FFF2-40B4-BE49-F238E27FC236}">
                  <a16:creationId xmlns:a16="http://schemas.microsoft.com/office/drawing/2014/main" id="{11EC984D-8E88-4707-8368-E928F16493F8}"/>
                </a:ext>
              </a:extLst>
            </p:cNvPr>
            <p:cNvSpPr/>
            <p:nvPr/>
          </p:nvSpPr>
          <p:spPr bwMode="auto">
            <a:xfrm>
              <a:off x="1803954" y="2539157"/>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locations</a:t>
              </a:r>
            </a:p>
          </p:txBody>
        </p:sp>
        <p:sp>
          <p:nvSpPr>
            <p:cNvPr id="151" name="Rectangle 150">
              <a:extLst>
                <a:ext uri="{FF2B5EF4-FFF2-40B4-BE49-F238E27FC236}">
                  <a16:creationId xmlns:a16="http://schemas.microsoft.com/office/drawing/2014/main" id="{11D54DB9-A9AF-4850-AF3F-5E0BED4F9296}"/>
                </a:ext>
              </a:extLst>
            </p:cNvPr>
            <p:cNvSpPr/>
            <p:nvPr/>
          </p:nvSpPr>
          <p:spPr bwMode="auto">
            <a:xfrm>
              <a:off x="2992998" y="2539157"/>
              <a:ext cx="1088904"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headquarter</a:t>
              </a:r>
            </a:p>
          </p:txBody>
        </p:sp>
        <p:sp>
          <p:nvSpPr>
            <p:cNvPr id="152" name="Rectangle 151">
              <a:extLst>
                <a:ext uri="{FF2B5EF4-FFF2-40B4-BE49-F238E27FC236}">
                  <a16:creationId xmlns:a16="http://schemas.microsoft.com/office/drawing/2014/main" id="{B4D36886-452E-47C9-BDDC-2069832800B0}"/>
                </a:ext>
              </a:extLst>
            </p:cNvPr>
            <p:cNvSpPr/>
            <p:nvPr/>
          </p:nvSpPr>
          <p:spPr bwMode="auto">
            <a:xfrm>
              <a:off x="4275304" y="2539157"/>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exports</a:t>
              </a:r>
            </a:p>
          </p:txBody>
        </p:sp>
        <p:sp>
          <p:nvSpPr>
            <p:cNvPr id="153" name="Rectangle 152">
              <a:extLst>
                <a:ext uri="{FF2B5EF4-FFF2-40B4-BE49-F238E27FC236}">
                  <a16:creationId xmlns:a16="http://schemas.microsoft.com/office/drawing/2014/main" id="{E8392471-F0DB-4145-8756-7C8E0FB723DD}"/>
                </a:ext>
              </a:extLst>
            </p:cNvPr>
            <p:cNvSpPr/>
            <p:nvPr/>
          </p:nvSpPr>
          <p:spPr bwMode="auto">
            <a:xfrm>
              <a:off x="130447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0</a:t>
              </a:r>
            </a:p>
          </p:txBody>
        </p:sp>
        <p:sp>
          <p:nvSpPr>
            <p:cNvPr id="154" name="Rectangle 153">
              <a:extLst>
                <a:ext uri="{FF2B5EF4-FFF2-40B4-BE49-F238E27FC236}">
                  <a16:creationId xmlns:a16="http://schemas.microsoft.com/office/drawing/2014/main" id="{8AC6C5D5-61EA-4E21-AF9A-5FF2190AC1F8}"/>
                </a:ext>
              </a:extLst>
            </p:cNvPr>
            <p:cNvSpPr/>
            <p:nvPr/>
          </p:nvSpPr>
          <p:spPr bwMode="auto">
            <a:xfrm>
              <a:off x="570793"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country</a:t>
              </a:r>
            </a:p>
          </p:txBody>
        </p:sp>
        <p:sp>
          <p:nvSpPr>
            <p:cNvPr id="155" name="Rectangle 154">
              <a:extLst>
                <a:ext uri="{FF2B5EF4-FFF2-40B4-BE49-F238E27FC236}">
                  <a16:creationId xmlns:a16="http://schemas.microsoft.com/office/drawing/2014/main" id="{05A3898F-54E9-4728-BA26-5887FE042392}"/>
                </a:ext>
              </a:extLst>
            </p:cNvPr>
            <p:cNvSpPr/>
            <p:nvPr/>
          </p:nvSpPr>
          <p:spPr bwMode="auto">
            <a:xfrm>
              <a:off x="1599199"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156" name="Rectangle 155">
              <a:extLst>
                <a:ext uri="{FF2B5EF4-FFF2-40B4-BE49-F238E27FC236}">
                  <a16:creationId xmlns:a16="http://schemas.microsoft.com/office/drawing/2014/main" id="{B6F9403D-D247-44C3-A176-DF3499EB8F1F}"/>
                </a:ext>
              </a:extLst>
            </p:cNvPr>
            <p:cNvSpPr/>
            <p:nvPr/>
          </p:nvSpPr>
          <p:spPr bwMode="auto">
            <a:xfrm>
              <a:off x="528912" y="4404059"/>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Germany</a:t>
              </a:r>
            </a:p>
          </p:txBody>
        </p:sp>
        <p:sp>
          <p:nvSpPr>
            <p:cNvPr id="157" name="Rectangle 156">
              <a:extLst>
                <a:ext uri="{FF2B5EF4-FFF2-40B4-BE49-F238E27FC236}">
                  <a16:creationId xmlns:a16="http://schemas.microsoft.com/office/drawing/2014/main" id="{69974F16-5C5E-4114-ADCE-A94BB5F07C3B}"/>
                </a:ext>
              </a:extLst>
            </p:cNvPr>
            <p:cNvSpPr/>
            <p:nvPr/>
          </p:nvSpPr>
          <p:spPr bwMode="auto">
            <a:xfrm>
              <a:off x="1515437" y="4404059"/>
              <a:ext cx="586333"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Berlin</a:t>
              </a:r>
            </a:p>
          </p:txBody>
        </p:sp>
        <p:sp>
          <p:nvSpPr>
            <p:cNvPr id="158" name="Rectangle 157">
              <a:extLst>
                <a:ext uri="{FF2B5EF4-FFF2-40B4-BE49-F238E27FC236}">
                  <a16:creationId xmlns:a16="http://schemas.microsoft.com/office/drawing/2014/main" id="{0771F64F-50A6-41E0-B467-942152567DED}"/>
                </a:ext>
              </a:extLst>
            </p:cNvPr>
            <p:cNvSpPr/>
            <p:nvPr/>
          </p:nvSpPr>
          <p:spPr bwMode="auto">
            <a:xfrm>
              <a:off x="2460082" y="3158885"/>
              <a:ext cx="335047" cy="251286"/>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1</a:t>
              </a:r>
            </a:p>
          </p:txBody>
        </p:sp>
        <p:sp>
          <p:nvSpPr>
            <p:cNvPr id="159" name="Rectangle 158">
              <a:extLst>
                <a:ext uri="{FF2B5EF4-FFF2-40B4-BE49-F238E27FC236}">
                  <a16:creationId xmlns:a16="http://schemas.microsoft.com/office/drawing/2014/main" id="{1AD70CF2-F1D7-4C04-9B1F-AB19A1EB99A5}"/>
                </a:ext>
              </a:extLst>
            </p:cNvPr>
            <p:cNvSpPr/>
            <p:nvPr/>
          </p:nvSpPr>
          <p:spPr bwMode="auto">
            <a:xfrm>
              <a:off x="2250677"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country</a:t>
              </a:r>
            </a:p>
          </p:txBody>
        </p:sp>
        <p:sp>
          <p:nvSpPr>
            <p:cNvPr id="160" name="Rectangle 159">
              <a:extLst>
                <a:ext uri="{FF2B5EF4-FFF2-40B4-BE49-F238E27FC236}">
                  <a16:creationId xmlns:a16="http://schemas.microsoft.com/office/drawing/2014/main" id="{45BE3760-D6F3-4242-9C1F-EAFCD870392A}"/>
                </a:ext>
              </a:extLst>
            </p:cNvPr>
            <p:cNvSpPr/>
            <p:nvPr/>
          </p:nvSpPr>
          <p:spPr bwMode="auto">
            <a:xfrm>
              <a:off x="3279084"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161" name="Rectangle 160">
              <a:extLst>
                <a:ext uri="{FF2B5EF4-FFF2-40B4-BE49-F238E27FC236}">
                  <a16:creationId xmlns:a16="http://schemas.microsoft.com/office/drawing/2014/main" id="{96928A4E-511B-4513-A7BC-0CC01A7877F2}"/>
                </a:ext>
              </a:extLst>
            </p:cNvPr>
            <p:cNvSpPr/>
            <p:nvPr/>
          </p:nvSpPr>
          <p:spPr bwMode="auto">
            <a:xfrm>
              <a:off x="2292558"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France</a:t>
              </a:r>
            </a:p>
          </p:txBody>
        </p:sp>
        <p:sp>
          <p:nvSpPr>
            <p:cNvPr id="162" name="Rectangle 161">
              <a:extLst>
                <a:ext uri="{FF2B5EF4-FFF2-40B4-BE49-F238E27FC236}">
                  <a16:creationId xmlns:a16="http://schemas.microsoft.com/office/drawing/2014/main" id="{7A94F061-7489-437E-98A6-2386CE950052}"/>
                </a:ext>
              </a:extLst>
            </p:cNvPr>
            <p:cNvSpPr/>
            <p:nvPr/>
          </p:nvSpPr>
          <p:spPr bwMode="auto">
            <a:xfrm>
              <a:off x="3237203" y="4404059"/>
              <a:ext cx="502571"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Paris</a:t>
              </a:r>
            </a:p>
          </p:txBody>
        </p:sp>
        <p:sp>
          <p:nvSpPr>
            <p:cNvPr id="163" name="Rectangle 162">
              <a:extLst>
                <a:ext uri="{FF2B5EF4-FFF2-40B4-BE49-F238E27FC236}">
                  <a16:creationId xmlns:a16="http://schemas.microsoft.com/office/drawing/2014/main" id="{E2719BDE-55CE-4911-B7C8-2852A7C05691}"/>
                </a:ext>
              </a:extLst>
            </p:cNvPr>
            <p:cNvSpPr/>
            <p:nvPr/>
          </p:nvSpPr>
          <p:spPr bwMode="auto">
            <a:xfrm>
              <a:off x="4484709"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0</a:t>
              </a:r>
            </a:p>
          </p:txBody>
        </p:sp>
        <p:sp>
          <p:nvSpPr>
            <p:cNvPr id="164" name="Rectangle 163">
              <a:extLst>
                <a:ext uri="{FF2B5EF4-FFF2-40B4-BE49-F238E27FC236}">
                  <a16:creationId xmlns:a16="http://schemas.microsoft.com/office/drawing/2014/main" id="{7D1C8FC4-3F20-4367-9FB0-951BE45ECEA8}"/>
                </a:ext>
              </a:extLst>
            </p:cNvPr>
            <p:cNvSpPr/>
            <p:nvPr/>
          </p:nvSpPr>
          <p:spPr bwMode="auto">
            <a:xfrm>
              <a:off x="536111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1</a:t>
              </a:r>
            </a:p>
          </p:txBody>
        </p:sp>
        <p:sp>
          <p:nvSpPr>
            <p:cNvPr id="165" name="Rectangle 164">
              <a:extLst>
                <a:ext uri="{FF2B5EF4-FFF2-40B4-BE49-F238E27FC236}">
                  <a16:creationId xmlns:a16="http://schemas.microsoft.com/office/drawing/2014/main" id="{25DD6CE3-6720-46EA-AC70-63261CAF507B}"/>
                </a:ext>
              </a:extLst>
            </p:cNvPr>
            <p:cNvSpPr/>
            <p:nvPr/>
          </p:nvSpPr>
          <p:spPr bwMode="auto">
            <a:xfrm>
              <a:off x="5319237"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166" name="Rectangle 165">
              <a:extLst>
                <a:ext uri="{FF2B5EF4-FFF2-40B4-BE49-F238E27FC236}">
                  <a16:creationId xmlns:a16="http://schemas.microsoft.com/office/drawing/2014/main" id="{6507FF45-CD47-4290-82A2-A46D9671C470}"/>
                </a:ext>
              </a:extLst>
            </p:cNvPr>
            <p:cNvSpPr/>
            <p:nvPr/>
          </p:nvSpPr>
          <p:spPr bwMode="auto">
            <a:xfrm>
              <a:off x="5193594"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Athens</a:t>
              </a:r>
            </a:p>
          </p:txBody>
        </p:sp>
        <p:sp>
          <p:nvSpPr>
            <p:cNvPr id="167" name="Rectangle 166">
              <a:extLst>
                <a:ext uri="{FF2B5EF4-FFF2-40B4-BE49-F238E27FC236}">
                  <a16:creationId xmlns:a16="http://schemas.microsoft.com/office/drawing/2014/main" id="{A821AD96-15BF-4C82-BE37-979F6F533448}"/>
                </a:ext>
              </a:extLst>
            </p:cNvPr>
            <p:cNvSpPr/>
            <p:nvPr/>
          </p:nvSpPr>
          <p:spPr bwMode="auto">
            <a:xfrm>
              <a:off x="4442828"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168" name="Rectangle 167">
              <a:extLst>
                <a:ext uri="{FF2B5EF4-FFF2-40B4-BE49-F238E27FC236}">
                  <a16:creationId xmlns:a16="http://schemas.microsoft.com/office/drawing/2014/main" id="{718657E5-AE72-4657-B2C7-E2FFD97B4B2F}"/>
                </a:ext>
              </a:extLst>
            </p:cNvPr>
            <p:cNvSpPr/>
            <p:nvPr/>
          </p:nvSpPr>
          <p:spPr bwMode="auto">
            <a:xfrm>
              <a:off x="4275304" y="440405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Moscow</a:t>
              </a:r>
            </a:p>
          </p:txBody>
        </p:sp>
        <p:sp>
          <p:nvSpPr>
            <p:cNvPr id="169" name="Rectangle 168">
              <a:extLst>
                <a:ext uri="{FF2B5EF4-FFF2-40B4-BE49-F238E27FC236}">
                  <a16:creationId xmlns:a16="http://schemas.microsoft.com/office/drawing/2014/main" id="{C993B28D-71C0-43AE-848F-A3C8D741672B}"/>
                </a:ext>
              </a:extLst>
            </p:cNvPr>
            <p:cNvSpPr/>
            <p:nvPr/>
          </p:nvSpPr>
          <p:spPr bwMode="auto">
            <a:xfrm>
              <a:off x="3160522" y="3158885"/>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Belgium</a:t>
              </a:r>
            </a:p>
          </p:txBody>
        </p:sp>
        <p:cxnSp>
          <p:nvCxnSpPr>
            <p:cNvPr id="170" name="Straight Arrow Connector 169">
              <a:extLst>
                <a:ext uri="{FF2B5EF4-FFF2-40B4-BE49-F238E27FC236}">
                  <a16:creationId xmlns:a16="http://schemas.microsoft.com/office/drawing/2014/main" id="{982C9689-FC73-4FF6-9EA4-768C52ED8DC7}"/>
                </a:ext>
              </a:extLst>
            </p:cNvPr>
            <p:cNvCxnSpPr>
              <a:stCxn id="154" idx="2"/>
              <a:endCxn id="156" idx="0"/>
            </p:cNvCxnSpPr>
            <p:nvPr/>
          </p:nvCxnSpPr>
          <p:spPr>
            <a:xfrm>
              <a:off x="947721"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754ED035-0AE8-444C-AD4F-9F51C3FECA02}"/>
                </a:ext>
              </a:extLst>
            </p:cNvPr>
            <p:cNvCxnSpPr>
              <a:stCxn id="155" idx="2"/>
              <a:endCxn id="157" idx="0"/>
            </p:cNvCxnSpPr>
            <p:nvPr/>
          </p:nvCxnSpPr>
          <p:spPr>
            <a:xfrm>
              <a:off x="1808604"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CCB1C8E1-F458-4F37-8AE9-D370EEE48FD5}"/>
                </a:ext>
              </a:extLst>
            </p:cNvPr>
            <p:cNvCxnSpPr>
              <a:stCxn id="159" idx="2"/>
              <a:endCxn id="161" idx="0"/>
            </p:cNvCxnSpPr>
            <p:nvPr/>
          </p:nvCxnSpPr>
          <p:spPr>
            <a:xfrm>
              <a:off x="2627605"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CC2D5DD5-6A8E-493E-9034-90CBE42A7EC8}"/>
                </a:ext>
              </a:extLst>
            </p:cNvPr>
            <p:cNvCxnSpPr>
              <a:stCxn id="160" idx="2"/>
              <a:endCxn id="162" idx="0"/>
            </p:cNvCxnSpPr>
            <p:nvPr/>
          </p:nvCxnSpPr>
          <p:spPr>
            <a:xfrm>
              <a:off x="3488489"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A732508C-D4C9-49CD-85A1-5FC2D885AC9A}"/>
                </a:ext>
              </a:extLst>
            </p:cNvPr>
            <p:cNvCxnSpPr>
              <a:stCxn id="167" idx="2"/>
              <a:endCxn id="168" idx="0"/>
            </p:cNvCxnSpPr>
            <p:nvPr/>
          </p:nvCxnSpPr>
          <p:spPr>
            <a:xfrm flipH="1">
              <a:off x="4652232"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AA00E865-FB96-45DB-8016-A15ED2A6AAB1}"/>
                </a:ext>
              </a:extLst>
            </p:cNvPr>
            <p:cNvCxnSpPr>
              <a:stCxn id="165" idx="2"/>
              <a:endCxn id="166" idx="0"/>
            </p:cNvCxnSpPr>
            <p:nvPr/>
          </p:nvCxnSpPr>
          <p:spPr>
            <a:xfrm>
              <a:off x="5528642"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69594529-84C9-44EE-AAA9-44EF3720BA0D}"/>
                </a:ext>
              </a:extLst>
            </p:cNvPr>
            <p:cNvCxnSpPr>
              <a:stCxn id="149" idx="2"/>
              <a:endCxn id="151" idx="0"/>
            </p:cNvCxnSpPr>
            <p:nvPr/>
          </p:nvCxnSpPr>
          <p:spPr>
            <a:xfrm flipH="1">
              <a:off x="3537450" y="2307397"/>
              <a:ext cx="1" cy="231760"/>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4389DE30-620D-48FA-9CB5-EEEF9EB7F936}"/>
                </a:ext>
              </a:extLst>
            </p:cNvPr>
            <p:cNvCxnSpPr>
              <a:stCxn id="151" idx="2"/>
              <a:endCxn id="169" idx="0"/>
            </p:cNvCxnSpPr>
            <p:nvPr/>
          </p:nvCxnSpPr>
          <p:spPr>
            <a:xfrm>
              <a:off x="3537450" y="2790443"/>
              <a:ext cx="0"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B60B11FB-6EF3-49A9-8B9F-C77572E38D64}"/>
                </a:ext>
              </a:extLst>
            </p:cNvPr>
            <p:cNvCxnSpPr>
              <a:stCxn id="163" idx="2"/>
              <a:endCxn id="167" idx="0"/>
            </p:cNvCxnSpPr>
            <p:nvPr/>
          </p:nvCxnSpPr>
          <p:spPr>
            <a:xfrm>
              <a:off x="4652233"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F192C33-BE0B-4BEB-9597-9B55C558E3CE}"/>
                </a:ext>
              </a:extLst>
            </p:cNvPr>
            <p:cNvCxnSpPr>
              <a:stCxn id="164" idx="2"/>
              <a:endCxn id="165" idx="0"/>
            </p:cNvCxnSpPr>
            <p:nvPr/>
          </p:nvCxnSpPr>
          <p:spPr>
            <a:xfrm>
              <a:off x="5528642"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1D78167C-C95B-408D-B377-9078A8EF26C3}"/>
                </a:ext>
              </a:extLst>
            </p:cNvPr>
            <p:cNvCxnSpPr>
              <a:stCxn id="152" idx="2"/>
              <a:endCxn id="164" idx="0"/>
            </p:cNvCxnSpPr>
            <p:nvPr/>
          </p:nvCxnSpPr>
          <p:spPr>
            <a:xfrm rot="16200000" flipH="1">
              <a:off x="4906216" y="2536459"/>
              <a:ext cx="368442" cy="876410"/>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6F212C2B-C60E-4B42-9EF1-9CC5769C727F}"/>
                </a:ext>
              </a:extLst>
            </p:cNvPr>
            <p:cNvCxnSpPr>
              <a:stCxn id="153" idx="2"/>
              <a:endCxn id="154" idx="0"/>
            </p:cNvCxnSpPr>
            <p:nvPr/>
          </p:nvCxnSpPr>
          <p:spPr>
            <a:xfrm rot="5400000">
              <a:off x="1024688" y="3333205"/>
              <a:ext cx="370348" cy="5242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E34B10D7-5256-483E-8BD3-C3668C712408}"/>
                </a:ext>
              </a:extLst>
            </p:cNvPr>
            <p:cNvCxnSpPr>
              <a:stCxn id="153" idx="2"/>
              <a:endCxn id="155" idx="0"/>
            </p:cNvCxnSpPr>
            <p:nvPr/>
          </p:nvCxnSpPr>
          <p:spPr>
            <a:xfrm rot="16200000" flipH="1">
              <a:off x="1455129" y="3427044"/>
              <a:ext cx="370348" cy="33660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3" name="Connector: Elbow 182">
              <a:extLst>
                <a:ext uri="{FF2B5EF4-FFF2-40B4-BE49-F238E27FC236}">
                  <a16:creationId xmlns:a16="http://schemas.microsoft.com/office/drawing/2014/main" id="{3A687B0F-C686-4A44-89BC-59A43DB58F69}"/>
                </a:ext>
              </a:extLst>
            </p:cNvPr>
            <p:cNvCxnSpPr>
              <a:stCxn id="150" idx="2"/>
              <a:endCxn id="153" idx="0"/>
            </p:cNvCxnSpPr>
            <p:nvPr/>
          </p:nvCxnSpPr>
          <p:spPr>
            <a:xfrm rot="5400000">
              <a:off x="1663162" y="2599284"/>
              <a:ext cx="368442" cy="75076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782AF689-EEDD-4FCD-BA0F-376869740CE0}"/>
                </a:ext>
              </a:extLst>
            </p:cNvPr>
            <p:cNvCxnSpPr>
              <a:stCxn id="150" idx="2"/>
              <a:endCxn id="158" idx="0"/>
            </p:cNvCxnSpPr>
            <p:nvPr/>
          </p:nvCxnSpPr>
          <p:spPr>
            <a:xfrm rot="16200000" flipH="1">
              <a:off x="2240963" y="2772242"/>
              <a:ext cx="368442" cy="40484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1FA4210D-60E3-4DF1-8BF6-C5198864B752}"/>
                </a:ext>
              </a:extLst>
            </p:cNvPr>
            <p:cNvCxnSpPr>
              <a:stCxn id="149" idx="2"/>
              <a:endCxn id="150" idx="0"/>
            </p:cNvCxnSpPr>
            <p:nvPr/>
          </p:nvCxnSpPr>
          <p:spPr>
            <a:xfrm rot="5400000">
              <a:off x="2764227" y="1765933"/>
              <a:ext cx="231760" cy="131468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a:extLst>
                <a:ext uri="{FF2B5EF4-FFF2-40B4-BE49-F238E27FC236}">
                  <a16:creationId xmlns:a16="http://schemas.microsoft.com/office/drawing/2014/main" id="{81E02BF5-5A84-4182-B0DA-74F78BD2CF49}"/>
                </a:ext>
              </a:extLst>
            </p:cNvPr>
            <p:cNvCxnSpPr>
              <a:stCxn id="149" idx="2"/>
              <a:endCxn id="152" idx="0"/>
            </p:cNvCxnSpPr>
            <p:nvPr/>
          </p:nvCxnSpPr>
          <p:spPr>
            <a:xfrm rot="16200000" flipH="1">
              <a:off x="3978961" y="1865886"/>
              <a:ext cx="231760" cy="11147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2414005A-9779-4BCE-AB40-DF5AE8A14B70}"/>
                </a:ext>
              </a:extLst>
            </p:cNvPr>
            <p:cNvCxnSpPr>
              <a:stCxn id="152" idx="2"/>
              <a:endCxn id="163" idx="0"/>
            </p:cNvCxnSpPr>
            <p:nvPr/>
          </p:nvCxnSpPr>
          <p:spPr>
            <a:xfrm>
              <a:off x="4652232" y="2790443"/>
              <a:ext cx="1"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2670B8C2-9BA8-4449-AB55-C4FE9779FE36}"/>
                </a:ext>
              </a:extLst>
            </p:cNvPr>
            <p:cNvCxnSpPr>
              <a:stCxn id="158" idx="2"/>
              <a:endCxn id="159" idx="0"/>
            </p:cNvCxnSpPr>
            <p:nvPr/>
          </p:nvCxnSpPr>
          <p:spPr>
            <a:xfrm flipH="1">
              <a:off x="2627605" y="3410171"/>
              <a:ext cx="1" cy="370348"/>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89" name="Connector: Elbow 188">
              <a:extLst>
                <a:ext uri="{FF2B5EF4-FFF2-40B4-BE49-F238E27FC236}">
                  <a16:creationId xmlns:a16="http://schemas.microsoft.com/office/drawing/2014/main" id="{F71EBF35-8C63-490A-A34E-282BDF2CF6B8}"/>
                </a:ext>
              </a:extLst>
            </p:cNvPr>
            <p:cNvCxnSpPr>
              <a:stCxn id="158" idx="2"/>
              <a:endCxn id="160" idx="0"/>
            </p:cNvCxnSpPr>
            <p:nvPr/>
          </p:nvCxnSpPr>
          <p:spPr>
            <a:xfrm rot="16200000" flipH="1">
              <a:off x="2872873" y="3164903"/>
              <a:ext cx="370348" cy="86088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814502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a:t>INDEXING JSON Documents</a:t>
            </a:r>
          </a:p>
        </p:txBody>
      </p:sp>
      <p:sp>
        <p:nvSpPr>
          <p:cNvPr id="6" name="Text Placeholder 4">
            <a:extLst>
              <a:ext uri="{FF2B5EF4-FFF2-40B4-BE49-F238E27FC236}">
                <a16:creationId xmlns:a16="http://schemas.microsoft.com/office/drawing/2014/main" id="{303F52EF-9BF1-4CB2-82E0-172E11F194DC}"/>
              </a:ext>
            </a:extLst>
          </p:cNvPr>
          <p:cNvSpPr txBox="1">
            <a:spLocks/>
          </p:cNvSpPr>
          <p:nvPr/>
        </p:nvSpPr>
        <p:spPr>
          <a:xfrm>
            <a:off x="269239" y="1925685"/>
            <a:ext cx="3657600" cy="4787464"/>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350" b="0">
                <a:solidFill>
                  <a:schemeClr val="tx1"/>
                </a:solidFill>
                <a:latin typeface="Consolas" panose="020B0609020204030204" pitchFamily="49" charset="0"/>
              </a:rPr>
              <a:t>{</a:t>
            </a:r>
          </a:p>
          <a:p>
            <a:r>
              <a:rPr lang="en-US" sz="1350" b="0">
                <a:solidFill>
                  <a:schemeClr val="tx1"/>
                </a:solidFill>
                <a:latin typeface="Consolas" panose="020B0609020204030204" pitchFamily="49" charset="0"/>
              </a:rPr>
              <a:t>    "locations": [</a:t>
            </a:r>
          </a:p>
          <a:p>
            <a:r>
              <a:rPr lang="en-US" sz="1350" b="0">
                <a:solidFill>
                  <a:schemeClr val="tx1"/>
                </a:solidFill>
                <a:latin typeface="Consolas" panose="020B0609020204030204" pitchFamily="49" charset="0"/>
              </a:rPr>
              <a:t>        { </a:t>
            </a:r>
          </a:p>
          <a:p>
            <a:r>
              <a:rPr lang="en-US" sz="1350" b="0">
                <a:solidFill>
                  <a:schemeClr val="tx1"/>
                </a:solidFill>
                <a:latin typeface="Consolas" panose="020B0609020204030204" pitchFamily="49" charset="0"/>
              </a:rPr>
              <a:t>            "country": "Germany", </a:t>
            </a:r>
          </a:p>
          <a:p>
            <a:r>
              <a:rPr lang="en-US" sz="1350" b="0">
                <a:solidFill>
                  <a:schemeClr val="tx1"/>
                </a:solidFill>
                <a:latin typeface="Consolas" panose="020B0609020204030204" pitchFamily="49" charset="0"/>
              </a:rPr>
              <a:t>            "city": "Bonn", </a:t>
            </a:r>
          </a:p>
          <a:p>
            <a:r>
              <a:rPr lang="en-US" sz="1350" b="0">
                <a:solidFill>
                  <a:schemeClr val="tx1"/>
                </a:solidFill>
                <a:latin typeface="Consolas" panose="020B0609020204030204" pitchFamily="49" charset="0"/>
              </a:rPr>
              <a:t>            "revenue": 200 </a:t>
            </a:r>
          </a:p>
          <a:p>
            <a:r>
              <a:rPr lang="en-US" sz="1350" b="0">
                <a:solidFill>
                  <a:schemeClr val="tx1"/>
                </a:solidFill>
                <a:latin typeface="Consolas" panose="020B0609020204030204" pitchFamily="49" charset="0"/>
              </a:rPr>
              <a:t>        }</a:t>
            </a:r>
          </a:p>
          <a:p>
            <a:r>
              <a:rPr lang="en-US" sz="1350" b="0">
                <a:solidFill>
                  <a:schemeClr val="tx1"/>
                </a:solidFill>
                <a:latin typeface="Consolas" panose="020B0609020204030204" pitchFamily="49" charset="0"/>
              </a:rPr>
              <a:t>    ],</a:t>
            </a:r>
          </a:p>
          <a:p>
            <a:r>
              <a:rPr lang="en-US" sz="1350" b="0">
                <a:solidFill>
                  <a:schemeClr val="tx1"/>
                </a:solidFill>
                <a:latin typeface="Consolas" panose="020B0609020204030204" pitchFamily="49" charset="0"/>
              </a:rPr>
              <a:t>    "headquarter": "Italy",</a:t>
            </a:r>
          </a:p>
          <a:p>
            <a:r>
              <a:rPr lang="en-US" sz="1350" b="0">
                <a:solidFill>
                  <a:schemeClr val="tx1"/>
                </a:solidFill>
                <a:latin typeface="Consolas" panose="020B0609020204030204" pitchFamily="49" charset="0"/>
              </a:rPr>
              <a:t>    "exports": [ </a:t>
            </a:r>
          </a:p>
          <a:p>
            <a:r>
              <a:rPr lang="en-US" sz="1350" b="0">
                <a:solidFill>
                  <a:schemeClr val="tx1"/>
                </a:solidFill>
                <a:latin typeface="Consolas" panose="020B0609020204030204" pitchFamily="49" charset="0"/>
              </a:rPr>
              <a:t>        { </a:t>
            </a:r>
          </a:p>
          <a:p>
            <a:r>
              <a:rPr lang="en-US" sz="1350" b="0">
                <a:solidFill>
                  <a:schemeClr val="tx1"/>
                </a:solidFill>
                <a:latin typeface="Consolas" panose="020B0609020204030204" pitchFamily="49" charset="0"/>
              </a:rPr>
              <a:t>            "city": "Berlin", </a:t>
            </a:r>
          </a:p>
          <a:p>
            <a:r>
              <a:rPr lang="en-US" sz="1350" b="0">
                <a:solidFill>
                  <a:schemeClr val="tx1"/>
                </a:solidFill>
                <a:latin typeface="Consolas" panose="020B0609020204030204" pitchFamily="49" charset="0"/>
              </a:rPr>
              <a:t>            "dealers": [ </a:t>
            </a:r>
          </a:p>
          <a:p>
            <a:r>
              <a:rPr lang="en-US" sz="1350" b="0">
                <a:solidFill>
                  <a:schemeClr val="tx1"/>
                </a:solidFill>
                <a:latin typeface="Consolas" panose="020B0609020204030204" pitchFamily="49" charset="0"/>
              </a:rPr>
              <a:t>                { "name": "Hans" } </a:t>
            </a:r>
          </a:p>
          <a:p>
            <a:r>
              <a:rPr lang="en-US" sz="1350" b="0">
                <a:solidFill>
                  <a:schemeClr val="tx1"/>
                </a:solidFill>
                <a:latin typeface="Consolas" panose="020B0609020204030204" pitchFamily="49" charset="0"/>
              </a:rPr>
              <a:t>            ] </a:t>
            </a:r>
          </a:p>
          <a:p>
            <a:r>
              <a:rPr lang="en-US" sz="1350" b="0">
                <a:solidFill>
                  <a:schemeClr val="tx1"/>
                </a:solidFill>
                <a:latin typeface="Consolas" panose="020B0609020204030204" pitchFamily="49" charset="0"/>
              </a:rPr>
              <a:t>        },</a:t>
            </a:r>
          </a:p>
          <a:p>
            <a:r>
              <a:rPr lang="en-US" sz="1350" b="0">
                <a:solidFill>
                  <a:schemeClr val="tx1"/>
                </a:solidFill>
                <a:latin typeface="Consolas" panose="020B0609020204030204" pitchFamily="49" charset="0"/>
              </a:rPr>
              <a:t>        { "city": "Athens" }</a:t>
            </a:r>
          </a:p>
          <a:p>
            <a:r>
              <a:rPr lang="en-US" sz="1350" b="0">
                <a:solidFill>
                  <a:schemeClr val="tx1"/>
                </a:solidFill>
                <a:latin typeface="Consolas" panose="020B0609020204030204" pitchFamily="49" charset="0"/>
              </a:rPr>
              <a:t>    ]</a:t>
            </a:r>
          </a:p>
          <a:p>
            <a:r>
              <a:rPr lang="en-US" sz="1350" b="0">
                <a:solidFill>
                  <a:schemeClr val="tx1"/>
                </a:solidFill>
                <a:latin typeface="Consolas" panose="020B0609020204030204" pitchFamily="49" charset="0"/>
              </a:rPr>
              <a:t>}</a:t>
            </a:r>
          </a:p>
        </p:txBody>
      </p:sp>
      <p:grpSp>
        <p:nvGrpSpPr>
          <p:cNvPr id="92" name="Group 91">
            <a:extLst>
              <a:ext uri="{FF2B5EF4-FFF2-40B4-BE49-F238E27FC236}">
                <a16:creationId xmlns:a16="http://schemas.microsoft.com/office/drawing/2014/main" id="{0521E8EB-02B4-45EF-A2AD-6501749B1345}"/>
              </a:ext>
            </a:extLst>
          </p:cNvPr>
          <p:cNvGrpSpPr/>
          <p:nvPr/>
        </p:nvGrpSpPr>
        <p:grpSpPr>
          <a:xfrm>
            <a:off x="5717196" y="2112460"/>
            <a:ext cx="5095934" cy="3846315"/>
            <a:chOff x="6712034" y="2054205"/>
            <a:chExt cx="5095934" cy="3846315"/>
          </a:xfrm>
        </p:grpSpPr>
        <p:sp>
          <p:nvSpPr>
            <p:cNvPr id="93" name="Rectangle 92">
              <a:extLst>
                <a:ext uri="{FF2B5EF4-FFF2-40B4-BE49-F238E27FC236}">
                  <a16:creationId xmlns:a16="http://schemas.microsoft.com/office/drawing/2014/main" id="{7EB2FFB2-3D2A-40D4-A11C-73B3FA60BF1B}"/>
                </a:ext>
              </a:extLst>
            </p:cNvPr>
            <p:cNvSpPr/>
            <p:nvPr/>
          </p:nvSpPr>
          <p:spPr bwMode="auto">
            <a:xfrm>
              <a:off x="9086919" y="2054205"/>
              <a:ext cx="255099" cy="25509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34F17CB0-11A8-4D66-8A1E-CA2C26C8C4FE}"/>
                </a:ext>
              </a:extLst>
            </p:cNvPr>
            <p:cNvSpPr/>
            <p:nvPr/>
          </p:nvSpPr>
          <p:spPr bwMode="auto">
            <a:xfrm>
              <a:off x="7532705" y="2537251"/>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locations</a:t>
              </a:r>
            </a:p>
          </p:txBody>
        </p:sp>
        <p:sp>
          <p:nvSpPr>
            <p:cNvPr id="95" name="Rectangle 94">
              <a:extLst>
                <a:ext uri="{FF2B5EF4-FFF2-40B4-BE49-F238E27FC236}">
                  <a16:creationId xmlns:a16="http://schemas.microsoft.com/office/drawing/2014/main" id="{D1F5975B-E7FC-4452-B00C-CF6FD94AD612}"/>
                </a:ext>
              </a:extLst>
            </p:cNvPr>
            <p:cNvSpPr/>
            <p:nvPr/>
          </p:nvSpPr>
          <p:spPr bwMode="auto">
            <a:xfrm>
              <a:off x="8661754" y="2537251"/>
              <a:ext cx="1105429"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headquarter</a:t>
              </a:r>
            </a:p>
          </p:txBody>
        </p:sp>
        <p:sp>
          <p:nvSpPr>
            <p:cNvPr id="96" name="Rectangle 95">
              <a:extLst>
                <a:ext uri="{FF2B5EF4-FFF2-40B4-BE49-F238E27FC236}">
                  <a16:creationId xmlns:a16="http://schemas.microsoft.com/office/drawing/2014/main" id="{24EFE661-42FD-48CF-A37C-35F55DDFC81E}"/>
                </a:ext>
              </a:extLst>
            </p:cNvPr>
            <p:cNvSpPr/>
            <p:nvPr/>
          </p:nvSpPr>
          <p:spPr bwMode="auto">
            <a:xfrm>
              <a:off x="9960869" y="2537251"/>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exports</a:t>
              </a:r>
            </a:p>
          </p:txBody>
        </p:sp>
        <p:sp>
          <p:nvSpPr>
            <p:cNvPr id="103" name="Rectangle 102">
              <a:extLst>
                <a:ext uri="{FF2B5EF4-FFF2-40B4-BE49-F238E27FC236}">
                  <a16:creationId xmlns:a16="http://schemas.microsoft.com/office/drawing/2014/main" id="{19428E97-659C-4C21-962B-2063F04A9118}"/>
                </a:ext>
              </a:extLst>
            </p:cNvPr>
            <p:cNvSpPr/>
            <p:nvPr/>
          </p:nvSpPr>
          <p:spPr bwMode="auto">
            <a:xfrm>
              <a:off x="7787804"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0</a:t>
              </a:r>
            </a:p>
          </p:txBody>
        </p:sp>
        <p:sp>
          <p:nvSpPr>
            <p:cNvPr id="104" name="Rectangle 103">
              <a:extLst>
                <a:ext uri="{FF2B5EF4-FFF2-40B4-BE49-F238E27FC236}">
                  <a16:creationId xmlns:a16="http://schemas.microsoft.com/office/drawing/2014/main" id="{5DA01DEC-A933-4A73-A2AA-AA4FEA06FA46}"/>
                </a:ext>
              </a:extLst>
            </p:cNvPr>
            <p:cNvSpPr/>
            <p:nvPr/>
          </p:nvSpPr>
          <p:spPr bwMode="auto">
            <a:xfrm>
              <a:off x="6748314" y="3780519"/>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country</a:t>
              </a:r>
            </a:p>
          </p:txBody>
        </p:sp>
        <p:sp>
          <p:nvSpPr>
            <p:cNvPr id="106" name="Rectangle 105">
              <a:extLst>
                <a:ext uri="{FF2B5EF4-FFF2-40B4-BE49-F238E27FC236}">
                  <a16:creationId xmlns:a16="http://schemas.microsoft.com/office/drawing/2014/main" id="{A448F38D-CB7D-4B60-8DD2-09040C434496}"/>
                </a:ext>
              </a:extLst>
            </p:cNvPr>
            <p:cNvSpPr/>
            <p:nvPr/>
          </p:nvSpPr>
          <p:spPr bwMode="auto">
            <a:xfrm>
              <a:off x="7745288"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107" name="Rectangle 106">
              <a:extLst>
                <a:ext uri="{FF2B5EF4-FFF2-40B4-BE49-F238E27FC236}">
                  <a16:creationId xmlns:a16="http://schemas.microsoft.com/office/drawing/2014/main" id="{50901C5B-441A-4880-83F2-AD76A5C818C4}"/>
                </a:ext>
              </a:extLst>
            </p:cNvPr>
            <p:cNvSpPr/>
            <p:nvPr/>
          </p:nvSpPr>
          <p:spPr bwMode="auto">
            <a:xfrm>
              <a:off x="6712034" y="4402153"/>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Germany</a:t>
              </a:r>
            </a:p>
          </p:txBody>
        </p:sp>
        <p:sp>
          <p:nvSpPr>
            <p:cNvPr id="109" name="Rectangle 108">
              <a:extLst>
                <a:ext uri="{FF2B5EF4-FFF2-40B4-BE49-F238E27FC236}">
                  <a16:creationId xmlns:a16="http://schemas.microsoft.com/office/drawing/2014/main" id="{370A756B-C607-49BE-B2F5-96B399631F9C}"/>
                </a:ext>
              </a:extLst>
            </p:cNvPr>
            <p:cNvSpPr/>
            <p:nvPr/>
          </p:nvSpPr>
          <p:spPr bwMode="auto">
            <a:xfrm>
              <a:off x="7660255"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Bonn</a:t>
              </a:r>
            </a:p>
          </p:txBody>
        </p:sp>
        <p:sp>
          <p:nvSpPr>
            <p:cNvPr id="110" name="Rectangle 109">
              <a:extLst>
                <a:ext uri="{FF2B5EF4-FFF2-40B4-BE49-F238E27FC236}">
                  <a16:creationId xmlns:a16="http://schemas.microsoft.com/office/drawing/2014/main" id="{BE09A2CA-D051-42A1-B950-2EBE330BBB21}"/>
                </a:ext>
              </a:extLst>
            </p:cNvPr>
            <p:cNvSpPr/>
            <p:nvPr/>
          </p:nvSpPr>
          <p:spPr bwMode="auto">
            <a:xfrm>
              <a:off x="8392285"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revenue</a:t>
              </a:r>
            </a:p>
          </p:txBody>
        </p:sp>
        <p:sp>
          <p:nvSpPr>
            <p:cNvPr id="111" name="Rectangle 110">
              <a:extLst>
                <a:ext uri="{FF2B5EF4-FFF2-40B4-BE49-F238E27FC236}">
                  <a16:creationId xmlns:a16="http://schemas.microsoft.com/office/drawing/2014/main" id="{5864B580-859B-4283-B165-5BF04FF5EB57}"/>
                </a:ext>
              </a:extLst>
            </p:cNvPr>
            <p:cNvSpPr/>
            <p:nvPr/>
          </p:nvSpPr>
          <p:spPr bwMode="auto">
            <a:xfrm>
              <a:off x="8525761" y="4402153"/>
              <a:ext cx="510198"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200</a:t>
              </a:r>
            </a:p>
          </p:txBody>
        </p:sp>
        <p:sp>
          <p:nvSpPr>
            <p:cNvPr id="112" name="Rectangle 111">
              <a:extLst>
                <a:ext uri="{FF2B5EF4-FFF2-40B4-BE49-F238E27FC236}">
                  <a16:creationId xmlns:a16="http://schemas.microsoft.com/office/drawing/2014/main" id="{7D08BACF-5460-4AB3-93DB-43BCE54A428F}"/>
                </a:ext>
              </a:extLst>
            </p:cNvPr>
            <p:cNvSpPr/>
            <p:nvPr/>
          </p:nvSpPr>
          <p:spPr bwMode="auto">
            <a:xfrm>
              <a:off x="10107310"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0</a:t>
              </a:r>
            </a:p>
          </p:txBody>
        </p:sp>
        <p:sp>
          <p:nvSpPr>
            <p:cNvPr id="113" name="Rectangle 112">
              <a:extLst>
                <a:ext uri="{FF2B5EF4-FFF2-40B4-BE49-F238E27FC236}">
                  <a16:creationId xmlns:a16="http://schemas.microsoft.com/office/drawing/2014/main" id="{556FC651-626E-4550-AF78-1FC4527488B2}"/>
                </a:ext>
              </a:extLst>
            </p:cNvPr>
            <p:cNvSpPr/>
            <p:nvPr/>
          </p:nvSpPr>
          <p:spPr bwMode="auto">
            <a:xfrm>
              <a:off x="11099361"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1</a:t>
              </a:r>
            </a:p>
          </p:txBody>
        </p:sp>
        <p:sp>
          <p:nvSpPr>
            <p:cNvPr id="114" name="Rectangle 113">
              <a:extLst>
                <a:ext uri="{FF2B5EF4-FFF2-40B4-BE49-F238E27FC236}">
                  <a16:creationId xmlns:a16="http://schemas.microsoft.com/office/drawing/2014/main" id="{33C0B1B4-6A0C-4897-9562-AAF0E9A712FB}"/>
                </a:ext>
              </a:extLst>
            </p:cNvPr>
            <p:cNvSpPr/>
            <p:nvPr/>
          </p:nvSpPr>
          <p:spPr bwMode="auto">
            <a:xfrm>
              <a:off x="11382803"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115" name="Rectangle 114">
              <a:extLst>
                <a:ext uri="{FF2B5EF4-FFF2-40B4-BE49-F238E27FC236}">
                  <a16:creationId xmlns:a16="http://schemas.microsoft.com/office/drawing/2014/main" id="{BAF40C9D-12E6-4B7E-A904-B55AC4F34063}"/>
                </a:ext>
              </a:extLst>
            </p:cNvPr>
            <p:cNvSpPr/>
            <p:nvPr/>
          </p:nvSpPr>
          <p:spPr bwMode="auto">
            <a:xfrm>
              <a:off x="9738834"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116" name="Rectangle 115">
              <a:extLst>
                <a:ext uri="{FF2B5EF4-FFF2-40B4-BE49-F238E27FC236}">
                  <a16:creationId xmlns:a16="http://schemas.microsoft.com/office/drawing/2014/main" id="{6B06E155-FF64-444D-B7EC-0DDA65D296DC}"/>
                </a:ext>
              </a:extLst>
            </p:cNvPr>
            <p:cNvSpPr/>
            <p:nvPr/>
          </p:nvSpPr>
          <p:spPr bwMode="auto">
            <a:xfrm>
              <a:off x="9658182"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Berlin</a:t>
              </a:r>
            </a:p>
          </p:txBody>
        </p:sp>
        <p:sp>
          <p:nvSpPr>
            <p:cNvPr id="117" name="Rectangle 116">
              <a:extLst>
                <a:ext uri="{FF2B5EF4-FFF2-40B4-BE49-F238E27FC236}">
                  <a16:creationId xmlns:a16="http://schemas.microsoft.com/office/drawing/2014/main" id="{D6FB5850-3656-4AE0-9822-5215F5E9753E}"/>
                </a:ext>
              </a:extLst>
            </p:cNvPr>
            <p:cNvSpPr/>
            <p:nvPr/>
          </p:nvSpPr>
          <p:spPr bwMode="auto">
            <a:xfrm>
              <a:off x="8831820" y="3158885"/>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Italy</a:t>
              </a:r>
            </a:p>
          </p:txBody>
        </p:sp>
        <p:sp>
          <p:nvSpPr>
            <p:cNvPr id="118" name="Rectangle 117">
              <a:extLst>
                <a:ext uri="{FF2B5EF4-FFF2-40B4-BE49-F238E27FC236}">
                  <a16:creationId xmlns:a16="http://schemas.microsoft.com/office/drawing/2014/main" id="{09B50079-1CF9-46BF-B2CF-8FD661428312}"/>
                </a:ext>
              </a:extLst>
            </p:cNvPr>
            <p:cNvSpPr/>
            <p:nvPr/>
          </p:nvSpPr>
          <p:spPr bwMode="auto">
            <a:xfrm>
              <a:off x="10390753"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dealers</a:t>
              </a:r>
            </a:p>
          </p:txBody>
        </p:sp>
        <p:sp>
          <p:nvSpPr>
            <p:cNvPr id="119" name="Rectangle 118">
              <a:extLst>
                <a:ext uri="{FF2B5EF4-FFF2-40B4-BE49-F238E27FC236}">
                  <a16:creationId xmlns:a16="http://schemas.microsoft.com/office/drawing/2014/main" id="{5247AEC0-6D50-42B9-B49C-652F608E3E18}"/>
                </a:ext>
              </a:extLst>
            </p:cNvPr>
            <p:cNvSpPr/>
            <p:nvPr/>
          </p:nvSpPr>
          <p:spPr bwMode="auto">
            <a:xfrm>
              <a:off x="10603335" y="4402153"/>
              <a:ext cx="340132"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0</a:t>
              </a:r>
            </a:p>
          </p:txBody>
        </p:sp>
        <p:sp>
          <p:nvSpPr>
            <p:cNvPr id="120" name="Rectangle 119">
              <a:extLst>
                <a:ext uri="{FF2B5EF4-FFF2-40B4-BE49-F238E27FC236}">
                  <a16:creationId xmlns:a16="http://schemas.microsoft.com/office/drawing/2014/main" id="{3078DA85-52A1-433B-BDF5-9FE84376E801}"/>
                </a:ext>
              </a:extLst>
            </p:cNvPr>
            <p:cNvSpPr/>
            <p:nvPr/>
          </p:nvSpPr>
          <p:spPr bwMode="auto">
            <a:xfrm>
              <a:off x="10475786" y="5023787"/>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name</a:t>
              </a:r>
            </a:p>
          </p:txBody>
        </p:sp>
        <p:sp>
          <p:nvSpPr>
            <p:cNvPr id="121" name="Rectangle 120">
              <a:extLst>
                <a:ext uri="{FF2B5EF4-FFF2-40B4-BE49-F238E27FC236}">
                  <a16:creationId xmlns:a16="http://schemas.microsoft.com/office/drawing/2014/main" id="{49E158A0-D5C3-4BFA-BED4-53534D9357C0}"/>
                </a:ext>
              </a:extLst>
            </p:cNvPr>
            <p:cNvSpPr/>
            <p:nvPr/>
          </p:nvSpPr>
          <p:spPr bwMode="auto">
            <a:xfrm>
              <a:off x="10475786" y="5645421"/>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Hans</a:t>
              </a:r>
            </a:p>
          </p:txBody>
        </p:sp>
        <p:cxnSp>
          <p:nvCxnSpPr>
            <p:cNvPr id="122" name="Straight Arrow Connector 121">
              <a:extLst>
                <a:ext uri="{FF2B5EF4-FFF2-40B4-BE49-F238E27FC236}">
                  <a16:creationId xmlns:a16="http://schemas.microsoft.com/office/drawing/2014/main" id="{B90BE436-0D66-472E-B228-BD8876370489}"/>
                </a:ext>
              </a:extLst>
            </p:cNvPr>
            <p:cNvCxnSpPr>
              <a:stCxn id="94" idx="2"/>
              <a:endCxn id="103" idx="0"/>
            </p:cNvCxnSpPr>
            <p:nvPr/>
          </p:nvCxnSpPr>
          <p:spPr>
            <a:xfrm>
              <a:off x="7957870"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74354A6-6260-4778-9D00-C46489D80E8F}"/>
                </a:ext>
              </a:extLst>
            </p:cNvPr>
            <p:cNvCxnSpPr>
              <a:stCxn id="95" idx="2"/>
              <a:endCxn id="117" idx="0"/>
            </p:cNvCxnSpPr>
            <p:nvPr/>
          </p:nvCxnSpPr>
          <p:spPr>
            <a:xfrm>
              <a:off x="9214469"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1DEA80C9-89E9-41CB-BD12-12DD27712D0A}"/>
                </a:ext>
              </a:extLst>
            </p:cNvPr>
            <p:cNvCxnSpPr>
              <a:stCxn id="96" idx="2"/>
              <a:endCxn id="112" idx="0"/>
            </p:cNvCxnSpPr>
            <p:nvPr/>
          </p:nvCxnSpPr>
          <p:spPr>
            <a:xfrm rot="5400000">
              <a:off x="10127180" y="2942546"/>
              <a:ext cx="366535" cy="6614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A7A8A4F0-6E1B-4A3F-AAB6-BE31255F1731}"/>
                </a:ext>
              </a:extLst>
            </p:cNvPr>
            <p:cNvCxnSpPr>
              <a:stCxn id="96" idx="2"/>
              <a:endCxn id="113" idx="0"/>
            </p:cNvCxnSpPr>
            <p:nvPr/>
          </p:nvCxnSpPr>
          <p:spPr>
            <a:xfrm rot="16200000" flipH="1">
              <a:off x="10623205" y="2512662"/>
              <a:ext cx="366535" cy="92590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A1C78E45-0EDF-4F06-8BB6-40EB78E50D7A}"/>
                </a:ext>
              </a:extLst>
            </p:cNvPr>
            <p:cNvCxnSpPr>
              <a:stCxn id="93" idx="2"/>
              <a:endCxn id="94" idx="0"/>
            </p:cNvCxnSpPr>
            <p:nvPr/>
          </p:nvCxnSpPr>
          <p:spPr>
            <a:xfrm rot="5400000">
              <a:off x="8472197" y="1794978"/>
              <a:ext cx="227947" cy="125659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FCDC9B4-3016-4785-9036-77BEAF7C9710}"/>
                </a:ext>
              </a:extLst>
            </p:cNvPr>
            <p:cNvCxnSpPr>
              <a:stCxn id="93" idx="2"/>
              <a:endCxn id="96" idx="0"/>
            </p:cNvCxnSpPr>
            <p:nvPr/>
          </p:nvCxnSpPr>
          <p:spPr>
            <a:xfrm rot="16200000" flipH="1">
              <a:off x="9665020" y="1858752"/>
              <a:ext cx="227947" cy="112904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4B5E78A1-EFA3-4A45-B6CB-A0B5FE55BF57}"/>
                </a:ext>
              </a:extLst>
            </p:cNvPr>
            <p:cNvCxnSpPr>
              <a:stCxn id="103" idx="2"/>
              <a:endCxn id="104" idx="0"/>
            </p:cNvCxnSpPr>
            <p:nvPr/>
          </p:nvCxnSpPr>
          <p:spPr>
            <a:xfrm rot="5400000">
              <a:off x="7361150" y="3183798"/>
              <a:ext cx="366535" cy="82690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0C8B753D-4567-4E30-95E7-D8F6FA451B05}"/>
                </a:ext>
              </a:extLst>
            </p:cNvPr>
            <p:cNvCxnSpPr>
              <a:stCxn id="103" idx="2"/>
              <a:endCxn id="110" idx="0"/>
            </p:cNvCxnSpPr>
            <p:nvPr/>
          </p:nvCxnSpPr>
          <p:spPr>
            <a:xfrm rot="16200000" flipH="1">
              <a:off x="8183135" y="3188719"/>
              <a:ext cx="366535" cy="81706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A804EAC6-4B37-4B1F-986D-22897E6B8FF3}"/>
                </a:ext>
              </a:extLst>
            </p:cNvPr>
            <p:cNvCxnSpPr>
              <a:stCxn id="112" idx="2"/>
              <a:endCxn id="115" idx="0"/>
            </p:cNvCxnSpPr>
            <p:nvPr/>
          </p:nvCxnSpPr>
          <p:spPr>
            <a:xfrm rot="5400000">
              <a:off x="9931130" y="3434272"/>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C2EB8836-8026-4E29-9155-06FD69A6CAC2}"/>
                </a:ext>
              </a:extLst>
            </p:cNvPr>
            <p:cNvCxnSpPr>
              <a:stCxn id="112" idx="2"/>
              <a:endCxn id="118" idx="0"/>
            </p:cNvCxnSpPr>
            <p:nvPr/>
          </p:nvCxnSpPr>
          <p:spPr>
            <a:xfrm rot="16200000" flipH="1">
              <a:off x="10342122" y="3349238"/>
              <a:ext cx="366535" cy="496026"/>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10680458-4B31-46B8-8D2B-0CE8890BDE01}"/>
                </a:ext>
              </a:extLst>
            </p:cNvPr>
            <p:cNvCxnSpPr>
              <a:stCxn id="113" idx="2"/>
              <a:endCxn id="114" idx="0"/>
            </p:cNvCxnSpPr>
            <p:nvPr/>
          </p:nvCxnSpPr>
          <p:spPr>
            <a:xfrm rot="16200000" flipH="1">
              <a:off x="11249139" y="3434271"/>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13A88283-2681-497B-9882-D91669EF96C4}"/>
                </a:ext>
              </a:extLst>
            </p:cNvPr>
            <p:cNvCxnSpPr>
              <a:stCxn id="93" idx="2"/>
              <a:endCxn id="95" idx="0"/>
            </p:cNvCxnSpPr>
            <p:nvPr/>
          </p:nvCxnSpPr>
          <p:spPr>
            <a:xfrm>
              <a:off x="9214469" y="2309304"/>
              <a:ext cx="0" cy="227947"/>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12617A8C-AFC9-4A1B-AD25-9E83EC3095FF}"/>
                </a:ext>
              </a:extLst>
            </p:cNvPr>
            <p:cNvCxnSpPr>
              <a:stCxn id="104" idx="2"/>
              <a:endCxn id="107" idx="0"/>
            </p:cNvCxnSpPr>
            <p:nvPr/>
          </p:nvCxnSpPr>
          <p:spPr>
            <a:xfrm>
              <a:off x="7130963" y="4035618"/>
              <a:ext cx="623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1E598BF-D2BA-4C3B-8101-D3DC5D8A29E5}"/>
                </a:ext>
              </a:extLst>
            </p:cNvPr>
            <p:cNvCxnSpPr>
              <a:stCxn id="106" idx="2"/>
              <a:endCxn id="109" idx="0"/>
            </p:cNvCxnSpPr>
            <p:nvPr/>
          </p:nvCxnSpPr>
          <p:spPr>
            <a:xfrm>
              <a:off x="7957871" y="4035618"/>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4B7E081C-E00B-46C0-9FED-469377D8E98B}"/>
                </a:ext>
              </a:extLst>
            </p:cNvPr>
            <p:cNvCxnSpPr>
              <a:stCxn id="110" idx="2"/>
              <a:endCxn id="111" idx="0"/>
            </p:cNvCxnSpPr>
            <p:nvPr/>
          </p:nvCxnSpPr>
          <p:spPr>
            <a:xfrm>
              <a:off x="8774934" y="4035618"/>
              <a:ext cx="592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4D516161-6562-4AF4-A828-E41B8827E355}"/>
                </a:ext>
              </a:extLst>
            </p:cNvPr>
            <p:cNvCxnSpPr>
              <a:stCxn id="115" idx="2"/>
              <a:endCxn id="116" idx="0"/>
            </p:cNvCxnSpPr>
            <p:nvPr/>
          </p:nvCxnSpPr>
          <p:spPr>
            <a:xfrm>
              <a:off x="9951417" y="4035618"/>
              <a:ext cx="438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C6A260C5-9B7D-44FD-AF51-201F184DD136}"/>
                </a:ext>
              </a:extLst>
            </p:cNvPr>
            <p:cNvCxnSpPr>
              <a:stCxn id="118" idx="2"/>
              <a:endCxn id="119" idx="0"/>
            </p:cNvCxnSpPr>
            <p:nvPr/>
          </p:nvCxnSpPr>
          <p:spPr>
            <a:xfrm flipH="1">
              <a:off x="10773401"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E3C59C85-076A-4557-8CD9-F972597D7688}"/>
                </a:ext>
              </a:extLst>
            </p:cNvPr>
            <p:cNvCxnSpPr>
              <a:stCxn id="119" idx="2"/>
              <a:endCxn id="120" idx="0"/>
            </p:cNvCxnSpPr>
            <p:nvPr/>
          </p:nvCxnSpPr>
          <p:spPr>
            <a:xfrm>
              <a:off x="10773401" y="4657252"/>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A31F9BD7-44D3-465C-88EE-98C2C41F50C6}"/>
                </a:ext>
              </a:extLst>
            </p:cNvPr>
            <p:cNvCxnSpPr>
              <a:stCxn id="120" idx="2"/>
              <a:endCxn id="121" idx="0"/>
            </p:cNvCxnSpPr>
            <p:nvPr/>
          </p:nvCxnSpPr>
          <p:spPr>
            <a:xfrm>
              <a:off x="10773402" y="5278886"/>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6E5756AE-740A-40EC-AEAC-4D0E7230FFFD}"/>
                </a:ext>
              </a:extLst>
            </p:cNvPr>
            <p:cNvCxnSpPr>
              <a:stCxn id="114" idx="2"/>
            </p:cNvCxnSpPr>
            <p:nvPr/>
          </p:nvCxnSpPr>
          <p:spPr>
            <a:xfrm flipH="1">
              <a:off x="11595385"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37B25074-B1C7-4C7E-86C4-566C217BCE8D}"/>
                </a:ext>
              </a:extLst>
            </p:cNvPr>
            <p:cNvCxnSpPr>
              <a:stCxn id="103" idx="2"/>
              <a:endCxn id="106" idx="0"/>
            </p:cNvCxnSpPr>
            <p:nvPr/>
          </p:nvCxnSpPr>
          <p:spPr>
            <a:xfrm>
              <a:off x="7957870" y="3413984"/>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0403416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a:t>INDEXING JSON Documents</a:t>
            </a:r>
          </a:p>
        </p:txBody>
      </p:sp>
      <p:sp>
        <p:nvSpPr>
          <p:cNvPr id="77" name="Rectangle 76">
            <a:extLst>
              <a:ext uri="{FF2B5EF4-FFF2-40B4-BE49-F238E27FC236}">
                <a16:creationId xmlns:a16="http://schemas.microsoft.com/office/drawing/2014/main" id="{D8D8EFD9-E1E0-4AFA-8AC4-8C473A2A357E}"/>
              </a:ext>
            </a:extLst>
          </p:cNvPr>
          <p:cNvSpPr/>
          <p:nvPr/>
        </p:nvSpPr>
        <p:spPr bwMode="auto">
          <a:xfrm>
            <a:off x="11255253" y="4402153"/>
            <a:ext cx="680264"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Athens</a:t>
            </a:r>
          </a:p>
        </p:txBody>
      </p:sp>
      <p:grpSp>
        <p:nvGrpSpPr>
          <p:cNvPr id="4" name="Group 3">
            <a:extLst>
              <a:ext uri="{FF2B5EF4-FFF2-40B4-BE49-F238E27FC236}">
                <a16:creationId xmlns:a16="http://schemas.microsoft.com/office/drawing/2014/main" id="{3A41E674-B0AB-4B9D-8221-2C0064699BDB}"/>
              </a:ext>
            </a:extLst>
          </p:cNvPr>
          <p:cNvGrpSpPr/>
          <p:nvPr/>
        </p:nvGrpSpPr>
        <p:grpSpPr>
          <a:xfrm>
            <a:off x="6712034" y="2054205"/>
            <a:ext cx="5095934" cy="3846315"/>
            <a:chOff x="6712034" y="2054205"/>
            <a:chExt cx="5095934" cy="3846315"/>
          </a:xfrm>
        </p:grpSpPr>
        <p:sp>
          <p:nvSpPr>
            <p:cNvPr id="47" name="Rectangle 46">
              <a:extLst>
                <a:ext uri="{FF2B5EF4-FFF2-40B4-BE49-F238E27FC236}">
                  <a16:creationId xmlns:a16="http://schemas.microsoft.com/office/drawing/2014/main" id="{51F6647F-D768-43CE-A673-6751D6E60773}"/>
                </a:ext>
              </a:extLst>
            </p:cNvPr>
            <p:cNvSpPr/>
            <p:nvPr/>
          </p:nvSpPr>
          <p:spPr bwMode="auto">
            <a:xfrm>
              <a:off x="9086919" y="2054205"/>
              <a:ext cx="255099" cy="255099"/>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B6245738-29EA-45AC-87A1-07E381D521D7}"/>
                </a:ext>
              </a:extLst>
            </p:cNvPr>
            <p:cNvSpPr/>
            <p:nvPr/>
          </p:nvSpPr>
          <p:spPr bwMode="auto">
            <a:xfrm>
              <a:off x="7532705" y="2537251"/>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locations</a:t>
              </a:r>
            </a:p>
          </p:txBody>
        </p:sp>
        <p:sp>
          <p:nvSpPr>
            <p:cNvPr id="49" name="Rectangle 48">
              <a:extLst>
                <a:ext uri="{FF2B5EF4-FFF2-40B4-BE49-F238E27FC236}">
                  <a16:creationId xmlns:a16="http://schemas.microsoft.com/office/drawing/2014/main" id="{33613987-C303-49F8-A1B7-2A73C44E006D}"/>
                </a:ext>
              </a:extLst>
            </p:cNvPr>
            <p:cNvSpPr/>
            <p:nvPr/>
          </p:nvSpPr>
          <p:spPr bwMode="auto">
            <a:xfrm>
              <a:off x="8661754" y="2537251"/>
              <a:ext cx="1105429"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headquarter</a:t>
              </a:r>
            </a:p>
          </p:txBody>
        </p:sp>
        <p:sp>
          <p:nvSpPr>
            <p:cNvPr id="50" name="Rectangle 49">
              <a:extLst>
                <a:ext uri="{FF2B5EF4-FFF2-40B4-BE49-F238E27FC236}">
                  <a16:creationId xmlns:a16="http://schemas.microsoft.com/office/drawing/2014/main" id="{107D31C3-E88C-4E90-ACFF-259354EA14AB}"/>
                </a:ext>
              </a:extLst>
            </p:cNvPr>
            <p:cNvSpPr/>
            <p:nvPr/>
          </p:nvSpPr>
          <p:spPr bwMode="auto">
            <a:xfrm>
              <a:off x="9960869" y="2537251"/>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exports</a:t>
              </a:r>
            </a:p>
          </p:txBody>
        </p:sp>
        <p:sp>
          <p:nvSpPr>
            <p:cNvPr id="51" name="Rectangle 50">
              <a:extLst>
                <a:ext uri="{FF2B5EF4-FFF2-40B4-BE49-F238E27FC236}">
                  <a16:creationId xmlns:a16="http://schemas.microsoft.com/office/drawing/2014/main" id="{58C32129-7FC9-49B2-ACE6-D15E54425177}"/>
                </a:ext>
              </a:extLst>
            </p:cNvPr>
            <p:cNvSpPr/>
            <p:nvPr/>
          </p:nvSpPr>
          <p:spPr bwMode="auto">
            <a:xfrm>
              <a:off x="7787804"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0</a:t>
              </a:r>
            </a:p>
          </p:txBody>
        </p:sp>
        <p:sp>
          <p:nvSpPr>
            <p:cNvPr id="52" name="Rectangle 51">
              <a:extLst>
                <a:ext uri="{FF2B5EF4-FFF2-40B4-BE49-F238E27FC236}">
                  <a16:creationId xmlns:a16="http://schemas.microsoft.com/office/drawing/2014/main" id="{7AC4C6BF-2064-4616-8121-07B02858AA08}"/>
                </a:ext>
              </a:extLst>
            </p:cNvPr>
            <p:cNvSpPr/>
            <p:nvPr/>
          </p:nvSpPr>
          <p:spPr bwMode="auto">
            <a:xfrm>
              <a:off x="6748314" y="3780519"/>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country</a:t>
              </a:r>
            </a:p>
          </p:txBody>
        </p:sp>
        <p:sp>
          <p:nvSpPr>
            <p:cNvPr id="53" name="Rectangle 52">
              <a:extLst>
                <a:ext uri="{FF2B5EF4-FFF2-40B4-BE49-F238E27FC236}">
                  <a16:creationId xmlns:a16="http://schemas.microsoft.com/office/drawing/2014/main" id="{F47E703D-0404-4651-9167-DF31625EEDBF}"/>
                </a:ext>
              </a:extLst>
            </p:cNvPr>
            <p:cNvSpPr/>
            <p:nvPr/>
          </p:nvSpPr>
          <p:spPr bwMode="auto">
            <a:xfrm>
              <a:off x="7745288"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54" name="Rectangle 53">
              <a:extLst>
                <a:ext uri="{FF2B5EF4-FFF2-40B4-BE49-F238E27FC236}">
                  <a16:creationId xmlns:a16="http://schemas.microsoft.com/office/drawing/2014/main" id="{F7161CF3-C439-4F42-9B77-2C4AA67EFCB3}"/>
                </a:ext>
              </a:extLst>
            </p:cNvPr>
            <p:cNvSpPr/>
            <p:nvPr/>
          </p:nvSpPr>
          <p:spPr bwMode="auto">
            <a:xfrm>
              <a:off x="6712034" y="4402153"/>
              <a:ext cx="850330"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Germany</a:t>
              </a:r>
            </a:p>
          </p:txBody>
        </p:sp>
        <p:sp>
          <p:nvSpPr>
            <p:cNvPr id="55" name="Rectangle 54">
              <a:extLst>
                <a:ext uri="{FF2B5EF4-FFF2-40B4-BE49-F238E27FC236}">
                  <a16:creationId xmlns:a16="http://schemas.microsoft.com/office/drawing/2014/main" id="{6BCEE9DE-D4BF-49D0-9937-99697275F5AC}"/>
                </a:ext>
              </a:extLst>
            </p:cNvPr>
            <p:cNvSpPr/>
            <p:nvPr/>
          </p:nvSpPr>
          <p:spPr bwMode="auto">
            <a:xfrm>
              <a:off x="7660255"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Bonn</a:t>
              </a:r>
            </a:p>
          </p:txBody>
        </p:sp>
        <p:sp>
          <p:nvSpPr>
            <p:cNvPr id="57" name="Rectangle 56">
              <a:extLst>
                <a:ext uri="{FF2B5EF4-FFF2-40B4-BE49-F238E27FC236}">
                  <a16:creationId xmlns:a16="http://schemas.microsoft.com/office/drawing/2014/main" id="{AD1B5913-76F3-4DB9-ABDD-5313EE7E150C}"/>
                </a:ext>
              </a:extLst>
            </p:cNvPr>
            <p:cNvSpPr/>
            <p:nvPr/>
          </p:nvSpPr>
          <p:spPr bwMode="auto">
            <a:xfrm>
              <a:off x="8392285"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revenue</a:t>
              </a:r>
            </a:p>
          </p:txBody>
        </p:sp>
        <p:sp>
          <p:nvSpPr>
            <p:cNvPr id="58" name="Rectangle 57">
              <a:extLst>
                <a:ext uri="{FF2B5EF4-FFF2-40B4-BE49-F238E27FC236}">
                  <a16:creationId xmlns:a16="http://schemas.microsoft.com/office/drawing/2014/main" id="{C4A478FB-D9D4-4537-A8A3-B2CA847EF909}"/>
                </a:ext>
              </a:extLst>
            </p:cNvPr>
            <p:cNvSpPr/>
            <p:nvPr/>
          </p:nvSpPr>
          <p:spPr bwMode="auto">
            <a:xfrm>
              <a:off x="8525761" y="4402153"/>
              <a:ext cx="510198"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200</a:t>
              </a:r>
            </a:p>
          </p:txBody>
        </p:sp>
        <p:sp>
          <p:nvSpPr>
            <p:cNvPr id="72" name="Rectangle 71">
              <a:extLst>
                <a:ext uri="{FF2B5EF4-FFF2-40B4-BE49-F238E27FC236}">
                  <a16:creationId xmlns:a16="http://schemas.microsoft.com/office/drawing/2014/main" id="{F26936C9-0183-4BCF-B650-2D5AB5773508}"/>
                </a:ext>
              </a:extLst>
            </p:cNvPr>
            <p:cNvSpPr/>
            <p:nvPr/>
          </p:nvSpPr>
          <p:spPr bwMode="auto">
            <a:xfrm>
              <a:off x="10107310"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0</a:t>
              </a:r>
            </a:p>
          </p:txBody>
        </p:sp>
        <p:sp>
          <p:nvSpPr>
            <p:cNvPr id="73" name="Rectangle 72">
              <a:extLst>
                <a:ext uri="{FF2B5EF4-FFF2-40B4-BE49-F238E27FC236}">
                  <a16:creationId xmlns:a16="http://schemas.microsoft.com/office/drawing/2014/main" id="{1ED92B2E-D025-452A-83FE-A6BEDE80A16A}"/>
                </a:ext>
              </a:extLst>
            </p:cNvPr>
            <p:cNvSpPr/>
            <p:nvPr/>
          </p:nvSpPr>
          <p:spPr bwMode="auto">
            <a:xfrm>
              <a:off x="11099361" y="3158885"/>
              <a:ext cx="340132"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1</a:t>
              </a:r>
            </a:p>
          </p:txBody>
        </p:sp>
        <p:sp>
          <p:nvSpPr>
            <p:cNvPr id="76" name="Rectangle 75">
              <a:extLst>
                <a:ext uri="{FF2B5EF4-FFF2-40B4-BE49-F238E27FC236}">
                  <a16:creationId xmlns:a16="http://schemas.microsoft.com/office/drawing/2014/main" id="{0376D9D8-2B41-45BC-A84A-2FB4DE4457ED}"/>
                </a:ext>
              </a:extLst>
            </p:cNvPr>
            <p:cNvSpPr/>
            <p:nvPr/>
          </p:nvSpPr>
          <p:spPr bwMode="auto">
            <a:xfrm>
              <a:off x="11382803"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82" name="Rectangle 81">
              <a:extLst>
                <a:ext uri="{FF2B5EF4-FFF2-40B4-BE49-F238E27FC236}">
                  <a16:creationId xmlns:a16="http://schemas.microsoft.com/office/drawing/2014/main" id="{9E4DD12F-5655-4B29-9784-7F4018456A36}"/>
                </a:ext>
              </a:extLst>
            </p:cNvPr>
            <p:cNvSpPr/>
            <p:nvPr/>
          </p:nvSpPr>
          <p:spPr bwMode="auto">
            <a:xfrm>
              <a:off x="9738834" y="3780519"/>
              <a:ext cx="425165"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83" name="Rectangle 82">
              <a:extLst>
                <a:ext uri="{FF2B5EF4-FFF2-40B4-BE49-F238E27FC236}">
                  <a16:creationId xmlns:a16="http://schemas.microsoft.com/office/drawing/2014/main" id="{67A1B52B-1E27-41BC-8659-B3AB13632287}"/>
                </a:ext>
              </a:extLst>
            </p:cNvPr>
            <p:cNvSpPr/>
            <p:nvPr/>
          </p:nvSpPr>
          <p:spPr bwMode="auto">
            <a:xfrm>
              <a:off x="9658182" y="4402153"/>
              <a:ext cx="595231"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Berlin</a:t>
              </a:r>
            </a:p>
          </p:txBody>
        </p:sp>
        <p:sp>
          <p:nvSpPr>
            <p:cNvPr id="97" name="Rectangle 96">
              <a:extLst>
                <a:ext uri="{FF2B5EF4-FFF2-40B4-BE49-F238E27FC236}">
                  <a16:creationId xmlns:a16="http://schemas.microsoft.com/office/drawing/2014/main" id="{9412509B-626E-425B-83F9-A32651E43A97}"/>
                </a:ext>
              </a:extLst>
            </p:cNvPr>
            <p:cNvSpPr/>
            <p:nvPr/>
          </p:nvSpPr>
          <p:spPr bwMode="auto">
            <a:xfrm>
              <a:off x="8831820" y="3158885"/>
              <a:ext cx="765297" cy="255099"/>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Italy</a:t>
              </a:r>
            </a:p>
          </p:txBody>
        </p:sp>
        <p:sp>
          <p:nvSpPr>
            <p:cNvPr id="98" name="Rectangle 97">
              <a:extLst>
                <a:ext uri="{FF2B5EF4-FFF2-40B4-BE49-F238E27FC236}">
                  <a16:creationId xmlns:a16="http://schemas.microsoft.com/office/drawing/2014/main" id="{57B22356-0293-4ECC-AD1A-48433F08D234}"/>
                </a:ext>
              </a:extLst>
            </p:cNvPr>
            <p:cNvSpPr/>
            <p:nvPr/>
          </p:nvSpPr>
          <p:spPr bwMode="auto">
            <a:xfrm>
              <a:off x="10390753" y="3780519"/>
              <a:ext cx="765297"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dealers</a:t>
              </a:r>
            </a:p>
          </p:txBody>
        </p:sp>
        <p:sp>
          <p:nvSpPr>
            <p:cNvPr id="99" name="Rectangle 98">
              <a:extLst>
                <a:ext uri="{FF2B5EF4-FFF2-40B4-BE49-F238E27FC236}">
                  <a16:creationId xmlns:a16="http://schemas.microsoft.com/office/drawing/2014/main" id="{C783E079-C178-4EEB-907E-67147BA18359}"/>
                </a:ext>
              </a:extLst>
            </p:cNvPr>
            <p:cNvSpPr/>
            <p:nvPr/>
          </p:nvSpPr>
          <p:spPr bwMode="auto">
            <a:xfrm>
              <a:off x="10603335" y="4402153"/>
              <a:ext cx="340132"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0</a:t>
              </a:r>
            </a:p>
          </p:txBody>
        </p:sp>
        <p:sp>
          <p:nvSpPr>
            <p:cNvPr id="100" name="Rectangle 99">
              <a:extLst>
                <a:ext uri="{FF2B5EF4-FFF2-40B4-BE49-F238E27FC236}">
                  <a16:creationId xmlns:a16="http://schemas.microsoft.com/office/drawing/2014/main" id="{9B972678-024D-488D-8115-8868BC138DCC}"/>
                </a:ext>
              </a:extLst>
            </p:cNvPr>
            <p:cNvSpPr/>
            <p:nvPr/>
          </p:nvSpPr>
          <p:spPr bwMode="auto">
            <a:xfrm>
              <a:off x="10475786" y="5023787"/>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name</a:t>
              </a:r>
            </a:p>
          </p:txBody>
        </p:sp>
        <p:sp>
          <p:nvSpPr>
            <p:cNvPr id="101" name="Rectangle 100">
              <a:extLst>
                <a:ext uri="{FF2B5EF4-FFF2-40B4-BE49-F238E27FC236}">
                  <a16:creationId xmlns:a16="http://schemas.microsoft.com/office/drawing/2014/main" id="{C3E9C82D-B362-4AAA-84D1-E254444D32DD}"/>
                </a:ext>
              </a:extLst>
            </p:cNvPr>
            <p:cNvSpPr/>
            <p:nvPr/>
          </p:nvSpPr>
          <p:spPr bwMode="auto">
            <a:xfrm>
              <a:off x="10475786" y="5645421"/>
              <a:ext cx="595231" cy="255099"/>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Hans</a:t>
              </a:r>
            </a:p>
          </p:txBody>
        </p:sp>
        <p:cxnSp>
          <p:nvCxnSpPr>
            <p:cNvPr id="114" name="Straight Arrow Connector 113">
              <a:extLst>
                <a:ext uri="{FF2B5EF4-FFF2-40B4-BE49-F238E27FC236}">
                  <a16:creationId xmlns:a16="http://schemas.microsoft.com/office/drawing/2014/main" id="{352D373A-9EAC-4447-9DFF-89438835FF7A}"/>
                </a:ext>
              </a:extLst>
            </p:cNvPr>
            <p:cNvCxnSpPr>
              <a:stCxn id="48" idx="2"/>
              <a:endCxn id="51" idx="0"/>
            </p:cNvCxnSpPr>
            <p:nvPr/>
          </p:nvCxnSpPr>
          <p:spPr>
            <a:xfrm>
              <a:off x="7957870"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CB106F57-0D4E-4C01-A4E3-FE03EE208882}"/>
                </a:ext>
              </a:extLst>
            </p:cNvPr>
            <p:cNvCxnSpPr>
              <a:stCxn id="49" idx="2"/>
              <a:endCxn id="97" idx="0"/>
            </p:cNvCxnSpPr>
            <p:nvPr/>
          </p:nvCxnSpPr>
          <p:spPr>
            <a:xfrm>
              <a:off x="9214469" y="2792350"/>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B33DEEFF-F3AD-440D-AB45-BCEF02355357}"/>
                </a:ext>
              </a:extLst>
            </p:cNvPr>
            <p:cNvCxnSpPr>
              <a:stCxn id="50" idx="2"/>
              <a:endCxn id="72" idx="0"/>
            </p:cNvCxnSpPr>
            <p:nvPr/>
          </p:nvCxnSpPr>
          <p:spPr>
            <a:xfrm rot="5400000">
              <a:off x="10127180" y="2942546"/>
              <a:ext cx="366535" cy="6614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98D26C84-8354-4F3A-A048-D664BE551BF2}"/>
                </a:ext>
              </a:extLst>
            </p:cNvPr>
            <p:cNvCxnSpPr>
              <a:stCxn id="50" idx="2"/>
              <a:endCxn id="73" idx="0"/>
            </p:cNvCxnSpPr>
            <p:nvPr/>
          </p:nvCxnSpPr>
          <p:spPr>
            <a:xfrm rot="16200000" flipH="1">
              <a:off x="10623205" y="2512662"/>
              <a:ext cx="366535" cy="92590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0CB014AD-8EC9-463F-80E1-397CBEA5B626}"/>
                </a:ext>
              </a:extLst>
            </p:cNvPr>
            <p:cNvCxnSpPr>
              <a:stCxn id="47" idx="2"/>
              <a:endCxn id="48" idx="0"/>
            </p:cNvCxnSpPr>
            <p:nvPr/>
          </p:nvCxnSpPr>
          <p:spPr>
            <a:xfrm rot="5400000">
              <a:off x="8472197" y="1794978"/>
              <a:ext cx="227947" cy="125659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4" name="Connector: Elbow 123">
              <a:extLst>
                <a:ext uri="{FF2B5EF4-FFF2-40B4-BE49-F238E27FC236}">
                  <a16:creationId xmlns:a16="http://schemas.microsoft.com/office/drawing/2014/main" id="{E916885D-D65E-4E40-8BFE-0D9698CA817D}"/>
                </a:ext>
              </a:extLst>
            </p:cNvPr>
            <p:cNvCxnSpPr>
              <a:stCxn id="47" idx="2"/>
              <a:endCxn id="50" idx="0"/>
            </p:cNvCxnSpPr>
            <p:nvPr/>
          </p:nvCxnSpPr>
          <p:spPr>
            <a:xfrm rot="16200000" flipH="1">
              <a:off x="9665020" y="1858752"/>
              <a:ext cx="227947" cy="112904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9B840ED6-34D4-4A40-9592-531D5C6F2350}"/>
                </a:ext>
              </a:extLst>
            </p:cNvPr>
            <p:cNvCxnSpPr>
              <a:stCxn id="51" idx="2"/>
              <a:endCxn id="52" idx="0"/>
            </p:cNvCxnSpPr>
            <p:nvPr/>
          </p:nvCxnSpPr>
          <p:spPr>
            <a:xfrm rot="5400000">
              <a:off x="7361150" y="3183798"/>
              <a:ext cx="366535" cy="82690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A61EB632-C629-4111-9ABE-79612B414F70}"/>
                </a:ext>
              </a:extLst>
            </p:cNvPr>
            <p:cNvCxnSpPr>
              <a:stCxn id="51" idx="2"/>
              <a:endCxn id="57" idx="0"/>
            </p:cNvCxnSpPr>
            <p:nvPr/>
          </p:nvCxnSpPr>
          <p:spPr>
            <a:xfrm rot="16200000" flipH="1">
              <a:off x="8183135" y="3188719"/>
              <a:ext cx="366535" cy="81706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0A3A4839-EBEA-4CB3-AA52-71CF624600A1}"/>
                </a:ext>
              </a:extLst>
            </p:cNvPr>
            <p:cNvCxnSpPr>
              <a:stCxn id="72" idx="2"/>
              <a:endCxn id="82" idx="0"/>
            </p:cNvCxnSpPr>
            <p:nvPr/>
          </p:nvCxnSpPr>
          <p:spPr>
            <a:xfrm rot="5400000">
              <a:off x="9931130" y="3434272"/>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B2196F05-20ED-473D-BC24-093379BA52D1}"/>
                </a:ext>
              </a:extLst>
            </p:cNvPr>
            <p:cNvCxnSpPr>
              <a:stCxn id="72" idx="2"/>
              <a:endCxn id="98" idx="0"/>
            </p:cNvCxnSpPr>
            <p:nvPr/>
          </p:nvCxnSpPr>
          <p:spPr>
            <a:xfrm rot="16200000" flipH="1">
              <a:off x="10342122" y="3349238"/>
              <a:ext cx="366535" cy="496026"/>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41EA1C05-C2F0-4FD3-828D-B33583502409}"/>
                </a:ext>
              </a:extLst>
            </p:cNvPr>
            <p:cNvCxnSpPr>
              <a:stCxn id="73" idx="2"/>
              <a:endCxn id="76" idx="0"/>
            </p:cNvCxnSpPr>
            <p:nvPr/>
          </p:nvCxnSpPr>
          <p:spPr>
            <a:xfrm rot="16200000" flipH="1">
              <a:off x="11249139" y="3434271"/>
              <a:ext cx="366535" cy="32595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441D6E7-6DBC-4483-BF15-D4E7125C3AF5}"/>
                </a:ext>
              </a:extLst>
            </p:cNvPr>
            <p:cNvCxnSpPr>
              <a:stCxn id="47" idx="2"/>
              <a:endCxn id="49" idx="0"/>
            </p:cNvCxnSpPr>
            <p:nvPr/>
          </p:nvCxnSpPr>
          <p:spPr>
            <a:xfrm>
              <a:off x="9214469" y="2309304"/>
              <a:ext cx="0" cy="227947"/>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B6AE146A-4272-4628-AC1D-EC95B6BCF267}"/>
                </a:ext>
              </a:extLst>
            </p:cNvPr>
            <p:cNvCxnSpPr>
              <a:stCxn id="52" idx="2"/>
              <a:endCxn id="54" idx="0"/>
            </p:cNvCxnSpPr>
            <p:nvPr/>
          </p:nvCxnSpPr>
          <p:spPr>
            <a:xfrm>
              <a:off x="7130963" y="4035618"/>
              <a:ext cx="623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2A46F4F-B3E3-49AD-8F0E-48ACC24F358A}"/>
                </a:ext>
              </a:extLst>
            </p:cNvPr>
            <p:cNvCxnSpPr>
              <a:stCxn id="53" idx="2"/>
              <a:endCxn id="55" idx="0"/>
            </p:cNvCxnSpPr>
            <p:nvPr/>
          </p:nvCxnSpPr>
          <p:spPr>
            <a:xfrm>
              <a:off x="7957871" y="4035618"/>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18C2C651-9970-481C-9E3B-818A0A54B0A7}"/>
                </a:ext>
              </a:extLst>
            </p:cNvPr>
            <p:cNvCxnSpPr>
              <a:stCxn id="57" idx="2"/>
              <a:endCxn id="58" idx="0"/>
            </p:cNvCxnSpPr>
            <p:nvPr/>
          </p:nvCxnSpPr>
          <p:spPr>
            <a:xfrm>
              <a:off x="8774934" y="4035618"/>
              <a:ext cx="5926"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7339594D-BE23-4BCE-BE5B-47610A0CD02E}"/>
                </a:ext>
              </a:extLst>
            </p:cNvPr>
            <p:cNvCxnSpPr>
              <a:stCxn id="82" idx="2"/>
              <a:endCxn id="83" idx="0"/>
            </p:cNvCxnSpPr>
            <p:nvPr/>
          </p:nvCxnSpPr>
          <p:spPr>
            <a:xfrm>
              <a:off x="9951417" y="4035618"/>
              <a:ext cx="438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3A307C6-40FE-4255-A12E-578F7DA4BCCC}"/>
                </a:ext>
              </a:extLst>
            </p:cNvPr>
            <p:cNvCxnSpPr>
              <a:stCxn id="98" idx="2"/>
              <a:endCxn id="99" idx="0"/>
            </p:cNvCxnSpPr>
            <p:nvPr/>
          </p:nvCxnSpPr>
          <p:spPr>
            <a:xfrm flipH="1">
              <a:off x="10773401"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4D972C58-C072-42E3-99F3-5AE106064C44}"/>
                </a:ext>
              </a:extLst>
            </p:cNvPr>
            <p:cNvCxnSpPr>
              <a:stCxn id="99" idx="2"/>
              <a:endCxn id="100" idx="0"/>
            </p:cNvCxnSpPr>
            <p:nvPr/>
          </p:nvCxnSpPr>
          <p:spPr>
            <a:xfrm>
              <a:off x="10773401" y="4657252"/>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B8FCFB9-9CFD-4ACF-941C-85B3E0D4BE66}"/>
                </a:ext>
              </a:extLst>
            </p:cNvPr>
            <p:cNvCxnSpPr>
              <a:stCxn id="100" idx="2"/>
              <a:endCxn id="101" idx="0"/>
            </p:cNvCxnSpPr>
            <p:nvPr/>
          </p:nvCxnSpPr>
          <p:spPr>
            <a:xfrm>
              <a:off x="10773402" y="5278886"/>
              <a:ext cx="0"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273F1F33-B6DA-4F3F-A6E8-EC694CB7A7E9}"/>
                </a:ext>
              </a:extLst>
            </p:cNvPr>
            <p:cNvCxnSpPr>
              <a:stCxn id="76" idx="2"/>
              <a:endCxn id="77" idx="0"/>
            </p:cNvCxnSpPr>
            <p:nvPr/>
          </p:nvCxnSpPr>
          <p:spPr>
            <a:xfrm flipH="1">
              <a:off x="11595385" y="4035618"/>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475E9EDA-E58A-4E3A-992D-BDA033E16580}"/>
                </a:ext>
              </a:extLst>
            </p:cNvPr>
            <p:cNvCxnSpPr>
              <a:stCxn id="51" idx="2"/>
              <a:endCxn id="53" idx="0"/>
            </p:cNvCxnSpPr>
            <p:nvPr/>
          </p:nvCxnSpPr>
          <p:spPr>
            <a:xfrm>
              <a:off x="7957870" y="3413984"/>
              <a:ext cx="1" cy="366535"/>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9914A094-FEFC-4E55-BF1E-FC93857181FB}"/>
              </a:ext>
            </a:extLst>
          </p:cNvPr>
          <p:cNvGrpSpPr/>
          <p:nvPr/>
        </p:nvGrpSpPr>
        <p:grpSpPr>
          <a:xfrm>
            <a:off x="528912" y="2056111"/>
            <a:ext cx="5334777" cy="2599234"/>
            <a:chOff x="528912" y="2056111"/>
            <a:chExt cx="5334777" cy="2599234"/>
          </a:xfrm>
        </p:grpSpPr>
        <p:sp>
          <p:nvSpPr>
            <p:cNvPr id="9" name="Rectangle 8">
              <a:extLst>
                <a:ext uri="{FF2B5EF4-FFF2-40B4-BE49-F238E27FC236}">
                  <a16:creationId xmlns:a16="http://schemas.microsoft.com/office/drawing/2014/main" id="{D5E4E02D-413C-404C-91A9-85138797E398}"/>
                </a:ext>
              </a:extLst>
            </p:cNvPr>
            <p:cNvSpPr/>
            <p:nvPr/>
          </p:nvSpPr>
          <p:spPr bwMode="auto">
            <a:xfrm>
              <a:off x="3411808" y="2056111"/>
              <a:ext cx="251285" cy="251286"/>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DE1E19D-B3A4-46DA-8219-C8F5847AE20A}"/>
                </a:ext>
              </a:extLst>
            </p:cNvPr>
            <p:cNvSpPr/>
            <p:nvPr/>
          </p:nvSpPr>
          <p:spPr bwMode="auto">
            <a:xfrm>
              <a:off x="1803954" y="2539157"/>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locations</a:t>
              </a:r>
            </a:p>
          </p:txBody>
        </p:sp>
        <p:sp>
          <p:nvSpPr>
            <p:cNvPr id="11" name="Rectangle 10">
              <a:extLst>
                <a:ext uri="{FF2B5EF4-FFF2-40B4-BE49-F238E27FC236}">
                  <a16:creationId xmlns:a16="http://schemas.microsoft.com/office/drawing/2014/main" id="{AD966B7E-9792-42AA-B485-81FE44C1A426}"/>
                </a:ext>
              </a:extLst>
            </p:cNvPr>
            <p:cNvSpPr/>
            <p:nvPr/>
          </p:nvSpPr>
          <p:spPr bwMode="auto">
            <a:xfrm>
              <a:off x="2992998" y="2539157"/>
              <a:ext cx="1088904"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headquarter</a:t>
              </a:r>
            </a:p>
          </p:txBody>
        </p:sp>
        <p:sp>
          <p:nvSpPr>
            <p:cNvPr id="12" name="Rectangle 11">
              <a:extLst>
                <a:ext uri="{FF2B5EF4-FFF2-40B4-BE49-F238E27FC236}">
                  <a16:creationId xmlns:a16="http://schemas.microsoft.com/office/drawing/2014/main" id="{BDA1F111-61AD-4321-8ABA-837733DDCDD0}"/>
                </a:ext>
              </a:extLst>
            </p:cNvPr>
            <p:cNvSpPr/>
            <p:nvPr/>
          </p:nvSpPr>
          <p:spPr bwMode="auto">
            <a:xfrm>
              <a:off x="4275304" y="2539157"/>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exports</a:t>
              </a:r>
            </a:p>
          </p:txBody>
        </p:sp>
        <p:sp>
          <p:nvSpPr>
            <p:cNvPr id="13" name="Rectangle 12">
              <a:extLst>
                <a:ext uri="{FF2B5EF4-FFF2-40B4-BE49-F238E27FC236}">
                  <a16:creationId xmlns:a16="http://schemas.microsoft.com/office/drawing/2014/main" id="{7830F8AD-1550-49F9-ADE2-5503D26DDCF6}"/>
                </a:ext>
              </a:extLst>
            </p:cNvPr>
            <p:cNvSpPr/>
            <p:nvPr/>
          </p:nvSpPr>
          <p:spPr bwMode="auto">
            <a:xfrm>
              <a:off x="130447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0</a:t>
              </a:r>
            </a:p>
          </p:txBody>
        </p:sp>
        <p:sp>
          <p:nvSpPr>
            <p:cNvPr id="15" name="Rectangle 14">
              <a:extLst>
                <a:ext uri="{FF2B5EF4-FFF2-40B4-BE49-F238E27FC236}">
                  <a16:creationId xmlns:a16="http://schemas.microsoft.com/office/drawing/2014/main" id="{4B9A07D2-273E-42C3-8C0D-4DE2E558B049}"/>
                </a:ext>
              </a:extLst>
            </p:cNvPr>
            <p:cNvSpPr/>
            <p:nvPr/>
          </p:nvSpPr>
          <p:spPr bwMode="auto">
            <a:xfrm>
              <a:off x="570793"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country</a:t>
              </a:r>
            </a:p>
          </p:txBody>
        </p:sp>
        <p:sp>
          <p:nvSpPr>
            <p:cNvPr id="16" name="Rectangle 15">
              <a:extLst>
                <a:ext uri="{FF2B5EF4-FFF2-40B4-BE49-F238E27FC236}">
                  <a16:creationId xmlns:a16="http://schemas.microsoft.com/office/drawing/2014/main" id="{C278114D-4AAC-4D76-9A17-845071E65B1F}"/>
                </a:ext>
              </a:extLst>
            </p:cNvPr>
            <p:cNvSpPr/>
            <p:nvPr/>
          </p:nvSpPr>
          <p:spPr bwMode="auto">
            <a:xfrm>
              <a:off x="1599199"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17" name="Rectangle 16">
              <a:extLst>
                <a:ext uri="{FF2B5EF4-FFF2-40B4-BE49-F238E27FC236}">
                  <a16:creationId xmlns:a16="http://schemas.microsoft.com/office/drawing/2014/main" id="{B2273184-49DC-4A32-87B5-41268E8326E4}"/>
                </a:ext>
              </a:extLst>
            </p:cNvPr>
            <p:cNvSpPr/>
            <p:nvPr/>
          </p:nvSpPr>
          <p:spPr bwMode="auto">
            <a:xfrm>
              <a:off x="528912" y="4404059"/>
              <a:ext cx="837618"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Germany</a:t>
              </a:r>
            </a:p>
          </p:txBody>
        </p:sp>
        <p:sp>
          <p:nvSpPr>
            <p:cNvPr id="18" name="Rectangle 17">
              <a:extLst>
                <a:ext uri="{FF2B5EF4-FFF2-40B4-BE49-F238E27FC236}">
                  <a16:creationId xmlns:a16="http://schemas.microsoft.com/office/drawing/2014/main" id="{4FDA34EB-72C3-4F16-AA02-00BE0CD54086}"/>
                </a:ext>
              </a:extLst>
            </p:cNvPr>
            <p:cNvSpPr/>
            <p:nvPr/>
          </p:nvSpPr>
          <p:spPr bwMode="auto">
            <a:xfrm>
              <a:off x="1515437" y="4404059"/>
              <a:ext cx="586333"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Berlin</a:t>
              </a:r>
            </a:p>
          </p:txBody>
        </p:sp>
        <p:sp>
          <p:nvSpPr>
            <p:cNvPr id="19" name="Rectangle 18">
              <a:extLst>
                <a:ext uri="{FF2B5EF4-FFF2-40B4-BE49-F238E27FC236}">
                  <a16:creationId xmlns:a16="http://schemas.microsoft.com/office/drawing/2014/main" id="{7E8F778E-B493-461C-8EF0-539587F46191}"/>
                </a:ext>
              </a:extLst>
            </p:cNvPr>
            <p:cNvSpPr/>
            <p:nvPr/>
          </p:nvSpPr>
          <p:spPr bwMode="auto">
            <a:xfrm>
              <a:off x="2460082" y="3158885"/>
              <a:ext cx="335047" cy="251286"/>
            </a:xfrm>
            <a:prstGeom prst="rect">
              <a:avLst/>
            </a:prstGeom>
            <a:solidFill>
              <a:schemeClr val="bg1">
                <a:lumMod val="95000"/>
              </a:schemeClr>
            </a:solid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2"/>
                  </a:solidFill>
                  <a:ea typeface="Segoe UI" pitchFamily="34" charset="0"/>
                  <a:cs typeface="Segoe UI" pitchFamily="34" charset="0"/>
                </a:rPr>
                <a:t>1</a:t>
              </a:r>
            </a:p>
          </p:txBody>
        </p:sp>
        <p:sp>
          <p:nvSpPr>
            <p:cNvPr id="20" name="Rectangle 19">
              <a:extLst>
                <a:ext uri="{FF2B5EF4-FFF2-40B4-BE49-F238E27FC236}">
                  <a16:creationId xmlns:a16="http://schemas.microsoft.com/office/drawing/2014/main" id="{87F8166F-CF3A-4F46-A544-B3698D617FC7}"/>
                </a:ext>
              </a:extLst>
            </p:cNvPr>
            <p:cNvSpPr/>
            <p:nvPr/>
          </p:nvSpPr>
          <p:spPr bwMode="auto">
            <a:xfrm>
              <a:off x="2250677" y="378051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country</a:t>
              </a:r>
            </a:p>
          </p:txBody>
        </p:sp>
        <p:sp>
          <p:nvSpPr>
            <p:cNvPr id="21" name="Rectangle 20">
              <a:extLst>
                <a:ext uri="{FF2B5EF4-FFF2-40B4-BE49-F238E27FC236}">
                  <a16:creationId xmlns:a16="http://schemas.microsoft.com/office/drawing/2014/main" id="{DF8A25F8-42B5-4D1A-9D67-59930B4345CF}"/>
                </a:ext>
              </a:extLst>
            </p:cNvPr>
            <p:cNvSpPr/>
            <p:nvPr/>
          </p:nvSpPr>
          <p:spPr bwMode="auto">
            <a:xfrm>
              <a:off x="3279084"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22" name="Rectangle 21">
              <a:extLst>
                <a:ext uri="{FF2B5EF4-FFF2-40B4-BE49-F238E27FC236}">
                  <a16:creationId xmlns:a16="http://schemas.microsoft.com/office/drawing/2014/main" id="{0E62AB1C-D73B-4ACB-84A5-FA4AF40BD8EB}"/>
                </a:ext>
              </a:extLst>
            </p:cNvPr>
            <p:cNvSpPr/>
            <p:nvPr/>
          </p:nvSpPr>
          <p:spPr bwMode="auto">
            <a:xfrm>
              <a:off x="2292558"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France</a:t>
              </a:r>
            </a:p>
          </p:txBody>
        </p:sp>
        <p:sp>
          <p:nvSpPr>
            <p:cNvPr id="23" name="Rectangle 22">
              <a:extLst>
                <a:ext uri="{FF2B5EF4-FFF2-40B4-BE49-F238E27FC236}">
                  <a16:creationId xmlns:a16="http://schemas.microsoft.com/office/drawing/2014/main" id="{5EA85D8C-C1D4-4E6F-A695-B856EE255E76}"/>
                </a:ext>
              </a:extLst>
            </p:cNvPr>
            <p:cNvSpPr/>
            <p:nvPr/>
          </p:nvSpPr>
          <p:spPr bwMode="auto">
            <a:xfrm>
              <a:off x="3237203" y="4404059"/>
              <a:ext cx="502571"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Paris</a:t>
              </a:r>
            </a:p>
          </p:txBody>
        </p:sp>
        <p:sp>
          <p:nvSpPr>
            <p:cNvPr id="79" name="Rectangle 78">
              <a:extLst>
                <a:ext uri="{FF2B5EF4-FFF2-40B4-BE49-F238E27FC236}">
                  <a16:creationId xmlns:a16="http://schemas.microsoft.com/office/drawing/2014/main" id="{25A17A95-2FD9-4731-BE4B-C65FB23A6208}"/>
                </a:ext>
              </a:extLst>
            </p:cNvPr>
            <p:cNvSpPr/>
            <p:nvPr/>
          </p:nvSpPr>
          <p:spPr bwMode="auto">
            <a:xfrm>
              <a:off x="4484709"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0</a:t>
              </a:r>
            </a:p>
          </p:txBody>
        </p:sp>
        <p:sp>
          <p:nvSpPr>
            <p:cNvPr id="80" name="Rectangle 79">
              <a:extLst>
                <a:ext uri="{FF2B5EF4-FFF2-40B4-BE49-F238E27FC236}">
                  <a16:creationId xmlns:a16="http://schemas.microsoft.com/office/drawing/2014/main" id="{D0B623D4-E470-4B1B-B44F-CAD6E0435A82}"/>
                </a:ext>
              </a:extLst>
            </p:cNvPr>
            <p:cNvSpPr/>
            <p:nvPr/>
          </p:nvSpPr>
          <p:spPr bwMode="auto">
            <a:xfrm>
              <a:off x="5361118" y="3158885"/>
              <a:ext cx="335047"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1</a:t>
              </a:r>
            </a:p>
          </p:txBody>
        </p:sp>
        <p:sp>
          <p:nvSpPr>
            <p:cNvPr id="87" name="Rectangle 86">
              <a:extLst>
                <a:ext uri="{FF2B5EF4-FFF2-40B4-BE49-F238E27FC236}">
                  <a16:creationId xmlns:a16="http://schemas.microsoft.com/office/drawing/2014/main" id="{A1F3B763-F13D-4774-9F48-685E84199876}"/>
                </a:ext>
              </a:extLst>
            </p:cNvPr>
            <p:cNvSpPr/>
            <p:nvPr/>
          </p:nvSpPr>
          <p:spPr bwMode="auto">
            <a:xfrm>
              <a:off x="5319237"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88" name="Rectangle 87">
              <a:extLst>
                <a:ext uri="{FF2B5EF4-FFF2-40B4-BE49-F238E27FC236}">
                  <a16:creationId xmlns:a16="http://schemas.microsoft.com/office/drawing/2014/main" id="{B04CD2CF-3F41-4720-8CC3-5BA5BCEDCE5C}"/>
                </a:ext>
              </a:extLst>
            </p:cNvPr>
            <p:cNvSpPr/>
            <p:nvPr/>
          </p:nvSpPr>
          <p:spPr bwMode="auto">
            <a:xfrm>
              <a:off x="5193594" y="4404059"/>
              <a:ext cx="670095"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Athens</a:t>
              </a:r>
            </a:p>
          </p:txBody>
        </p:sp>
        <p:sp>
          <p:nvSpPr>
            <p:cNvPr id="90" name="Rectangle 89">
              <a:extLst>
                <a:ext uri="{FF2B5EF4-FFF2-40B4-BE49-F238E27FC236}">
                  <a16:creationId xmlns:a16="http://schemas.microsoft.com/office/drawing/2014/main" id="{A1C8B7CA-61A1-4E62-AA77-DFAB31C2280D}"/>
                </a:ext>
              </a:extLst>
            </p:cNvPr>
            <p:cNvSpPr/>
            <p:nvPr/>
          </p:nvSpPr>
          <p:spPr bwMode="auto">
            <a:xfrm>
              <a:off x="4442828" y="3780519"/>
              <a:ext cx="418809"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city</a:t>
              </a:r>
            </a:p>
          </p:txBody>
        </p:sp>
        <p:sp>
          <p:nvSpPr>
            <p:cNvPr id="91" name="Rectangle 90">
              <a:extLst>
                <a:ext uri="{FF2B5EF4-FFF2-40B4-BE49-F238E27FC236}">
                  <a16:creationId xmlns:a16="http://schemas.microsoft.com/office/drawing/2014/main" id="{1CB3BDF5-36FB-4D92-AD5D-34E389021445}"/>
                </a:ext>
              </a:extLst>
            </p:cNvPr>
            <p:cNvSpPr/>
            <p:nvPr/>
          </p:nvSpPr>
          <p:spPr bwMode="auto">
            <a:xfrm>
              <a:off x="4275304" y="4404059"/>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Moscow</a:t>
              </a:r>
            </a:p>
          </p:txBody>
        </p:sp>
        <p:sp>
          <p:nvSpPr>
            <p:cNvPr id="110" name="Rectangle 109">
              <a:extLst>
                <a:ext uri="{FF2B5EF4-FFF2-40B4-BE49-F238E27FC236}">
                  <a16:creationId xmlns:a16="http://schemas.microsoft.com/office/drawing/2014/main" id="{5BD99300-F8CE-4AD5-A2B8-E887D1D587FF}"/>
                </a:ext>
              </a:extLst>
            </p:cNvPr>
            <p:cNvSpPr/>
            <p:nvPr/>
          </p:nvSpPr>
          <p:spPr bwMode="auto">
            <a:xfrm>
              <a:off x="3160522" y="3158885"/>
              <a:ext cx="753856" cy="251286"/>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Belgium</a:t>
              </a:r>
            </a:p>
          </p:txBody>
        </p:sp>
        <p:cxnSp>
          <p:nvCxnSpPr>
            <p:cNvPr id="168" name="Straight Arrow Connector 167">
              <a:extLst>
                <a:ext uri="{FF2B5EF4-FFF2-40B4-BE49-F238E27FC236}">
                  <a16:creationId xmlns:a16="http://schemas.microsoft.com/office/drawing/2014/main" id="{6764AEB3-C1F1-4236-95B8-2950904D0C39}"/>
                </a:ext>
              </a:extLst>
            </p:cNvPr>
            <p:cNvCxnSpPr>
              <a:stCxn id="15" idx="2"/>
              <a:endCxn id="17" idx="0"/>
            </p:cNvCxnSpPr>
            <p:nvPr/>
          </p:nvCxnSpPr>
          <p:spPr>
            <a:xfrm>
              <a:off x="947721"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3D68E5C-C90C-429A-B0DB-77FBA15E4BA7}"/>
                </a:ext>
              </a:extLst>
            </p:cNvPr>
            <p:cNvCxnSpPr>
              <a:stCxn id="16" idx="2"/>
              <a:endCxn id="18" idx="0"/>
            </p:cNvCxnSpPr>
            <p:nvPr/>
          </p:nvCxnSpPr>
          <p:spPr>
            <a:xfrm>
              <a:off x="1808604"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AB780F38-029F-46F6-B049-A3F87F594B4D}"/>
                </a:ext>
              </a:extLst>
            </p:cNvPr>
            <p:cNvCxnSpPr>
              <a:stCxn id="20" idx="2"/>
              <a:endCxn id="22" idx="0"/>
            </p:cNvCxnSpPr>
            <p:nvPr/>
          </p:nvCxnSpPr>
          <p:spPr>
            <a:xfrm>
              <a:off x="2627605"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B31DAF99-6357-4F3E-8864-819371667D00}"/>
                </a:ext>
              </a:extLst>
            </p:cNvPr>
            <p:cNvCxnSpPr>
              <a:stCxn id="21" idx="2"/>
              <a:endCxn id="23" idx="0"/>
            </p:cNvCxnSpPr>
            <p:nvPr/>
          </p:nvCxnSpPr>
          <p:spPr>
            <a:xfrm>
              <a:off x="3488489"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2D532883-A2E2-49DA-8798-6E16ABE42BFB}"/>
                </a:ext>
              </a:extLst>
            </p:cNvPr>
            <p:cNvCxnSpPr>
              <a:stCxn id="90" idx="2"/>
              <a:endCxn id="91" idx="0"/>
            </p:cNvCxnSpPr>
            <p:nvPr/>
          </p:nvCxnSpPr>
          <p:spPr>
            <a:xfrm flipH="1">
              <a:off x="4652232" y="4031805"/>
              <a:ext cx="1"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FC2BE3E9-05C0-4A23-A34E-CE653B909C83}"/>
                </a:ext>
              </a:extLst>
            </p:cNvPr>
            <p:cNvCxnSpPr>
              <a:stCxn id="87" idx="2"/>
              <a:endCxn id="88" idx="0"/>
            </p:cNvCxnSpPr>
            <p:nvPr/>
          </p:nvCxnSpPr>
          <p:spPr>
            <a:xfrm>
              <a:off x="5528642" y="4031805"/>
              <a:ext cx="0" cy="372254"/>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39810F32-B9E8-48FE-BE8E-0D4AB954DE14}"/>
                </a:ext>
              </a:extLst>
            </p:cNvPr>
            <p:cNvCxnSpPr>
              <a:stCxn id="9" idx="2"/>
              <a:endCxn id="11" idx="0"/>
            </p:cNvCxnSpPr>
            <p:nvPr/>
          </p:nvCxnSpPr>
          <p:spPr>
            <a:xfrm flipH="1">
              <a:off x="3537450" y="2307397"/>
              <a:ext cx="1" cy="231760"/>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5FD91329-29B8-4833-800D-8571852BBCBF}"/>
                </a:ext>
              </a:extLst>
            </p:cNvPr>
            <p:cNvCxnSpPr>
              <a:stCxn id="11" idx="2"/>
              <a:endCxn id="110" idx="0"/>
            </p:cNvCxnSpPr>
            <p:nvPr/>
          </p:nvCxnSpPr>
          <p:spPr>
            <a:xfrm>
              <a:off x="3537450" y="2790443"/>
              <a:ext cx="0"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6FEEF4C-2EDB-4949-B106-4F1E10F3BAE0}"/>
                </a:ext>
              </a:extLst>
            </p:cNvPr>
            <p:cNvCxnSpPr>
              <a:stCxn id="79" idx="2"/>
              <a:endCxn id="90" idx="0"/>
            </p:cNvCxnSpPr>
            <p:nvPr/>
          </p:nvCxnSpPr>
          <p:spPr>
            <a:xfrm>
              <a:off x="4652233"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DFEC3CB3-E891-42FC-8146-B4A785C5B91A}"/>
                </a:ext>
              </a:extLst>
            </p:cNvPr>
            <p:cNvCxnSpPr>
              <a:stCxn id="80" idx="2"/>
              <a:endCxn id="87" idx="0"/>
            </p:cNvCxnSpPr>
            <p:nvPr/>
          </p:nvCxnSpPr>
          <p:spPr>
            <a:xfrm>
              <a:off x="5528642" y="3410171"/>
              <a:ext cx="0" cy="3703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E96E2A69-E7AD-4549-AB6D-2D985C317CC9}"/>
                </a:ext>
              </a:extLst>
            </p:cNvPr>
            <p:cNvCxnSpPr>
              <a:stCxn id="12" idx="2"/>
              <a:endCxn id="80" idx="0"/>
            </p:cNvCxnSpPr>
            <p:nvPr/>
          </p:nvCxnSpPr>
          <p:spPr>
            <a:xfrm rot="16200000" flipH="1">
              <a:off x="4906216" y="2536459"/>
              <a:ext cx="368442" cy="876410"/>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0" name="Connector: Elbow 189">
              <a:extLst>
                <a:ext uri="{FF2B5EF4-FFF2-40B4-BE49-F238E27FC236}">
                  <a16:creationId xmlns:a16="http://schemas.microsoft.com/office/drawing/2014/main" id="{34063952-5C18-4B9F-8223-8882B7782936}"/>
                </a:ext>
              </a:extLst>
            </p:cNvPr>
            <p:cNvCxnSpPr>
              <a:stCxn id="13" idx="2"/>
              <a:endCxn id="15" idx="0"/>
            </p:cNvCxnSpPr>
            <p:nvPr/>
          </p:nvCxnSpPr>
          <p:spPr>
            <a:xfrm rot="5400000">
              <a:off x="1024688" y="3333205"/>
              <a:ext cx="370348" cy="5242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2" name="Connector: Elbow 191">
              <a:extLst>
                <a:ext uri="{FF2B5EF4-FFF2-40B4-BE49-F238E27FC236}">
                  <a16:creationId xmlns:a16="http://schemas.microsoft.com/office/drawing/2014/main" id="{E2C136A6-EDFD-46C2-9200-215009FA3879}"/>
                </a:ext>
              </a:extLst>
            </p:cNvPr>
            <p:cNvCxnSpPr>
              <a:stCxn id="13" idx="2"/>
              <a:endCxn id="16" idx="0"/>
            </p:cNvCxnSpPr>
            <p:nvPr/>
          </p:nvCxnSpPr>
          <p:spPr>
            <a:xfrm rot="16200000" flipH="1">
              <a:off x="1455129" y="3427044"/>
              <a:ext cx="370348" cy="33660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96D937E7-3784-42EE-A90D-541223270227}"/>
                </a:ext>
              </a:extLst>
            </p:cNvPr>
            <p:cNvCxnSpPr>
              <a:stCxn id="10" idx="2"/>
              <a:endCxn id="13" idx="0"/>
            </p:cNvCxnSpPr>
            <p:nvPr/>
          </p:nvCxnSpPr>
          <p:spPr>
            <a:xfrm rot="5400000">
              <a:off x="1663162" y="2599284"/>
              <a:ext cx="368442" cy="75076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6" name="Connector: Elbow 195">
              <a:extLst>
                <a:ext uri="{FF2B5EF4-FFF2-40B4-BE49-F238E27FC236}">
                  <a16:creationId xmlns:a16="http://schemas.microsoft.com/office/drawing/2014/main" id="{454BFFBE-D0EF-48A5-A5C3-43C02C799BD8}"/>
                </a:ext>
              </a:extLst>
            </p:cNvPr>
            <p:cNvCxnSpPr>
              <a:stCxn id="10" idx="2"/>
              <a:endCxn id="19" idx="0"/>
            </p:cNvCxnSpPr>
            <p:nvPr/>
          </p:nvCxnSpPr>
          <p:spPr>
            <a:xfrm rot="16200000" flipH="1">
              <a:off x="2240963" y="2772242"/>
              <a:ext cx="368442" cy="40484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97FA2636-2F80-4210-94BF-A9BB0314254D}"/>
                </a:ext>
              </a:extLst>
            </p:cNvPr>
            <p:cNvCxnSpPr>
              <a:stCxn id="9" idx="2"/>
              <a:endCxn id="10" idx="0"/>
            </p:cNvCxnSpPr>
            <p:nvPr/>
          </p:nvCxnSpPr>
          <p:spPr>
            <a:xfrm rot="5400000">
              <a:off x="2764227" y="1765933"/>
              <a:ext cx="231760" cy="131468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0" name="Connector: Elbow 199">
              <a:extLst>
                <a:ext uri="{FF2B5EF4-FFF2-40B4-BE49-F238E27FC236}">
                  <a16:creationId xmlns:a16="http://schemas.microsoft.com/office/drawing/2014/main" id="{5125D666-89A6-4495-A7A0-C6A7283A088B}"/>
                </a:ext>
              </a:extLst>
            </p:cNvPr>
            <p:cNvCxnSpPr>
              <a:stCxn id="9" idx="2"/>
              <a:endCxn id="12" idx="0"/>
            </p:cNvCxnSpPr>
            <p:nvPr/>
          </p:nvCxnSpPr>
          <p:spPr>
            <a:xfrm rot="16200000" flipH="1">
              <a:off x="3978961" y="1865886"/>
              <a:ext cx="231760" cy="111478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3BCDF8E8-19EC-46AB-99AC-68BF74327681}"/>
                </a:ext>
              </a:extLst>
            </p:cNvPr>
            <p:cNvCxnSpPr>
              <a:stCxn id="12" idx="2"/>
              <a:endCxn id="79" idx="0"/>
            </p:cNvCxnSpPr>
            <p:nvPr/>
          </p:nvCxnSpPr>
          <p:spPr>
            <a:xfrm>
              <a:off x="4652232" y="2790443"/>
              <a:ext cx="1" cy="36844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D0B84A36-41D1-49B7-892A-1986D75CBF8D}"/>
                </a:ext>
              </a:extLst>
            </p:cNvPr>
            <p:cNvCxnSpPr>
              <a:stCxn id="19" idx="2"/>
              <a:endCxn id="20" idx="0"/>
            </p:cNvCxnSpPr>
            <p:nvPr/>
          </p:nvCxnSpPr>
          <p:spPr>
            <a:xfrm flipH="1">
              <a:off x="2627605" y="3410171"/>
              <a:ext cx="1" cy="370348"/>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8" name="Connector: Elbow 207">
              <a:extLst>
                <a:ext uri="{FF2B5EF4-FFF2-40B4-BE49-F238E27FC236}">
                  <a16:creationId xmlns:a16="http://schemas.microsoft.com/office/drawing/2014/main" id="{9F2F68AC-A175-428E-BFDF-27AB48F49448}"/>
                </a:ext>
              </a:extLst>
            </p:cNvPr>
            <p:cNvCxnSpPr>
              <a:stCxn id="19" idx="2"/>
              <a:endCxn id="21" idx="0"/>
            </p:cNvCxnSpPr>
            <p:nvPr/>
          </p:nvCxnSpPr>
          <p:spPr>
            <a:xfrm rot="16200000" flipH="1">
              <a:off x="2872873" y="3164903"/>
              <a:ext cx="370348" cy="860883"/>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 name="TextBox 4">
            <a:extLst>
              <a:ext uri="{FF2B5EF4-FFF2-40B4-BE49-F238E27FC236}">
                <a16:creationId xmlns:a16="http://schemas.microsoft.com/office/drawing/2014/main" id="{6DF1FA28-EBD4-405C-A8EF-6DE72EBDBE2A}"/>
              </a:ext>
            </a:extLst>
          </p:cNvPr>
          <p:cNvSpPr txBox="1"/>
          <p:nvPr/>
        </p:nvSpPr>
        <p:spPr>
          <a:xfrm>
            <a:off x="5791316" y="2863476"/>
            <a:ext cx="984885" cy="1292662"/>
          </a:xfrm>
          <a:prstGeom prst="rect">
            <a:avLst/>
          </a:prstGeom>
          <a:noFill/>
        </p:spPr>
        <p:txBody>
          <a:bodyPr wrap="none" lIns="182880" tIns="146304" rIns="182880" bIns="146304" rtlCol="0">
            <a:spAutoFit/>
          </a:bodyPr>
          <a:lstStyle/>
          <a:p>
            <a:pPr>
              <a:lnSpc>
                <a:spcPct val="90000"/>
              </a:lnSpc>
              <a:spcAft>
                <a:spcPts val="600"/>
              </a:spcAft>
            </a:pPr>
            <a:r>
              <a:rPr lang="en-US" sz="720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122965320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a:t>Inverted Index</a:t>
            </a:r>
          </a:p>
        </p:txBody>
      </p:sp>
      <p:grpSp>
        <p:nvGrpSpPr>
          <p:cNvPr id="3" name="Group 2">
            <a:extLst>
              <a:ext uri="{FF2B5EF4-FFF2-40B4-BE49-F238E27FC236}">
                <a16:creationId xmlns:a16="http://schemas.microsoft.com/office/drawing/2014/main" id="{674E171D-2FA5-4129-B542-A1EC00FD1D18}"/>
              </a:ext>
            </a:extLst>
          </p:cNvPr>
          <p:cNvGrpSpPr/>
          <p:nvPr/>
        </p:nvGrpSpPr>
        <p:grpSpPr>
          <a:xfrm>
            <a:off x="1834732" y="1854798"/>
            <a:ext cx="8522536" cy="4316704"/>
            <a:chOff x="116144" y="1854798"/>
            <a:chExt cx="8522536" cy="4316704"/>
          </a:xfrm>
        </p:grpSpPr>
        <p:sp>
          <p:nvSpPr>
            <p:cNvPr id="95" name="Rectangle 94">
              <a:extLst>
                <a:ext uri="{FF2B5EF4-FFF2-40B4-BE49-F238E27FC236}">
                  <a16:creationId xmlns:a16="http://schemas.microsoft.com/office/drawing/2014/main" id="{95835D53-A841-42F0-BBF5-99315160C059}"/>
                </a:ext>
              </a:extLst>
            </p:cNvPr>
            <p:cNvSpPr/>
            <p:nvPr/>
          </p:nvSpPr>
          <p:spPr bwMode="auto">
            <a:xfrm>
              <a:off x="4618567" y="1857345"/>
              <a:ext cx="274320" cy="27432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a:extLst>
                <a:ext uri="{FF2B5EF4-FFF2-40B4-BE49-F238E27FC236}">
                  <a16:creationId xmlns:a16="http://schemas.microsoft.com/office/drawing/2014/main" id="{A1792EB3-3421-4CF5-8263-875DBE469799}"/>
                </a:ext>
              </a:extLst>
            </p:cNvPr>
            <p:cNvSpPr/>
            <p:nvPr/>
          </p:nvSpPr>
          <p:spPr bwMode="auto">
            <a:xfrm>
              <a:off x="2121855" y="2448876"/>
              <a:ext cx="9144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locations</a:t>
              </a:r>
            </a:p>
          </p:txBody>
        </p:sp>
        <p:sp>
          <p:nvSpPr>
            <p:cNvPr id="97" name="Rectangle 96">
              <a:extLst>
                <a:ext uri="{FF2B5EF4-FFF2-40B4-BE49-F238E27FC236}">
                  <a16:creationId xmlns:a16="http://schemas.microsoft.com/office/drawing/2014/main" id="{E679FBD7-E13B-4CBD-86C1-C2055053E41D}"/>
                </a:ext>
              </a:extLst>
            </p:cNvPr>
            <p:cNvSpPr/>
            <p:nvPr/>
          </p:nvSpPr>
          <p:spPr bwMode="auto">
            <a:xfrm>
              <a:off x="4161368" y="2448876"/>
              <a:ext cx="118872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headquarter</a:t>
              </a:r>
            </a:p>
          </p:txBody>
        </p:sp>
        <p:sp>
          <p:nvSpPr>
            <p:cNvPr id="98" name="Rectangle 97">
              <a:extLst>
                <a:ext uri="{FF2B5EF4-FFF2-40B4-BE49-F238E27FC236}">
                  <a16:creationId xmlns:a16="http://schemas.microsoft.com/office/drawing/2014/main" id="{FF73D807-83B3-4DBE-923E-941E02D65737}"/>
                </a:ext>
              </a:extLst>
            </p:cNvPr>
            <p:cNvSpPr/>
            <p:nvPr/>
          </p:nvSpPr>
          <p:spPr bwMode="auto">
            <a:xfrm>
              <a:off x="6419535" y="2448876"/>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exports</a:t>
              </a:r>
            </a:p>
          </p:txBody>
        </p:sp>
        <p:sp>
          <p:nvSpPr>
            <p:cNvPr id="99" name="Rectangle 98">
              <a:extLst>
                <a:ext uri="{FF2B5EF4-FFF2-40B4-BE49-F238E27FC236}">
                  <a16:creationId xmlns:a16="http://schemas.microsoft.com/office/drawing/2014/main" id="{C1C8FCFF-7C33-4360-8746-353626BAA78D}"/>
                </a:ext>
              </a:extLst>
            </p:cNvPr>
            <p:cNvSpPr/>
            <p:nvPr/>
          </p:nvSpPr>
          <p:spPr bwMode="auto">
            <a:xfrm>
              <a:off x="2002550"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0</a:t>
              </a:r>
            </a:p>
          </p:txBody>
        </p:sp>
        <p:sp>
          <p:nvSpPr>
            <p:cNvPr id="100" name="Rectangle 99">
              <a:extLst>
                <a:ext uri="{FF2B5EF4-FFF2-40B4-BE49-F238E27FC236}">
                  <a16:creationId xmlns:a16="http://schemas.microsoft.com/office/drawing/2014/main" id="{12CC4581-C550-46DF-BCE5-5DAF26CBC804}"/>
                </a:ext>
              </a:extLst>
            </p:cNvPr>
            <p:cNvSpPr/>
            <p:nvPr/>
          </p:nvSpPr>
          <p:spPr bwMode="auto">
            <a:xfrm>
              <a:off x="530845"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country</a:t>
              </a:r>
            </a:p>
          </p:txBody>
        </p:sp>
        <p:sp>
          <p:nvSpPr>
            <p:cNvPr id="101" name="Rectangle 100">
              <a:extLst>
                <a:ext uri="{FF2B5EF4-FFF2-40B4-BE49-F238E27FC236}">
                  <a16:creationId xmlns:a16="http://schemas.microsoft.com/office/drawing/2014/main" id="{3B808906-4EEE-42D2-AF09-05DC06A191D6}"/>
                </a:ext>
              </a:extLst>
            </p:cNvPr>
            <p:cNvSpPr/>
            <p:nvPr/>
          </p:nvSpPr>
          <p:spPr bwMode="auto">
            <a:xfrm>
              <a:off x="1720365"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city</a:t>
              </a:r>
            </a:p>
          </p:txBody>
        </p:sp>
        <p:sp>
          <p:nvSpPr>
            <p:cNvPr id="102" name="Rectangle 101">
              <a:extLst>
                <a:ext uri="{FF2B5EF4-FFF2-40B4-BE49-F238E27FC236}">
                  <a16:creationId xmlns:a16="http://schemas.microsoft.com/office/drawing/2014/main" id="{67D91F43-8FF7-42F8-884C-A28A48044C06}"/>
                </a:ext>
              </a:extLst>
            </p:cNvPr>
            <p:cNvSpPr/>
            <p:nvPr/>
          </p:nvSpPr>
          <p:spPr bwMode="auto">
            <a:xfrm>
              <a:off x="485578" y="4522197"/>
              <a:ext cx="9144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Germany</a:t>
              </a:r>
            </a:p>
          </p:txBody>
        </p:sp>
        <p:sp>
          <p:nvSpPr>
            <p:cNvPr id="103" name="Rectangle 102">
              <a:extLst>
                <a:ext uri="{FF2B5EF4-FFF2-40B4-BE49-F238E27FC236}">
                  <a16:creationId xmlns:a16="http://schemas.microsoft.com/office/drawing/2014/main" id="{29345323-B74E-4645-8F21-2DE799D34338}"/>
                </a:ext>
              </a:extLst>
            </p:cNvPr>
            <p:cNvSpPr/>
            <p:nvPr/>
          </p:nvSpPr>
          <p:spPr bwMode="auto">
            <a:xfrm>
              <a:off x="1344801" y="4106774"/>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Berlin</a:t>
              </a:r>
            </a:p>
          </p:txBody>
        </p:sp>
        <p:sp>
          <p:nvSpPr>
            <p:cNvPr id="104" name="Rectangle 103">
              <a:extLst>
                <a:ext uri="{FF2B5EF4-FFF2-40B4-BE49-F238E27FC236}">
                  <a16:creationId xmlns:a16="http://schemas.microsoft.com/office/drawing/2014/main" id="{C660FE1F-EDF4-479E-873E-7F1C67DC23BB}"/>
                </a:ext>
              </a:extLst>
            </p:cNvPr>
            <p:cNvSpPr/>
            <p:nvPr/>
          </p:nvSpPr>
          <p:spPr bwMode="auto">
            <a:xfrm>
              <a:off x="2542218"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revenue</a:t>
              </a:r>
            </a:p>
          </p:txBody>
        </p:sp>
        <p:sp>
          <p:nvSpPr>
            <p:cNvPr id="105" name="Rectangle 104">
              <a:extLst>
                <a:ext uri="{FF2B5EF4-FFF2-40B4-BE49-F238E27FC236}">
                  <a16:creationId xmlns:a16="http://schemas.microsoft.com/office/drawing/2014/main" id="{68F04D02-92F5-4422-B9A8-68663ECC3252}"/>
                </a:ext>
              </a:extLst>
            </p:cNvPr>
            <p:cNvSpPr/>
            <p:nvPr/>
          </p:nvSpPr>
          <p:spPr bwMode="auto">
            <a:xfrm>
              <a:off x="2679379" y="4815052"/>
              <a:ext cx="54864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200</a:t>
              </a:r>
            </a:p>
          </p:txBody>
        </p:sp>
        <p:sp>
          <p:nvSpPr>
            <p:cNvPr id="106" name="Rectangle 105">
              <a:extLst>
                <a:ext uri="{FF2B5EF4-FFF2-40B4-BE49-F238E27FC236}">
                  <a16:creationId xmlns:a16="http://schemas.microsoft.com/office/drawing/2014/main" id="{8C089008-B1CB-4382-9689-BE89D5AF9A98}"/>
                </a:ext>
              </a:extLst>
            </p:cNvPr>
            <p:cNvSpPr/>
            <p:nvPr/>
          </p:nvSpPr>
          <p:spPr bwMode="auto">
            <a:xfrm>
              <a:off x="6228510"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0</a:t>
              </a:r>
            </a:p>
          </p:txBody>
        </p:sp>
        <p:sp>
          <p:nvSpPr>
            <p:cNvPr id="107" name="Rectangle 106">
              <a:extLst>
                <a:ext uri="{FF2B5EF4-FFF2-40B4-BE49-F238E27FC236}">
                  <a16:creationId xmlns:a16="http://schemas.microsoft.com/office/drawing/2014/main" id="{B655708F-C99A-4B87-942D-CEAE5E7E3BBF}"/>
                </a:ext>
              </a:extLst>
            </p:cNvPr>
            <p:cNvSpPr/>
            <p:nvPr/>
          </p:nvSpPr>
          <p:spPr bwMode="auto">
            <a:xfrm>
              <a:off x="7088167"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1</a:t>
              </a:r>
            </a:p>
          </p:txBody>
        </p:sp>
        <p:sp>
          <p:nvSpPr>
            <p:cNvPr id="108" name="Rectangle 107">
              <a:extLst>
                <a:ext uri="{FF2B5EF4-FFF2-40B4-BE49-F238E27FC236}">
                  <a16:creationId xmlns:a16="http://schemas.microsoft.com/office/drawing/2014/main" id="{8CCEDF40-DC8B-450F-83CB-55E6C7D4B0B5}"/>
                </a:ext>
              </a:extLst>
            </p:cNvPr>
            <p:cNvSpPr/>
            <p:nvPr/>
          </p:nvSpPr>
          <p:spPr bwMode="auto">
            <a:xfrm>
              <a:off x="8045889"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city</a:t>
              </a:r>
            </a:p>
          </p:txBody>
        </p:sp>
        <p:sp>
          <p:nvSpPr>
            <p:cNvPr id="109" name="Rectangle 108">
              <a:extLst>
                <a:ext uri="{FF2B5EF4-FFF2-40B4-BE49-F238E27FC236}">
                  <a16:creationId xmlns:a16="http://schemas.microsoft.com/office/drawing/2014/main" id="{6DB6E000-26A6-4D61-9BFA-498AC60E42F3}"/>
                </a:ext>
              </a:extLst>
            </p:cNvPr>
            <p:cNvSpPr/>
            <p:nvPr/>
          </p:nvSpPr>
          <p:spPr bwMode="auto">
            <a:xfrm>
              <a:off x="7907160" y="4815052"/>
              <a:ext cx="73152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Athens</a:t>
              </a:r>
            </a:p>
          </p:txBody>
        </p:sp>
        <p:sp>
          <p:nvSpPr>
            <p:cNvPr id="110" name="Rectangle 109">
              <a:extLst>
                <a:ext uri="{FF2B5EF4-FFF2-40B4-BE49-F238E27FC236}">
                  <a16:creationId xmlns:a16="http://schemas.microsoft.com/office/drawing/2014/main" id="{F67531E6-CCE4-4349-BF44-415172A0FA2B}"/>
                </a:ext>
              </a:extLst>
            </p:cNvPr>
            <p:cNvSpPr/>
            <p:nvPr/>
          </p:nvSpPr>
          <p:spPr bwMode="auto">
            <a:xfrm>
              <a:off x="6182790"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city</a:t>
              </a:r>
            </a:p>
          </p:txBody>
        </p:sp>
        <p:sp>
          <p:nvSpPr>
            <p:cNvPr id="111" name="Rectangle 110">
              <a:extLst>
                <a:ext uri="{FF2B5EF4-FFF2-40B4-BE49-F238E27FC236}">
                  <a16:creationId xmlns:a16="http://schemas.microsoft.com/office/drawing/2014/main" id="{C0D16AAA-3269-416A-B039-343D3383C7AB}"/>
                </a:ext>
              </a:extLst>
            </p:cNvPr>
            <p:cNvSpPr/>
            <p:nvPr/>
          </p:nvSpPr>
          <p:spPr bwMode="auto">
            <a:xfrm>
              <a:off x="6091350" y="4815052"/>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Berlin</a:t>
              </a:r>
            </a:p>
          </p:txBody>
        </p:sp>
        <p:sp>
          <p:nvSpPr>
            <p:cNvPr id="112" name="Rectangle 111">
              <a:extLst>
                <a:ext uri="{FF2B5EF4-FFF2-40B4-BE49-F238E27FC236}">
                  <a16:creationId xmlns:a16="http://schemas.microsoft.com/office/drawing/2014/main" id="{7F07DCCD-4FAF-4F2B-83E9-93D32C414146}"/>
                </a:ext>
              </a:extLst>
            </p:cNvPr>
            <p:cNvSpPr/>
            <p:nvPr/>
          </p:nvSpPr>
          <p:spPr bwMode="auto">
            <a:xfrm>
              <a:off x="4904569" y="2949453"/>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Italy</a:t>
              </a:r>
            </a:p>
          </p:txBody>
        </p:sp>
        <p:sp>
          <p:nvSpPr>
            <p:cNvPr id="113" name="Rectangle 112">
              <a:extLst>
                <a:ext uri="{FF2B5EF4-FFF2-40B4-BE49-F238E27FC236}">
                  <a16:creationId xmlns:a16="http://schemas.microsoft.com/office/drawing/2014/main" id="{6971CD2C-B89B-45C7-B3EC-83783F8D5797}"/>
                </a:ext>
              </a:extLst>
            </p:cNvPr>
            <p:cNvSpPr/>
            <p:nvPr/>
          </p:nvSpPr>
          <p:spPr bwMode="auto">
            <a:xfrm>
              <a:off x="6859567"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dealers</a:t>
              </a:r>
            </a:p>
          </p:txBody>
        </p:sp>
        <p:sp>
          <p:nvSpPr>
            <p:cNvPr id="114" name="Rectangle 113">
              <a:extLst>
                <a:ext uri="{FF2B5EF4-FFF2-40B4-BE49-F238E27FC236}">
                  <a16:creationId xmlns:a16="http://schemas.microsoft.com/office/drawing/2014/main" id="{55C5B2FA-F2D9-4E46-9A67-BD2A425AD9E5}"/>
                </a:ext>
              </a:extLst>
            </p:cNvPr>
            <p:cNvSpPr/>
            <p:nvPr/>
          </p:nvSpPr>
          <p:spPr bwMode="auto">
            <a:xfrm>
              <a:off x="7088167" y="4815052"/>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0</a:t>
              </a:r>
            </a:p>
          </p:txBody>
        </p:sp>
        <p:sp>
          <p:nvSpPr>
            <p:cNvPr id="115" name="Rectangle 114">
              <a:extLst>
                <a:ext uri="{FF2B5EF4-FFF2-40B4-BE49-F238E27FC236}">
                  <a16:creationId xmlns:a16="http://schemas.microsoft.com/office/drawing/2014/main" id="{D3E8FBF6-661D-4FF2-8EE2-2E080D3BBA9E}"/>
                </a:ext>
              </a:extLst>
            </p:cNvPr>
            <p:cNvSpPr/>
            <p:nvPr/>
          </p:nvSpPr>
          <p:spPr bwMode="auto">
            <a:xfrm>
              <a:off x="6951007" y="5405134"/>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name</a:t>
              </a:r>
            </a:p>
          </p:txBody>
        </p:sp>
        <p:sp>
          <p:nvSpPr>
            <p:cNvPr id="116" name="Rectangle 115">
              <a:extLst>
                <a:ext uri="{FF2B5EF4-FFF2-40B4-BE49-F238E27FC236}">
                  <a16:creationId xmlns:a16="http://schemas.microsoft.com/office/drawing/2014/main" id="{C5BD9FF3-59EF-42EB-9215-720A0BC10973}"/>
                </a:ext>
              </a:extLst>
            </p:cNvPr>
            <p:cNvSpPr/>
            <p:nvPr/>
          </p:nvSpPr>
          <p:spPr bwMode="auto">
            <a:xfrm>
              <a:off x="6951007" y="5897182"/>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Hans</a:t>
              </a:r>
            </a:p>
          </p:txBody>
        </p:sp>
        <p:sp>
          <p:nvSpPr>
            <p:cNvPr id="117" name="Rectangle 116">
              <a:extLst>
                <a:ext uri="{FF2B5EF4-FFF2-40B4-BE49-F238E27FC236}">
                  <a16:creationId xmlns:a16="http://schemas.microsoft.com/office/drawing/2014/main" id="{BA00C19B-36C7-4FF4-A541-44DD3497B7C1}"/>
                </a:ext>
              </a:extLst>
            </p:cNvPr>
            <p:cNvSpPr/>
            <p:nvPr/>
          </p:nvSpPr>
          <p:spPr bwMode="auto">
            <a:xfrm>
              <a:off x="1808527" y="4815052"/>
              <a:ext cx="64008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Bonn</a:t>
              </a:r>
            </a:p>
          </p:txBody>
        </p:sp>
        <p:sp>
          <p:nvSpPr>
            <p:cNvPr id="118" name="Rectangle 117">
              <a:extLst>
                <a:ext uri="{FF2B5EF4-FFF2-40B4-BE49-F238E27FC236}">
                  <a16:creationId xmlns:a16="http://schemas.microsoft.com/office/drawing/2014/main" id="{D26CE8D8-43CE-4406-B68F-249C6E84C942}"/>
                </a:ext>
              </a:extLst>
            </p:cNvPr>
            <p:cNvSpPr/>
            <p:nvPr/>
          </p:nvSpPr>
          <p:spPr bwMode="auto">
            <a:xfrm>
              <a:off x="2751269" y="2949453"/>
              <a:ext cx="3657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1</a:t>
              </a:r>
            </a:p>
          </p:txBody>
        </p:sp>
        <p:sp>
          <p:nvSpPr>
            <p:cNvPr id="119" name="Rectangle 118">
              <a:extLst>
                <a:ext uri="{FF2B5EF4-FFF2-40B4-BE49-F238E27FC236}">
                  <a16:creationId xmlns:a16="http://schemas.microsoft.com/office/drawing/2014/main" id="{DC5E8237-9641-4C8F-965D-25BA8D6248C9}"/>
                </a:ext>
              </a:extLst>
            </p:cNvPr>
            <p:cNvSpPr/>
            <p:nvPr/>
          </p:nvSpPr>
          <p:spPr bwMode="auto">
            <a:xfrm>
              <a:off x="3719125" y="354098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country</a:t>
              </a:r>
            </a:p>
          </p:txBody>
        </p:sp>
        <p:sp>
          <p:nvSpPr>
            <p:cNvPr id="120" name="Rectangle 119">
              <a:extLst>
                <a:ext uri="{FF2B5EF4-FFF2-40B4-BE49-F238E27FC236}">
                  <a16:creationId xmlns:a16="http://schemas.microsoft.com/office/drawing/2014/main" id="{81B2EA5F-11C9-4D98-B957-6FB9891163E6}"/>
                </a:ext>
              </a:extLst>
            </p:cNvPr>
            <p:cNvSpPr/>
            <p:nvPr/>
          </p:nvSpPr>
          <p:spPr bwMode="auto">
            <a:xfrm>
              <a:off x="4904569" y="3540984"/>
              <a:ext cx="45720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city</a:t>
              </a:r>
            </a:p>
          </p:txBody>
        </p:sp>
        <p:sp>
          <p:nvSpPr>
            <p:cNvPr id="121" name="Rectangle 120">
              <a:extLst>
                <a:ext uri="{FF2B5EF4-FFF2-40B4-BE49-F238E27FC236}">
                  <a16:creationId xmlns:a16="http://schemas.microsoft.com/office/drawing/2014/main" id="{75CDD8A1-702C-4D29-8639-2F9440E8B6D2}"/>
                </a:ext>
              </a:extLst>
            </p:cNvPr>
            <p:cNvSpPr/>
            <p:nvPr/>
          </p:nvSpPr>
          <p:spPr bwMode="auto">
            <a:xfrm>
              <a:off x="3329397" y="4106774"/>
              <a:ext cx="73152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France</a:t>
              </a:r>
            </a:p>
          </p:txBody>
        </p:sp>
        <p:sp>
          <p:nvSpPr>
            <p:cNvPr id="122" name="Rectangle 121">
              <a:extLst>
                <a:ext uri="{FF2B5EF4-FFF2-40B4-BE49-F238E27FC236}">
                  <a16:creationId xmlns:a16="http://schemas.microsoft.com/office/drawing/2014/main" id="{133DF133-DC6B-4064-8FA9-C9808E508ECC}"/>
                </a:ext>
              </a:extLst>
            </p:cNvPr>
            <p:cNvSpPr/>
            <p:nvPr/>
          </p:nvSpPr>
          <p:spPr bwMode="auto">
            <a:xfrm>
              <a:off x="4263310" y="4106774"/>
              <a:ext cx="54864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Paris</a:t>
              </a:r>
            </a:p>
          </p:txBody>
        </p:sp>
        <p:sp>
          <p:nvSpPr>
            <p:cNvPr id="123" name="Rectangle 122">
              <a:extLst>
                <a:ext uri="{FF2B5EF4-FFF2-40B4-BE49-F238E27FC236}">
                  <a16:creationId xmlns:a16="http://schemas.microsoft.com/office/drawing/2014/main" id="{E73033FD-B1AD-4167-94B2-39DD5026FC11}"/>
                </a:ext>
              </a:extLst>
            </p:cNvPr>
            <p:cNvSpPr/>
            <p:nvPr/>
          </p:nvSpPr>
          <p:spPr bwMode="auto">
            <a:xfrm>
              <a:off x="3787597" y="2949453"/>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Belgium</a:t>
              </a:r>
            </a:p>
          </p:txBody>
        </p:sp>
        <p:sp>
          <p:nvSpPr>
            <p:cNvPr id="124" name="Rectangle 123">
              <a:extLst>
                <a:ext uri="{FF2B5EF4-FFF2-40B4-BE49-F238E27FC236}">
                  <a16:creationId xmlns:a16="http://schemas.microsoft.com/office/drawing/2014/main" id="{B50F02B2-DBB2-424B-B1DE-E799AC2AE0ED}"/>
                </a:ext>
              </a:extLst>
            </p:cNvPr>
            <p:cNvSpPr/>
            <p:nvPr/>
          </p:nvSpPr>
          <p:spPr bwMode="auto">
            <a:xfrm>
              <a:off x="5131273" y="4106774"/>
              <a:ext cx="822960" cy="274320"/>
            </a:xfrm>
            <a:prstGeom prst="rect">
              <a:avLst/>
            </a:prstGeom>
            <a:solidFill>
              <a:schemeClr val="bg1">
                <a:lumMod val="95000"/>
              </a:schemeClr>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cs typeface="Segoe UI" pitchFamily="34" charset="0"/>
                </a:rPr>
                <a:t>Moscow</a:t>
              </a:r>
            </a:p>
          </p:txBody>
        </p:sp>
        <p:sp>
          <p:nvSpPr>
            <p:cNvPr id="125" name="TextBox 124">
              <a:extLst>
                <a:ext uri="{FF2B5EF4-FFF2-40B4-BE49-F238E27FC236}">
                  <a16:creationId xmlns:a16="http://schemas.microsoft.com/office/drawing/2014/main" id="{E372C1B8-6938-4940-8755-8E8E2C27258C}"/>
                </a:ext>
              </a:extLst>
            </p:cNvPr>
            <p:cNvSpPr txBox="1"/>
            <p:nvPr/>
          </p:nvSpPr>
          <p:spPr>
            <a:xfrm>
              <a:off x="4252807" y="1854798"/>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26" name="TextBox 125">
              <a:extLst>
                <a:ext uri="{FF2B5EF4-FFF2-40B4-BE49-F238E27FC236}">
                  <a16:creationId xmlns:a16="http://schemas.microsoft.com/office/drawing/2014/main" id="{9E3831CF-019B-4BAF-A271-4745121F5AD7}"/>
                </a:ext>
              </a:extLst>
            </p:cNvPr>
            <p:cNvSpPr txBox="1"/>
            <p:nvPr/>
          </p:nvSpPr>
          <p:spPr>
            <a:xfrm>
              <a:off x="1762339" y="2448876"/>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27" name="TextBox 126">
              <a:extLst>
                <a:ext uri="{FF2B5EF4-FFF2-40B4-BE49-F238E27FC236}">
                  <a16:creationId xmlns:a16="http://schemas.microsoft.com/office/drawing/2014/main" id="{D72A107D-6D5F-45A8-AB24-E316483346D7}"/>
                </a:ext>
              </a:extLst>
            </p:cNvPr>
            <p:cNvSpPr txBox="1"/>
            <p:nvPr/>
          </p:nvSpPr>
          <p:spPr>
            <a:xfrm>
              <a:off x="3798673" y="2448876"/>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28" name="TextBox 127">
              <a:extLst>
                <a:ext uri="{FF2B5EF4-FFF2-40B4-BE49-F238E27FC236}">
                  <a16:creationId xmlns:a16="http://schemas.microsoft.com/office/drawing/2014/main" id="{CFED6688-540F-428A-B61C-F1B1EDFAC207}"/>
                </a:ext>
              </a:extLst>
            </p:cNvPr>
            <p:cNvSpPr txBox="1"/>
            <p:nvPr/>
          </p:nvSpPr>
          <p:spPr>
            <a:xfrm>
              <a:off x="6048695" y="2448876"/>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29" name="TextBox 128">
              <a:extLst>
                <a:ext uri="{FF2B5EF4-FFF2-40B4-BE49-F238E27FC236}">
                  <a16:creationId xmlns:a16="http://schemas.microsoft.com/office/drawing/2014/main" id="{0F1B797D-7A5D-4335-B49C-E8E857A4D30A}"/>
                </a:ext>
              </a:extLst>
            </p:cNvPr>
            <p:cNvSpPr txBox="1"/>
            <p:nvPr/>
          </p:nvSpPr>
          <p:spPr>
            <a:xfrm>
              <a:off x="1636790" y="2949453"/>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30" name="TextBox 129">
              <a:extLst>
                <a:ext uri="{FF2B5EF4-FFF2-40B4-BE49-F238E27FC236}">
                  <a16:creationId xmlns:a16="http://schemas.microsoft.com/office/drawing/2014/main" id="{2478404C-2D90-47EE-B4EE-C8808B518B48}"/>
                </a:ext>
              </a:extLst>
            </p:cNvPr>
            <p:cNvSpPr txBox="1"/>
            <p:nvPr/>
          </p:nvSpPr>
          <p:spPr>
            <a:xfrm>
              <a:off x="162668"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31" name="TextBox 130">
              <a:extLst>
                <a:ext uri="{FF2B5EF4-FFF2-40B4-BE49-F238E27FC236}">
                  <a16:creationId xmlns:a16="http://schemas.microsoft.com/office/drawing/2014/main" id="{7D4A91AD-F7F6-48F1-BF67-77B8D6A573A0}"/>
                </a:ext>
              </a:extLst>
            </p:cNvPr>
            <p:cNvSpPr txBox="1"/>
            <p:nvPr/>
          </p:nvSpPr>
          <p:spPr>
            <a:xfrm>
              <a:off x="1358100"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33" name="TextBox 132">
              <a:extLst>
                <a:ext uri="{FF2B5EF4-FFF2-40B4-BE49-F238E27FC236}">
                  <a16:creationId xmlns:a16="http://schemas.microsoft.com/office/drawing/2014/main" id="{2E962FA2-78EC-44C5-B05A-D9F7C726DEE2}"/>
                </a:ext>
              </a:extLst>
            </p:cNvPr>
            <p:cNvSpPr txBox="1"/>
            <p:nvPr/>
          </p:nvSpPr>
          <p:spPr>
            <a:xfrm>
              <a:off x="2175769"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34" name="TextBox 133">
              <a:extLst>
                <a:ext uri="{FF2B5EF4-FFF2-40B4-BE49-F238E27FC236}">
                  <a16:creationId xmlns:a16="http://schemas.microsoft.com/office/drawing/2014/main" id="{99A27879-6A28-495C-B559-1C2AE00FACB4}"/>
                </a:ext>
              </a:extLst>
            </p:cNvPr>
            <p:cNvSpPr txBox="1"/>
            <p:nvPr/>
          </p:nvSpPr>
          <p:spPr>
            <a:xfrm>
              <a:off x="116144" y="4520323"/>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35" name="TextBox 134">
              <a:extLst>
                <a:ext uri="{FF2B5EF4-FFF2-40B4-BE49-F238E27FC236}">
                  <a16:creationId xmlns:a16="http://schemas.microsoft.com/office/drawing/2014/main" id="{C6841069-1E9A-41B1-B2E5-FFF02D84A576}"/>
                </a:ext>
              </a:extLst>
            </p:cNvPr>
            <p:cNvSpPr txBox="1"/>
            <p:nvPr/>
          </p:nvSpPr>
          <p:spPr>
            <a:xfrm>
              <a:off x="1160156" y="4106774"/>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36" name="TextBox 135">
              <a:extLst>
                <a:ext uri="{FF2B5EF4-FFF2-40B4-BE49-F238E27FC236}">
                  <a16:creationId xmlns:a16="http://schemas.microsoft.com/office/drawing/2014/main" id="{EBCCC0C3-5330-44A7-8E73-82B1A55105F6}"/>
                </a:ext>
              </a:extLst>
            </p:cNvPr>
            <p:cNvSpPr txBox="1"/>
            <p:nvPr/>
          </p:nvSpPr>
          <p:spPr>
            <a:xfrm>
              <a:off x="1574079" y="481505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38" name="TextBox 137">
              <a:extLst>
                <a:ext uri="{FF2B5EF4-FFF2-40B4-BE49-F238E27FC236}">
                  <a16:creationId xmlns:a16="http://schemas.microsoft.com/office/drawing/2014/main" id="{550B1206-71DB-4C16-A5AE-D09310DE11C7}"/>
                </a:ext>
              </a:extLst>
            </p:cNvPr>
            <p:cNvSpPr txBox="1"/>
            <p:nvPr/>
          </p:nvSpPr>
          <p:spPr>
            <a:xfrm>
              <a:off x="2451613" y="481505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39" name="TextBox 138">
              <a:extLst>
                <a:ext uri="{FF2B5EF4-FFF2-40B4-BE49-F238E27FC236}">
                  <a16:creationId xmlns:a16="http://schemas.microsoft.com/office/drawing/2014/main" id="{AA1D7BB8-D7E5-40D3-A5B0-F5E7A72530E9}"/>
                </a:ext>
              </a:extLst>
            </p:cNvPr>
            <p:cNvSpPr txBox="1"/>
            <p:nvPr/>
          </p:nvSpPr>
          <p:spPr>
            <a:xfrm>
              <a:off x="4677709" y="2949453"/>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40" name="TextBox 139">
              <a:extLst>
                <a:ext uri="{FF2B5EF4-FFF2-40B4-BE49-F238E27FC236}">
                  <a16:creationId xmlns:a16="http://schemas.microsoft.com/office/drawing/2014/main" id="{C4BAC8B8-74B7-4FB0-A45D-C23967CF3822}"/>
                </a:ext>
              </a:extLst>
            </p:cNvPr>
            <p:cNvSpPr txBox="1"/>
            <p:nvPr/>
          </p:nvSpPr>
          <p:spPr>
            <a:xfrm>
              <a:off x="2569753" y="2949453"/>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41" name="TextBox 140">
              <a:extLst>
                <a:ext uri="{FF2B5EF4-FFF2-40B4-BE49-F238E27FC236}">
                  <a16:creationId xmlns:a16="http://schemas.microsoft.com/office/drawing/2014/main" id="{38E1EC6B-0B8B-45E5-8D4A-5258769F78EB}"/>
                </a:ext>
              </a:extLst>
            </p:cNvPr>
            <p:cNvSpPr txBox="1"/>
            <p:nvPr/>
          </p:nvSpPr>
          <p:spPr>
            <a:xfrm>
              <a:off x="3149892" y="4106774"/>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43" name="TextBox 142">
              <a:extLst>
                <a:ext uri="{FF2B5EF4-FFF2-40B4-BE49-F238E27FC236}">
                  <a16:creationId xmlns:a16="http://schemas.microsoft.com/office/drawing/2014/main" id="{547B12F8-51F8-453E-B3C4-E395565F5D06}"/>
                </a:ext>
              </a:extLst>
            </p:cNvPr>
            <p:cNvSpPr txBox="1"/>
            <p:nvPr/>
          </p:nvSpPr>
          <p:spPr>
            <a:xfrm>
              <a:off x="4075087" y="4106774"/>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44" name="TextBox 143">
              <a:extLst>
                <a:ext uri="{FF2B5EF4-FFF2-40B4-BE49-F238E27FC236}">
                  <a16:creationId xmlns:a16="http://schemas.microsoft.com/office/drawing/2014/main" id="{0E866343-FB2D-40CB-AA28-54353885648A}"/>
                </a:ext>
              </a:extLst>
            </p:cNvPr>
            <p:cNvSpPr txBox="1"/>
            <p:nvPr/>
          </p:nvSpPr>
          <p:spPr>
            <a:xfrm>
              <a:off x="3348553"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54" name="TextBox 153">
              <a:extLst>
                <a:ext uri="{FF2B5EF4-FFF2-40B4-BE49-F238E27FC236}">
                  <a16:creationId xmlns:a16="http://schemas.microsoft.com/office/drawing/2014/main" id="{558CD779-4912-4035-866E-5E9144842FC5}"/>
                </a:ext>
              </a:extLst>
            </p:cNvPr>
            <p:cNvSpPr txBox="1"/>
            <p:nvPr/>
          </p:nvSpPr>
          <p:spPr>
            <a:xfrm>
              <a:off x="4538809"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55" name="TextBox 154">
              <a:extLst>
                <a:ext uri="{FF2B5EF4-FFF2-40B4-BE49-F238E27FC236}">
                  <a16:creationId xmlns:a16="http://schemas.microsoft.com/office/drawing/2014/main" id="{A1C2606F-B079-4019-B2F9-F543899DF3A6}"/>
                </a:ext>
              </a:extLst>
            </p:cNvPr>
            <p:cNvSpPr txBox="1"/>
            <p:nvPr/>
          </p:nvSpPr>
          <p:spPr>
            <a:xfrm>
              <a:off x="3604716" y="2949453"/>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56" name="TextBox 155">
              <a:extLst>
                <a:ext uri="{FF2B5EF4-FFF2-40B4-BE49-F238E27FC236}">
                  <a16:creationId xmlns:a16="http://schemas.microsoft.com/office/drawing/2014/main" id="{ED6B3B66-2B7D-4683-953C-4FC15ACC5A51}"/>
                </a:ext>
              </a:extLst>
            </p:cNvPr>
            <p:cNvSpPr txBox="1"/>
            <p:nvPr/>
          </p:nvSpPr>
          <p:spPr>
            <a:xfrm>
              <a:off x="5860141" y="2949453"/>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57" name="TextBox 156">
              <a:extLst>
                <a:ext uri="{FF2B5EF4-FFF2-40B4-BE49-F238E27FC236}">
                  <a16:creationId xmlns:a16="http://schemas.microsoft.com/office/drawing/2014/main" id="{D53952D2-DF79-4F6E-B3D4-E20FEB3E30DA}"/>
                </a:ext>
              </a:extLst>
            </p:cNvPr>
            <p:cNvSpPr txBox="1"/>
            <p:nvPr/>
          </p:nvSpPr>
          <p:spPr>
            <a:xfrm>
              <a:off x="6691693" y="2949453"/>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58" name="TextBox 157">
              <a:extLst>
                <a:ext uri="{FF2B5EF4-FFF2-40B4-BE49-F238E27FC236}">
                  <a16:creationId xmlns:a16="http://schemas.microsoft.com/office/drawing/2014/main" id="{B01C752F-21DB-48EC-9A54-9B9082CB87C3}"/>
                </a:ext>
              </a:extLst>
            </p:cNvPr>
            <p:cNvSpPr txBox="1"/>
            <p:nvPr/>
          </p:nvSpPr>
          <p:spPr>
            <a:xfrm>
              <a:off x="5816326"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59" name="TextBox 158">
              <a:extLst>
                <a:ext uri="{FF2B5EF4-FFF2-40B4-BE49-F238E27FC236}">
                  <a16:creationId xmlns:a16="http://schemas.microsoft.com/office/drawing/2014/main" id="{18418AC7-7EC3-4F39-B142-5567430601ED}"/>
                </a:ext>
              </a:extLst>
            </p:cNvPr>
            <p:cNvSpPr txBox="1"/>
            <p:nvPr/>
          </p:nvSpPr>
          <p:spPr>
            <a:xfrm>
              <a:off x="7676715" y="3540984"/>
              <a:ext cx="36576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 2}</a:t>
              </a:r>
            </a:p>
          </p:txBody>
        </p:sp>
        <p:sp>
          <p:nvSpPr>
            <p:cNvPr id="160" name="TextBox 159">
              <a:extLst>
                <a:ext uri="{FF2B5EF4-FFF2-40B4-BE49-F238E27FC236}">
                  <a16:creationId xmlns:a16="http://schemas.microsoft.com/office/drawing/2014/main" id="{064D80D9-0ECB-4A34-9E03-6470F1E3AACF}"/>
                </a:ext>
              </a:extLst>
            </p:cNvPr>
            <p:cNvSpPr txBox="1"/>
            <p:nvPr/>
          </p:nvSpPr>
          <p:spPr>
            <a:xfrm>
              <a:off x="6630967" y="3540984"/>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61" name="TextBox 160">
              <a:extLst>
                <a:ext uri="{FF2B5EF4-FFF2-40B4-BE49-F238E27FC236}">
                  <a16:creationId xmlns:a16="http://schemas.microsoft.com/office/drawing/2014/main" id="{D5FC2568-F475-49DF-9248-145A49E99003}"/>
                </a:ext>
              </a:extLst>
            </p:cNvPr>
            <p:cNvSpPr txBox="1"/>
            <p:nvPr/>
          </p:nvSpPr>
          <p:spPr>
            <a:xfrm>
              <a:off x="6859567" y="481505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62" name="TextBox 161">
              <a:extLst>
                <a:ext uri="{FF2B5EF4-FFF2-40B4-BE49-F238E27FC236}">
                  <a16:creationId xmlns:a16="http://schemas.microsoft.com/office/drawing/2014/main" id="{ACAEA97E-DABE-43A6-A08E-3636D8F832E8}"/>
                </a:ext>
              </a:extLst>
            </p:cNvPr>
            <p:cNvSpPr txBox="1"/>
            <p:nvPr/>
          </p:nvSpPr>
          <p:spPr>
            <a:xfrm>
              <a:off x="6722303" y="589718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63" name="TextBox 162">
              <a:extLst>
                <a:ext uri="{FF2B5EF4-FFF2-40B4-BE49-F238E27FC236}">
                  <a16:creationId xmlns:a16="http://schemas.microsoft.com/office/drawing/2014/main" id="{1D5F3054-27A9-4E7D-82E4-310857BC0650}"/>
                </a:ext>
              </a:extLst>
            </p:cNvPr>
            <p:cNvSpPr txBox="1"/>
            <p:nvPr/>
          </p:nvSpPr>
          <p:spPr>
            <a:xfrm>
              <a:off x="6722303" y="5405134"/>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64" name="TextBox 163">
              <a:extLst>
                <a:ext uri="{FF2B5EF4-FFF2-40B4-BE49-F238E27FC236}">
                  <a16:creationId xmlns:a16="http://schemas.microsoft.com/office/drawing/2014/main" id="{9E5A5467-31F3-44F0-90B3-D6C4591D9D08}"/>
                </a:ext>
              </a:extLst>
            </p:cNvPr>
            <p:cNvSpPr txBox="1"/>
            <p:nvPr/>
          </p:nvSpPr>
          <p:spPr>
            <a:xfrm>
              <a:off x="4952349" y="4106774"/>
              <a:ext cx="18288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{1}</a:t>
              </a:r>
            </a:p>
          </p:txBody>
        </p:sp>
        <p:sp>
          <p:nvSpPr>
            <p:cNvPr id="165" name="TextBox 164">
              <a:extLst>
                <a:ext uri="{FF2B5EF4-FFF2-40B4-BE49-F238E27FC236}">
                  <a16:creationId xmlns:a16="http://schemas.microsoft.com/office/drawing/2014/main" id="{DE88B052-A332-45BC-9A6D-36111C684F9F}"/>
                </a:ext>
              </a:extLst>
            </p:cNvPr>
            <p:cNvSpPr txBox="1"/>
            <p:nvPr/>
          </p:nvSpPr>
          <p:spPr>
            <a:xfrm>
              <a:off x="5866317" y="481505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sp>
          <p:nvSpPr>
            <p:cNvPr id="166" name="TextBox 165">
              <a:extLst>
                <a:ext uri="{FF2B5EF4-FFF2-40B4-BE49-F238E27FC236}">
                  <a16:creationId xmlns:a16="http://schemas.microsoft.com/office/drawing/2014/main" id="{60FF1135-6CE7-4648-AEAA-E61BC4D61B8B}"/>
                </a:ext>
              </a:extLst>
            </p:cNvPr>
            <p:cNvSpPr txBox="1"/>
            <p:nvPr/>
          </p:nvSpPr>
          <p:spPr>
            <a:xfrm>
              <a:off x="7672944" y="4815052"/>
              <a:ext cx="228600" cy="152349"/>
            </a:xfrm>
            <a:prstGeom prst="rect">
              <a:avLst/>
            </a:prstGeom>
            <a:noFill/>
          </p:spPr>
          <p:txBody>
            <a:bodyPr wrap="square" lIns="0" tIns="0" rIns="45720" bIns="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rPr>
                <a:t>{2}</a:t>
              </a:r>
            </a:p>
          </p:txBody>
        </p:sp>
        <p:cxnSp>
          <p:nvCxnSpPr>
            <p:cNvPr id="167" name="Connector: Elbow 166">
              <a:extLst>
                <a:ext uri="{FF2B5EF4-FFF2-40B4-BE49-F238E27FC236}">
                  <a16:creationId xmlns:a16="http://schemas.microsoft.com/office/drawing/2014/main" id="{11C20F63-28ED-48B5-A2F9-D6E98AE53187}"/>
                </a:ext>
              </a:extLst>
            </p:cNvPr>
            <p:cNvCxnSpPr>
              <a:stCxn id="95" idx="2"/>
              <a:endCxn id="98" idx="0"/>
            </p:cNvCxnSpPr>
            <p:nvPr/>
          </p:nvCxnSpPr>
          <p:spPr>
            <a:xfrm rot="16200000" flipH="1">
              <a:off x="5634766" y="1252626"/>
              <a:ext cx="317211" cy="207528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1274FAAA-086C-4B35-A6CB-B88633B914DD}"/>
                </a:ext>
              </a:extLst>
            </p:cNvPr>
            <p:cNvCxnSpPr>
              <a:stCxn id="95" idx="2"/>
              <a:endCxn id="96" idx="0"/>
            </p:cNvCxnSpPr>
            <p:nvPr/>
          </p:nvCxnSpPr>
          <p:spPr>
            <a:xfrm rot="5400000">
              <a:off x="3508786" y="1201934"/>
              <a:ext cx="317211" cy="217667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1A30B129-32F2-437C-BA66-CC042ACD0843}"/>
                </a:ext>
              </a:extLst>
            </p:cNvPr>
            <p:cNvCxnSpPr>
              <a:stCxn id="95" idx="2"/>
              <a:endCxn id="97" idx="0"/>
            </p:cNvCxnSpPr>
            <p:nvPr/>
          </p:nvCxnSpPr>
          <p:spPr>
            <a:xfrm>
              <a:off x="4755727" y="2131665"/>
              <a:ext cx="1" cy="31721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0" name="Connector: Elbow 169">
              <a:extLst>
                <a:ext uri="{FF2B5EF4-FFF2-40B4-BE49-F238E27FC236}">
                  <a16:creationId xmlns:a16="http://schemas.microsoft.com/office/drawing/2014/main" id="{39FDC6D6-C20F-415B-B769-E4B90A3DA7F4}"/>
                </a:ext>
              </a:extLst>
            </p:cNvPr>
            <p:cNvCxnSpPr>
              <a:stCxn id="96" idx="2"/>
              <a:endCxn id="99" idx="0"/>
            </p:cNvCxnSpPr>
            <p:nvPr/>
          </p:nvCxnSpPr>
          <p:spPr>
            <a:xfrm rot="5400000">
              <a:off x="2269115" y="2639512"/>
              <a:ext cx="226257" cy="39362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Connector: Elbow 170">
              <a:extLst>
                <a:ext uri="{FF2B5EF4-FFF2-40B4-BE49-F238E27FC236}">
                  <a16:creationId xmlns:a16="http://schemas.microsoft.com/office/drawing/2014/main" id="{360D14B3-A5D9-4AE7-A54B-B92794F5D387}"/>
                </a:ext>
              </a:extLst>
            </p:cNvPr>
            <p:cNvCxnSpPr>
              <a:stCxn id="96" idx="2"/>
              <a:endCxn id="118" idx="0"/>
            </p:cNvCxnSpPr>
            <p:nvPr/>
          </p:nvCxnSpPr>
          <p:spPr>
            <a:xfrm rot="16200000" flipH="1">
              <a:off x="2643474" y="2658777"/>
              <a:ext cx="226257" cy="35509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2" name="Connector: Elbow 171">
              <a:extLst>
                <a:ext uri="{FF2B5EF4-FFF2-40B4-BE49-F238E27FC236}">
                  <a16:creationId xmlns:a16="http://schemas.microsoft.com/office/drawing/2014/main" id="{5C5D524B-8EBF-471C-B6C4-522DAD2BE118}"/>
                </a:ext>
              </a:extLst>
            </p:cNvPr>
            <p:cNvCxnSpPr>
              <a:stCxn id="97" idx="2"/>
              <a:endCxn id="123" idx="0"/>
            </p:cNvCxnSpPr>
            <p:nvPr/>
          </p:nvCxnSpPr>
          <p:spPr>
            <a:xfrm rot="5400000">
              <a:off x="4364275" y="2557999"/>
              <a:ext cx="226257" cy="55665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5404DC53-7EFD-49F2-A8DD-CBA40897041C}"/>
                </a:ext>
              </a:extLst>
            </p:cNvPr>
            <p:cNvCxnSpPr>
              <a:stCxn id="97" idx="2"/>
              <a:endCxn id="112" idx="0"/>
            </p:cNvCxnSpPr>
            <p:nvPr/>
          </p:nvCxnSpPr>
          <p:spPr>
            <a:xfrm rot="16200000" flipH="1">
              <a:off x="4922760" y="2556163"/>
              <a:ext cx="226257" cy="560321"/>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823CA00D-3CF7-4B9C-BCF6-1EA52D2BD4DD}"/>
                </a:ext>
              </a:extLst>
            </p:cNvPr>
            <p:cNvCxnSpPr>
              <a:stCxn id="98" idx="2"/>
              <a:endCxn id="106" idx="0"/>
            </p:cNvCxnSpPr>
            <p:nvPr/>
          </p:nvCxnSpPr>
          <p:spPr>
            <a:xfrm rot="5400000">
              <a:off x="6508075" y="2626512"/>
              <a:ext cx="226257" cy="41962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436FCEAB-DE46-4703-A187-C5D4D9AFF414}"/>
                </a:ext>
              </a:extLst>
            </p:cNvPr>
            <p:cNvCxnSpPr>
              <a:stCxn id="98" idx="2"/>
              <a:endCxn id="107" idx="0"/>
            </p:cNvCxnSpPr>
            <p:nvPr/>
          </p:nvCxnSpPr>
          <p:spPr>
            <a:xfrm rot="16200000" flipH="1">
              <a:off x="6937903" y="2616308"/>
              <a:ext cx="226257" cy="440032"/>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Connector: Elbow 175">
              <a:extLst>
                <a:ext uri="{FF2B5EF4-FFF2-40B4-BE49-F238E27FC236}">
                  <a16:creationId xmlns:a16="http://schemas.microsoft.com/office/drawing/2014/main" id="{AD660027-8A73-4B81-BB82-A888B13C7740}"/>
                </a:ext>
              </a:extLst>
            </p:cNvPr>
            <p:cNvCxnSpPr>
              <a:stCxn id="99" idx="2"/>
              <a:endCxn id="101" idx="0"/>
            </p:cNvCxnSpPr>
            <p:nvPr/>
          </p:nvCxnSpPr>
          <p:spPr>
            <a:xfrm rot="5400000">
              <a:off x="1908593" y="3264146"/>
              <a:ext cx="317211" cy="23646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5B1CB188-080C-4F01-8FB2-072469C3AEE5}"/>
                </a:ext>
              </a:extLst>
            </p:cNvPr>
            <p:cNvCxnSpPr>
              <a:stCxn id="99" idx="2"/>
              <a:endCxn id="100" idx="0"/>
            </p:cNvCxnSpPr>
            <p:nvPr/>
          </p:nvCxnSpPr>
          <p:spPr>
            <a:xfrm rot="5400000">
              <a:off x="1405273" y="2760826"/>
              <a:ext cx="317211" cy="1243105"/>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6AA3BB6D-0156-430C-82A6-8A41B2235CCD}"/>
                </a:ext>
              </a:extLst>
            </p:cNvPr>
            <p:cNvCxnSpPr>
              <a:stCxn id="99" idx="2"/>
              <a:endCxn id="104" idx="0"/>
            </p:cNvCxnSpPr>
            <p:nvPr/>
          </p:nvCxnSpPr>
          <p:spPr>
            <a:xfrm rot="16200000" flipH="1">
              <a:off x="2410959" y="2998244"/>
              <a:ext cx="317211" cy="76826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Connector: Elbow 178">
              <a:extLst>
                <a:ext uri="{FF2B5EF4-FFF2-40B4-BE49-F238E27FC236}">
                  <a16:creationId xmlns:a16="http://schemas.microsoft.com/office/drawing/2014/main" id="{0E7A1441-3586-467C-AC79-FE882E7CC204}"/>
                </a:ext>
              </a:extLst>
            </p:cNvPr>
            <p:cNvCxnSpPr>
              <a:stCxn id="118" idx="2"/>
              <a:endCxn id="119" idx="0"/>
            </p:cNvCxnSpPr>
            <p:nvPr/>
          </p:nvCxnSpPr>
          <p:spPr>
            <a:xfrm rot="16200000" flipH="1">
              <a:off x="3373772" y="2784150"/>
              <a:ext cx="317211" cy="1196456"/>
            </a:xfrm>
            <a:prstGeom prst="bentConnector3">
              <a:avLst>
                <a:gd name="adj1" fmla="val 30084"/>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1" name="Connector: Elbow 180">
              <a:extLst>
                <a:ext uri="{FF2B5EF4-FFF2-40B4-BE49-F238E27FC236}">
                  <a16:creationId xmlns:a16="http://schemas.microsoft.com/office/drawing/2014/main" id="{D857E8A2-434B-4761-97E1-DA0A1B979B26}"/>
                </a:ext>
              </a:extLst>
            </p:cNvPr>
            <p:cNvCxnSpPr>
              <a:stCxn id="118" idx="2"/>
              <a:endCxn id="120" idx="0"/>
            </p:cNvCxnSpPr>
            <p:nvPr/>
          </p:nvCxnSpPr>
          <p:spPr>
            <a:xfrm rot="16200000" flipH="1">
              <a:off x="3875054" y="2282868"/>
              <a:ext cx="317211" cy="2199020"/>
            </a:xfrm>
            <a:prstGeom prst="bentConnector3">
              <a:avLst>
                <a:gd name="adj1" fmla="val 30084"/>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2" name="Connector: Elbow 181">
              <a:extLst>
                <a:ext uri="{FF2B5EF4-FFF2-40B4-BE49-F238E27FC236}">
                  <a16:creationId xmlns:a16="http://schemas.microsoft.com/office/drawing/2014/main" id="{CACD7929-B327-4FE0-9C27-6276259784E3}"/>
                </a:ext>
              </a:extLst>
            </p:cNvPr>
            <p:cNvCxnSpPr>
              <a:stCxn id="106" idx="2"/>
              <a:endCxn id="113" idx="0"/>
            </p:cNvCxnSpPr>
            <p:nvPr/>
          </p:nvCxnSpPr>
          <p:spPr>
            <a:xfrm rot="16200000" flipH="1">
              <a:off x="6682613" y="2952549"/>
              <a:ext cx="317211" cy="85965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4B104C04-6274-4076-A45E-FE158BDE124E}"/>
                </a:ext>
              </a:extLst>
            </p:cNvPr>
            <p:cNvCxnSpPr>
              <a:stCxn id="107" idx="2"/>
              <a:endCxn id="108" idx="0"/>
            </p:cNvCxnSpPr>
            <p:nvPr/>
          </p:nvCxnSpPr>
          <p:spPr>
            <a:xfrm rot="16200000" flipH="1">
              <a:off x="7614163" y="2880657"/>
              <a:ext cx="317211" cy="1003442"/>
            </a:xfrm>
            <a:prstGeom prst="bentConnector3">
              <a:avLst>
                <a:gd name="adj1" fmla="val 27988"/>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C3C5B25D-29D7-4702-B724-A1CB0EF22532}"/>
                </a:ext>
              </a:extLst>
            </p:cNvPr>
            <p:cNvCxnSpPr>
              <a:stCxn id="106" idx="2"/>
              <a:endCxn id="110" idx="0"/>
            </p:cNvCxnSpPr>
            <p:nvPr/>
          </p:nvCxnSpPr>
          <p:spPr>
            <a:xfrm>
              <a:off x="6411390" y="3223773"/>
              <a:ext cx="0" cy="317211"/>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40039964-DB34-48EE-BC48-E07F23560282}"/>
                </a:ext>
              </a:extLst>
            </p:cNvPr>
            <p:cNvCxnSpPr>
              <a:stCxn id="110" idx="2"/>
              <a:endCxn id="111" idx="0"/>
            </p:cNvCxnSpPr>
            <p:nvPr/>
          </p:nvCxnSpPr>
          <p:spPr>
            <a:xfrm>
              <a:off x="6411390" y="3815304"/>
              <a:ext cx="0"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5A18E8D5-30A6-40CC-BE5A-CF3550EF429B}"/>
                </a:ext>
              </a:extLst>
            </p:cNvPr>
            <p:cNvCxnSpPr>
              <a:stCxn id="113" idx="2"/>
              <a:endCxn id="114" idx="0"/>
            </p:cNvCxnSpPr>
            <p:nvPr/>
          </p:nvCxnSpPr>
          <p:spPr>
            <a:xfrm>
              <a:off x="7271047" y="3815304"/>
              <a:ext cx="0"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06BB6E4A-FC7F-4347-9079-A65987D3FBBC}"/>
                </a:ext>
              </a:extLst>
            </p:cNvPr>
            <p:cNvCxnSpPr>
              <a:stCxn id="114" idx="2"/>
              <a:endCxn id="115" idx="0"/>
            </p:cNvCxnSpPr>
            <p:nvPr/>
          </p:nvCxnSpPr>
          <p:spPr>
            <a:xfrm>
              <a:off x="7271047" y="5089372"/>
              <a:ext cx="0" cy="315762"/>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D8B5C8FF-FD1A-4954-BD94-E8E6FA5CC54B}"/>
                </a:ext>
              </a:extLst>
            </p:cNvPr>
            <p:cNvCxnSpPr>
              <a:stCxn id="115" idx="2"/>
              <a:endCxn id="116" idx="0"/>
            </p:cNvCxnSpPr>
            <p:nvPr/>
          </p:nvCxnSpPr>
          <p:spPr>
            <a:xfrm>
              <a:off x="7271047" y="5679454"/>
              <a:ext cx="0" cy="21772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9F53809B-EAEE-41F8-AC27-D0D9A516646E}"/>
                </a:ext>
              </a:extLst>
            </p:cNvPr>
            <p:cNvCxnSpPr>
              <a:stCxn id="108" idx="2"/>
              <a:endCxn id="109" idx="0"/>
            </p:cNvCxnSpPr>
            <p:nvPr/>
          </p:nvCxnSpPr>
          <p:spPr>
            <a:xfrm flipH="1">
              <a:off x="8272920" y="3815304"/>
              <a:ext cx="1569"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80D29E23-8BC0-4EE9-B1E7-2AFA54626ECD}"/>
                </a:ext>
              </a:extLst>
            </p:cNvPr>
            <p:cNvCxnSpPr>
              <a:cxnSpLocks/>
              <a:stCxn id="104" idx="2"/>
              <a:endCxn id="105" idx="0"/>
            </p:cNvCxnSpPr>
            <p:nvPr/>
          </p:nvCxnSpPr>
          <p:spPr>
            <a:xfrm>
              <a:off x="2953698" y="3815304"/>
              <a:ext cx="1" cy="999748"/>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82E3C23D-CDA1-405A-974D-33D698CD1EDB}"/>
                </a:ext>
              </a:extLst>
            </p:cNvPr>
            <p:cNvCxnSpPr>
              <a:cxnSpLocks/>
              <a:stCxn id="100" idx="2"/>
              <a:endCxn id="102" idx="0"/>
            </p:cNvCxnSpPr>
            <p:nvPr/>
          </p:nvCxnSpPr>
          <p:spPr>
            <a:xfrm>
              <a:off x="942325" y="3815304"/>
              <a:ext cx="453" cy="706893"/>
            </a:xfrm>
            <a:prstGeom prst="straightConnector1">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Connector: Elbow 193">
              <a:extLst>
                <a:ext uri="{FF2B5EF4-FFF2-40B4-BE49-F238E27FC236}">
                  <a16:creationId xmlns:a16="http://schemas.microsoft.com/office/drawing/2014/main" id="{2BE06F5B-7275-4F7A-8513-61C64E5EBFB1}"/>
                </a:ext>
              </a:extLst>
            </p:cNvPr>
            <p:cNvCxnSpPr>
              <a:stCxn id="110" idx="2"/>
              <a:endCxn id="124" idx="0"/>
            </p:cNvCxnSpPr>
            <p:nvPr/>
          </p:nvCxnSpPr>
          <p:spPr>
            <a:xfrm rot="5400000">
              <a:off x="5831337" y="3526721"/>
              <a:ext cx="291470" cy="868637"/>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5" name="Connector: Elbow 194">
              <a:extLst>
                <a:ext uri="{FF2B5EF4-FFF2-40B4-BE49-F238E27FC236}">
                  <a16:creationId xmlns:a16="http://schemas.microsoft.com/office/drawing/2014/main" id="{98FFB68F-6F31-4FE7-8DC6-6873FC548CD7}"/>
                </a:ext>
              </a:extLst>
            </p:cNvPr>
            <p:cNvCxnSpPr>
              <a:stCxn id="120" idx="2"/>
              <a:endCxn id="122" idx="0"/>
            </p:cNvCxnSpPr>
            <p:nvPr/>
          </p:nvCxnSpPr>
          <p:spPr>
            <a:xfrm rot="5400000">
              <a:off x="4689665" y="3663270"/>
              <a:ext cx="291470" cy="595539"/>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55C98EDA-0CC7-4D94-AE3D-B4552924F8B8}"/>
                </a:ext>
              </a:extLst>
            </p:cNvPr>
            <p:cNvCxnSpPr>
              <a:stCxn id="119" idx="2"/>
              <a:endCxn id="121" idx="0"/>
            </p:cNvCxnSpPr>
            <p:nvPr/>
          </p:nvCxnSpPr>
          <p:spPr>
            <a:xfrm rot="5400000">
              <a:off x="3767146" y="3743315"/>
              <a:ext cx="291470" cy="435448"/>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3185B847-D839-4E96-9389-8F689221BE26}"/>
                </a:ext>
              </a:extLst>
            </p:cNvPr>
            <p:cNvCxnSpPr>
              <a:stCxn id="101" idx="2"/>
              <a:endCxn id="103" idx="0"/>
            </p:cNvCxnSpPr>
            <p:nvPr/>
          </p:nvCxnSpPr>
          <p:spPr>
            <a:xfrm rot="5400000">
              <a:off x="1661168" y="3818977"/>
              <a:ext cx="291470" cy="284124"/>
            </a:xfrm>
            <a:prstGeom prst="bentConnector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5680A6A2-B13F-426D-8137-1CCCA639F3CD}"/>
                </a:ext>
              </a:extLst>
            </p:cNvPr>
            <p:cNvCxnSpPr>
              <a:stCxn id="101" idx="2"/>
              <a:endCxn id="117" idx="0"/>
            </p:cNvCxnSpPr>
            <p:nvPr/>
          </p:nvCxnSpPr>
          <p:spPr>
            <a:xfrm rot="16200000" flipH="1">
              <a:off x="1538892" y="4225377"/>
              <a:ext cx="999748" cy="179602"/>
            </a:xfrm>
            <a:prstGeom prst="bentConnector3">
              <a:avLst>
                <a:gd name="adj1" fmla="val 14413"/>
              </a:avLst>
            </a:prstGeom>
            <a:ln w="19050">
              <a:solidFill>
                <a:schemeClr val="bg1">
                  <a:lumMod val="50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578831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a:t>Index POLICIES</a:t>
            </a:r>
          </a:p>
        </p:txBody>
      </p:sp>
      <p:sp>
        <p:nvSpPr>
          <p:cNvPr id="3" name="Text Placeholder 2">
            <a:extLst>
              <a:ext uri="{FF2B5EF4-FFF2-40B4-BE49-F238E27FC236}">
                <a16:creationId xmlns:a16="http://schemas.microsoft.com/office/drawing/2014/main" id="{CC4B86AE-2F2B-4BD4-A043-24A951B10183}"/>
              </a:ext>
            </a:extLst>
          </p:cNvPr>
          <p:cNvSpPr>
            <a:spLocks noGrp="1"/>
          </p:cNvSpPr>
          <p:nvPr>
            <p:ph type="body" sz="quarter" idx="11"/>
          </p:nvPr>
        </p:nvSpPr>
        <p:spPr>
          <a:xfrm>
            <a:off x="269874" y="1584156"/>
            <a:ext cx="5686789" cy="3211135"/>
          </a:xfrm>
        </p:spPr>
        <p:txBody>
          <a:bodyPr/>
          <a:lstStyle/>
          <a:p>
            <a:r>
              <a:rPr lang="en-US" dirty="0"/>
              <a:t>CUSTOM INDEXING POLICIES</a:t>
            </a:r>
          </a:p>
          <a:p>
            <a:pPr marL="0" lvl="1" indent="0">
              <a:buNone/>
            </a:pPr>
            <a:r>
              <a:rPr lang="en-US" dirty="0"/>
              <a:t>Though all Azure Cosmos DB data is indexed by default, you can specify a custom indexing policy for your collections. Custom indexing policies allow you to design and customize the shape of your index while maintaining schema flexibility.</a:t>
            </a:r>
          </a:p>
          <a:p>
            <a:pPr lvl="1"/>
            <a:r>
              <a:rPr lang="en-US" dirty="0"/>
              <a:t>Define trade-offs between storage, write and query performance, and query consistency</a:t>
            </a:r>
          </a:p>
          <a:p>
            <a:pPr lvl="1"/>
            <a:r>
              <a:rPr lang="en-US" dirty="0"/>
              <a:t>Include or exclude documents and paths to and from the index</a:t>
            </a:r>
          </a:p>
          <a:p>
            <a:pPr lvl="1"/>
            <a:r>
              <a:rPr lang="en-US" dirty="0"/>
              <a:t>Configure various index types</a:t>
            </a:r>
          </a:p>
        </p:txBody>
      </p:sp>
      <p:sp>
        <p:nvSpPr>
          <p:cNvPr id="4" name="Text Placeholder 4">
            <a:extLst>
              <a:ext uri="{FF2B5EF4-FFF2-40B4-BE49-F238E27FC236}">
                <a16:creationId xmlns:a16="http://schemas.microsoft.com/office/drawing/2014/main" id="{68F15314-A85E-467E-9983-11542D399BAB}"/>
              </a:ext>
            </a:extLst>
          </p:cNvPr>
          <p:cNvSpPr txBox="1">
            <a:spLocks/>
          </p:cNvSpPr>
          <p:nvPr/>
        </p:nvSpPr>
        <p:spPr>
          <a:xfrm>
            <a:off x="7175863" y="1584156"/>
            <a:ext cx="3989976" cy="4728987"/>
          </a:xfrm>
          <a:prstGeom prst="rect">
            <a:avLst/>
          </a:prstGeom>
          <a:noFill/>
        </p:spPr>
        <p:txBody>
          <a:bodyPr vert="horz" wrap="square" lIns="91440" tIns="45720" rIns="91440" bIns="45720" rtlCol="0" anchor="ctr">
            <a:spAutoFit/>
          </a:bodyPr>
          <a:lstStyle>
            <a:lvl1pPr marL="0" marR="0" indent="0" algn="l" defTabSz="914367" rtl="0" eaLnBrk="1" fontAlgn="auto" latinLnBrk="0" hangingPunct="1">
              <a:lnSpc>
                <a:spcPct val="10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150" b="0">
                <a:solidFill>
                  <a:schemeClr val="tx1"/>
                </a:solidFill>
                <a:latin typeface="Consolas" panose="020B0609020204030204" pitchFamily="49" charset="0"/>
              </a:rPr>
              <a:t>{</a:t>
            </a:r>
          </a:p>
          <a:p>
            <a:r>
              <a:rPr lang="en-US" sz="1150" b="0">
                <a:solidFill>
                  <a:schemeClr val="tx1"/>
                </a:solidFill>
                <a:latin typeface="Consolas" panose="020B0609020204030204" pitchFamily="49" charset="0"/>
              </a:rPr>
              <a:t>    "automatic": true,</a:t>
            </a:r>
          </a:p>
          <a:p>
            <a:r>
              <a:rPr lang="en-US" sz="1150" b="0">
                <a:solidFill>
                  <a:schemeClr val="tx1"/>
                </a:solidFill>
                <a:latin typeface="Consolas" panose="020B0609020204030204" pitchFamily="49" charset="0"/>
              </a:rPr>
              <a:t>    "</a:t>
            </a:r>
            <a:r>
              <a:rPr lang="en-US" sz="1150" b="0" err="1">
                <a:solidFill>
                  <a:schemeClr val="tx1"/>
                </a:solidFill>
                <a:latin typeface="Consolas" panose="020B0609020204030204" pitchFamily="49" charset="0"/>
              </a:rPr>
              <a:t>indexingMode</a:t>
            </a:r>
            <a:r>
              <a:rPr lang="en-US" sz="1150" b="0">
                <a:solidFill>
                  <a:schemeClr val="tx1"/>
                </a:solidFill>
                <a:latin typeface="Consolas" panose="020B0609020204030204" pitchFamily="49" charset="0"/>
              </a:rPr>
              <a:t>": "Consistent",</a:t>
            </a:r>
          </a:p>
          <a:p>
            <a:r>
              <a:rPr lang="en-US" sz="1150" b="0">
                <a:solidFill>
                  <a:schemeClr val="tx1"/>
                </a:solidFill>
                <a:latin typeface="Consolas" panose="020B0609020204030204" pitchFamily="49" charset="0"/>
              </a:rPr>
              <a:t>    "</a:t>
            </a:r>
            <a:r>
              <a:rPr lang="en-US" sz="1150" b="0" err="1">
                <a:solidFill>
                  <a:schemeClr val="tx1"/>
                </a:solidFill>
                <a:latin typeface="Consolas" panose="020B0609020204030204" pitchFamily="49" charset="0"/>
              </a:rPr>
              <a:t>includedPaths</a:t>
            </a:r>
            <a:r>
              <a:rPr lang="en-US" sz="1150" b="0">
                <a:solidFill>
                  <a:schemeClr val="tx1"/>
                </a:solidFill>
                <a:latin typeface="Consolas" panose="020B0609020204030204" pitchFamily="49" charset="0"/>
              </a:rPr>
              <a:t>": [{</a:t>
            </a:r>
          </a:p>
          <a:p>
            <a:r>
              <a:rPr lang="en-US" sz="1150" b="0">
                <a:solidFill>
                  <a:schemeClr val="tx1"/>
                </a:solidFill>
                <a:latin typeface="Consolas" panose="020B0609020204030204" pitchFamily="49" charset="0"/>
              </a:rPr>
              <a:t>        "path": "/*",</a:t>
            </a:r>
          </a:p>
          <a:p>
            <a:r>
              <a:rPr lang="en-US" sz="1150" b="0">
                <a:solidFill>
                  <a:schemeClr val="tx1"/>
                </a:solidFill>
                <a:latin typeface="Consolas" panose="020B0609020204030204" pitchFamily="49" charset="0"/>
              </a:rPr>
              <a:t>        "indexes": [{</a:t>
            </a:r>
          </a:p>
          <a:p>
            <a:r>
              <a:rPr lang="en-US" sz="1150" b="0">
                <a:solidFill>
                  <a:schemeClr val="tx1"/>
                </a:solidFill>
                <a:latin typeface="Consolas" panose="020B0609020204030204" pitchFamily="49" charset="0"/>
              </a:rPr>
              <a:t>            "kind": "Hash",</a:t>
            </a:r>
          </a:p>
          <a:p>
            <a:r>
              <a:rPr lang="en-US" sz="1150" b="0">
                <a:solidFill>
                  <a:schemeClr val="tx1"/>
                </a:solidFill>
                <a:latin typeface="Consolas" panose="020B0609020204030204" pitchFamily="49" charset="0"/>
              </a:rPr>
              <a:t>            "</a:t>
            </a:r>
            <a:r>
              <a:rPr lang="en-US" sz="1150" b="0" err="1">
                <a:solidFill>
                  <a:schemeClr val="tx1"/>
                </a:solidFill>
                <a:latin typeface="Consolas" panose="020B0609020204030204" pitchFamily="49" charset="0"/>
              </a:rPr>
              <a:t>dataType</a:t>
            </a:r>
            <a:r>
              <a:rPr lang="en-US" sz="1150" b="0">
                <a:solidFill>
                  <a:schemeClr val="tx1"/>
                </a:solidFill>
                <a:latin typeface="Consolas" panose="020B0609020204030204" pitchFamily="49" charset="0"/>
              </a:rPr>
              <a:t>": "String",</a:t>
            </a:r>
          </a:p>
          <a:p>
            <a:r>
              <a:rPr lang="en-US" sz="1150" b="0">
                <a:solidFill>
                  <a:schemeClr val="tx1"/>
                </a:solidFill>
                <a:latin typeface="Consolas" panose="020B0609020204030204" pitchFamily="49" charset="0"/>
              </a:rPr>
              <a:t>            "precision": -1</a:t>
            </a:r>
          </a:p>
          <a:p>
            <a:r>
              <a:rPr lang="en-US" sz="1150" b="0">
                <a:solidFill>
                  <a:schemeClr val="tx1"/>
                </a:solidFill>
                <a:latin typeface="Consolas" panose="020B0609020204030204" pitchFamily="49" charset="0"/>
              </a:rPr>
              <a:t>        }, {</a:t>
            </a:r>
          </a:p>
          <a:p>
            <a:r>
              <a:rPr lang="en-US" sz="1150" b="0">
                <a:solidFill>
                  <a:schemeClr val="tx1"/>
                </a:solidFill>
                <a:latin typeface="Consolas" panose="020B0609020204030204" pitchFamily="49" charset="0"/>
              </a:rPr>
              <a:t>            "kind": "Range",</a:t>
            </a:r>
          </a:p>
          <a:p>
            <a:r>
              <a:rPr lang="en-US" sz="1150" b="0">
                <a:solidFill>
                  <a:schemeClr val="tx1"/>
                </a:solidFill>
                <a:latin typeface="Consolas" panose="020B0609020204030204" pitchFamily="49" charset="0"/>
              </a:rPr>
              <a:t>            "</a:t>
            </a:r>
            <a:r>
              <a:rPr lang="en-US" sz="1150" b="0" err="1">
                <a:solidFill>
                  <a:schemeClr val="tx1"/>
                </a:solidFill>
                <a:latin typeface="Consolas" panose="020B0609020204030204" pitchFamily="49" charset="0"/>
              </a:rPr>
              <a:t>dataType</a:t>
            </a:r>
            <a:r>
              <a:rPr lang="en-US" sz="1150" b="0">
                <a:solidFill>
                  <a:schemeClr val="tx1"/>
                </a:solidFill>
                <a:latin typeface="Consolas" panose="020B0609020204030204" pitchFamily="49" charset="0"/>
              </a:rPr>
              <a:t>": "Number",</a:t>
            </a:r>
          </a:p>
          <a:p>
            <a:r>
              <a:rPr lang="en-US" sz="1150" b="0">
                <a:solidFill>
                  <a:schemeClr val="tx1"/>
                </a:solidFill>
                <a:latin typeface="Consolas" panose="020B0609020204030204" pitchFamily="49" charset="0"/>
              </a:rPr>
              <a:t>            "precision": -1</a:t>
            </a:r>
          </a:p>
          <a:p>
            <a:r>
              <a:rPr lang="en-US" sz="1150" b="0">
                <a:solidFill>
                  <a:schemeClr val="tx1"/>
                </a:solidFill>
                <a:latin typeface="Consolas" panose="020B0609020204030204" pitchFamily="49" charset="0"/>
              </a:rPr>
              <a:t>        }, {</a:t>
            </a:r>
          </a:p>
          <a:p>
            <a:r>
              <a:rPr lang="en-US" sz="1150" b="0">
                <a:solidFill>
                  <a:schemeClr val="tx1"/>
                </a:solidFill>
                <a:latin typeface="Consolas" panose="020B0609020204030204" pitchFamily="49" charset="0"/>
              </a:rPr>
              <a:t>            "kind": "Spatial",</a:t>
            </a:r>
          </a:p>
          <a:p>
            <a:r>
              <a:rPr lang="en-US" sz="1150" b="0">
                <a:solidFill>
                  <a:schemeClr val="tx1"/>
                </a:solidFill>
                <a:latin typeface="Consolas" panose="020B0609020204030204" pitchFamily="49" charset="0"/>
              </a:rPr>
              <a:t>            "</a:t>
            </a:r>
            <a:r>
              <a:rPr lang="en-US" sz="1150" b="0" err="1">
                <a:solidFill>
                  <a:schemeClr val="tx1"/>
                </a:solidFill>
                <a:latin typeface="Consolas" panose="020B0609020204030204" pitchFamily="49" charset="0"/>
              </a:rPr>
              <a:t>dataType</a:t>
            </a:r>
            <a:r>
              <a:rPr lang="en-US" sz="1150" b="0">
                <a:solidFill>
                  <a:schemeClr val="tx1"/>
                </a:solidFill>
                <a:latin typeface="Consolas" panose="020B0609020204030204" pitchFamily="49" charset="0"/>
              </a:rPr>
              <a:t>": "Point"</a:t>
            </a:r>
          </a:p>
          <a:p>
            <a:r>
              <a:rPr lang="en-US" sz="1150" b="0">
                <a:solidFill>
                  <a:schemeClr val="tx1"/>
                </a:solidFill>
                <a:latin typeface="Consolas" panose="020B0609020204030204" pitchFamily="49" charset="0"/>
              </a:rPr>
              <a:t>        }]</a:t>
            </a:r>
          </a:p>
          <a:p>
            <a:r>
              <a:rPr lang="en-US" sz="1150" b="0">
                <a:solidFill>
                  <a:schemeClr val="tx1"/>
                </a:solidFill>
                <a:latin typeface="Consolas" panose="020B0609020204030204" pitchFamily="49" charset="0"/>
              </a:rPr>
              <a:t>    }],</a:t>
            </a:r>
          </a:p>
          <a:p>
            <a:r>
              <a:rPr lang="en-US" sz="1150" b="0">
                <a:solidFill>
                  <a:schemeClr val="tx1"/>
                </a:solidFill>
                <a:latin typeface="Consolas" panose="020B0609020204030204" pitchFamily="49" charset="0"/>
              </a:rPr>
              <a:t>    "</a:t>
            </a:r>
            <a:r>
              <a:rPr lang="en-US" sz="1150" b="0" err="1">
                <a:solidFill>
                  <a:schemeClr val="tx1"/>
                </a:solidFill>
                <a:latin typeface="Consolas" panose="020B0609020204030204" pitchFamily="49" charset="0"/>
              </a:rPr>
              <a:t>excludedPaths</a:t>
            </a:r>
            <a:r>
              <a:rPr lang="en-US" sz="1150" b="0">
                <a:solidFill>
                  <a:schemeClr val="tx1"/>
                </a:solidFill>
                <a:latin typeface="Consolas" panose="020B0609020204030204" pitchFamily="49" charset="0"/>
              </a:rPr>
              <a:t>": [{</a:t>
            </a:r>
          </a:p>
          <a:p>
            <a:r>
              <a:rPr lang="en-US" sz="1150" b="0">
                <a:solidFill>
                  <a:schemeClr val="tx1"/>
                </a:solidFill>
                <a:latin typeface="Consolas" panose="020B0609020204030204" pitchFamily="49" charset="0"/>
              </a:rPr>
              <a:t>        "path": "/</a:t>
            </a:r>
            <a:r>
              <a:rPr lang="en-US" sz="1150" b="0" err="1">
                <a:solidFill>
                  <a:schemeClr val="tx1"/>
                </a:solidFill>
                <a:latin typeface="Consolas" panose="020B0609020204030204" pitchFamily="49" charset="0"/>
              </a:rPr>
              <a:t>nonIndexedContent</a:t>
            </a:r>
            <a:r>
              <a:rPr lang="en-US" sz="1150" b="0">
                <a:solidFill>
                  <a:schemeClr val="tx1"/>
                </a:solidFill>
                <a:latin typeface="Consolas" panose="020B0609020204030204" pitchFamily="49" charset="0"/>
              </a:rPr>
              <a:t>/*"</a:t>
            </a:r>
          </a:p>
          <a:p>
            <a:r>
              <a:rPr lang="en-US" sz="1150" b="0">
                <a:solidFill>
                  <a:schemeClr val="tx1"/>
                </a:solidFill>
                <a:latin typeface="Consolas" panose="020B0609020204030204" pitchFamily="49" charset="0"/>
              </a:rPr>
              <a:t>    }]</a:t>
            </a:r>
          </a:p>
          <a:p>
            <a:r>
              <a:rPr lang="en-US" sz="1150" b="0">
                <a:solidFill>
                  <a:schemeClr val="tx1"/>
                </a:solidFill>
                <a:latin typeface="Consolas" panose="020B0609020204030204" pitchFamily="49" charset="0"/>
              </a:rPr>
              <a:t>}</a:t>
            </a:r>
          </a:p>
        </p:txBody>
      </p:sp>
    </p:spTree>
    <p:extLst>
      <p:ext uri="{BB962C8B-B14F-4D97-AF65-F5344CB8AC3E}">
        <p14:creationId xmlns:p14="http://schemas.microsoft.com/office/powerpoint/2010/main" val="185375074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a:t>Online Index Transformations</a:t>
            </a:r>
          </a:p>
        </p:txBody>
      </p:sp>
      <p:sp>
        <p:nvSpPr>
          <p:cNvPr id="3" name="Text Placeholder 2">
            <a:extLst>
              <a:ext uri="{FF2B5EF4-FFF2-40B4-BE49-F238E27FC236}">
                <a16:creationId xmlns:a16="http://schemas.microsoft.com/office/drawing/2014/main" id="{CC4B86AE-2F2B-4BD4-A043-24A951B10183}"/>
              </a:ext>
            </a:extLst>
          </p:cNvPr>
          <p:cNvSpPr>
            <a:spLocks noGrp="1"/>
          </p:cNvSpPr>
          <p:nvPr>
            <p:ph type="body" sz="quarter" idx="11"/>
          </p:nvPr>
        </p:nvSpPr>
        <p:spPr>
          <a:xfrm>
            <a:off x="269874" y="1584156"/>
            <a:ext cx="5208059" cy="2164695"/>
          </a:xfrm>
        </p:spPr>
        <p:txBody>
          <a:bodyPr vert="horz" wrap="square" lIns="146304" tIns="91440" rIns="146304" bIns="91440" rtlCol="0" anchor="t">
            <a:spAutoFit/>
          </a:bodyPr>
          <a:lstStyle/>
          <a:p>
            <a:pPr lvl="0"/>
            <a:r>
              <a:rPr lang="en-US" dirty="0"/>
              <a:t>ON-THE-FLY INDEX CHANGES</a:t>
            </a:r>
          </a:p>
          <a:p>
            <a:pPr marL="0" lvl="1" indent="0">
              <a:buNone/>
            </a:pPr>
            <a:r>
              <a:rPr lang="en-US" dirty="0"/>
              <a:t>In Azure Cosmos DB, you can make changes to the indexing policy of a collection on the fly. Changes can affect the shape of the index, including paths, precision values, and its consistency model. </a:t>
            </a:r>
          </a:p>
          <a:p>
            <a:pPr marL="0" lvl="1" indent="0">
              <a:buNone/>
            </a:pPr>
            <a:r>
              <a:rPr lang="en-US" dirty="0"/>
              <a:t>A change in indexing policy effectively requires a transformation of the old index into a new index.</a:t>
            </a:r>
          </a:p>
        </p:txBody>
      </p:sp>
      <p:sp>
        <p:nvSpPr>
          <p:cNvPr id="4" name="Isosceles Triangle 3">
            <a:extLst>
              <a:ext uri="{FF2B5EF4-FFF2-40B4-BE49-F238E27FC236}">
                <a16:creationId xmlns:a16="http://schemas.microsoft.com/office/drawing/2014/main" id="{FD5E3EBE-F6F4-49A8-8796-377DC33427BB}"/>
              </a:ext>
            </a:extLst>
          </p:cNvPr>
          <p:cNvSpPr/>
          <p:nvPr/>
        </p:nvSpPr>
        <p:spPr bwMode="auto">
          <a:xfrm>
            <a:off x="6018854" y="2440121"/>
            <a:ext cx="1638300" cy="2042264"/>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15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v1</a:t>
            </a:r>
            <a:r>
              <a:rPr lang="en-US" sz="1600">
                <a:gradFill>
                  <a:gsLst>
                    <a:gs pos="0">
                      <a:srgbClr val="FFFFFF"/>
                    </a:gs>
                    <a:gs pos="100000">
                      <a:srgbClr val="FFFFFF"/>
                    </a:gs>
                  </a:gsLst>
                  <a:lin ang="5400000" scaled="0"/>
                </a:gradFill>
                <a:ea typeface="Segoe UI" pitchFamily="34" charset="0"/>
                <a:cs typeface="Segoe UI" pitchFamily="34" charset="0"/>
              </a:rPr>
              <a:t> Policy</a:t>
            </a:r>
          </a:p>
        </p:txBody>
      </p:sp>
      <p:sp>
        <p:nvSpPr>
          <p:cNvPr id="5" name="Isosceles Triangle 4">
            <a:extLst>
              <a:ext uri="{FF2B5EF4-FFF2-40B4-BE49-F238E27FC236}">
                <a16:creationId xmlns:a16="http://schemas.microsoft.com/office/drawing/2014/main" id="{E96FEDF1-0894-4FBF-A009-1B0BA979F85D}"/>
              </a:ext>
            </a:extLst>
          </p:cNvPr>
          <p:cNvSpPr/>
          <p:nvPr/>
        </p:nvSpPr>
        <p:spPr bwMode="auto">
          <a:xfrm>
            <a:off x="9976757" y="2440121"/>
            <a:ext cx="1638300" cy="2042264"/>
          </a:xfrm>
          <a:prstGeom prst="triangl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150000"/>
              </a:lnSpc>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v2</a:t>
            </a:r>
            <a:r>
              <a:rPr lang="en-US" sz="1600">
                <a:gradFill>
                  <a:gsLst>
                    <a:gs pos="0">
                      <a:srgbClr val="FFFFFF"/>
                    </a:gs>
                    <a:gs pos="100000">
                      <a:srgbClr val="FFFFFF"/>
                    </a:gs>
                  </a:gsLst>
                  <a:lin ang="5400000" scaled="0"/>
                </a:gradFill>
                <a:ea typeface="Segoe UI" pitchFamily="34" charset="0"/>
                <a:cs typeface="Segoe UI" pitchFamily="34" charset="0"/>
              </a:rPr>
              <a:t> Policy</a:t>
            </a:r>
          </a:p>
        </p:txBody>
      </p:sp>
      <p:grpSp>
        <p:nvGrpSpPr>
          <p:cNvPr id="23" name="Group 22">
            <a:extLst>
              <a:ext uri="{FF2B5EF4-FFF2-40B4-BE49-F238E27FC236}">
                <a16:creationId xmlns:a16="http://schemas.microsoft.com/office/drawing/2014/main" id="{604D0526-4E5C-40D3-8EEE-C3F18AF7B506}"/>
              </a:ext>
            </a:extLst>
          </p:cNvPr>
          <p:cNvGrpSpPr/>
          <p:nvPr/>
        </p:nvGrpSpPr>
        <p:grpSpPr>
          <a:xfrm>
            <a:off x="8059782" y="3052611"/>
            <a:ext cx="1599111" cy="1371600"/>
            <a:chOff x="6441077" y="3052611"/>
            <a:chExt cx="2926080" cy="1371600"/>
          </a:xfrm>
        </p:grpSpPr>
        <p:cxnSp>
          <p:nvCxnSpPr>
            <p:cNvPr id="7" name="Straight Arrow Connector 6">
              <a:extLst>
                <a:ext uri="{FF2B5EF4-FFF2-40B4-BE49-F238E27FC236}">
                  <a16:creationId xmlns:a16="http://schemas.microsoft.com/office/drawing/2014/main" id="{649F5164-0ECC-464F-B3B8-D44159C97FF5}"/>
                </a:ext>
              </a:extLst>
            </p:cNvPr>
            <p:cNvCxnSpPr/>
            <p:nvPr/>
          </p:nvCxnSpPr>
          <p:spPr>
            <a:xfrm flipH="1">
              <a:off x="644107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 name="Straight Arrow Connector 7">
              <a:extLst>
                <a:ext uri="{FF2B5EF4-FFF2-40B4-BE49-F238E27FC236}">
                  <a16:creationId xmlns:a16="http://schemas.microsoft.com/office/drawing/2014/main" id="{EBEB2DAA-45DE-4099-B022-A6B82D753132}"/>
                </a:ext>
              </a:extLst>
            </p:cNvPr>
            <p:cNvCxnSpPr/>
            <p:nvPr/>
          </p:nvCxnSpPr>
          <p:spPr>
            <a:xfrm flipH="1">
              <a:off x="721323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9" name="Straight Arrow Connector 8">
              <a:extLst>
                <a:ext uri="{FF2B5EF4-FFF2-40B4-BE49-F238E27FC236}">
                  <a16:creationId xmlns:a16="http://schemas.microsoft.com/office/drawing/2014/main" id="{F2C3C93B-5986-4D02-A4C2-99F499A10724}"/>
                </a:ext>
              </a:extLst>
            </p:cNvPr>
            <p:cNvCxnSpPr/>
            <p:nvPr/>
          </p:nvCxnSpPr>
          <p:spPr>
            <a:xfrm flipH="1">
              <a:off x="798539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Arrow Connector 9">
              <a:extLst>
                <a:ext uri="{FF2B5EF4-FFF2-40B4-BE49-F238E27FC236}">
                  <a16:creationId xmlns:a16="http://schemas.microsoft.com/office/drawing/2014/main" id="{6ABA6E19-BD18-4E7A-A566-DEC9C19E8F7F}"/>
                </a:ext>
              </a:extLst>
            </p:cNvPr>
            <p:cNvCxnSpPr/>
            <p:nvPr/>
          </p:nvCxnSpPr>
          <p:spPr>
            <a:xfrm flipH="1">
              <a:off x="8757557" y="3052611"/>
              <a:ext cx="609600" cy="137160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cxnSp>
        <p:nvCxnSpPr>
          <p:cNvPr id="12" name="Straight Arrow Connector 11">
            <a:extLst>
              <a:ext uri="{FF2B5EF4-FFF2-40B4-BE49-F238E27FC236}">
                <a16:creationId xmlns:a16="http://schemas.microsoft.com/office/drawing/2014/main" id="{B9C7945E-92CC-4535-BD2A-1D61F59F5E70}"/>
              </a:ext>
            </a:extLst>
          </p:cNvPr>
          <p:cNvCxnSpPr>
            <a:cxnSpLocks/>
          </p:cNvCxnSpPr>
          <p:nvPr/>
        </p:nvCxnSpPr>
        <p:spPr>
          <a:xfrm>
            <a:off x="5608320" y="4705633"/>
            <a:ext cx="6090557"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5" name="TextBox 14">
            <a:extLst>
              <a:ext uri="{FF2B5EF4-FFF2-40B4-BE49-F238E27FC236}">
                <a16:creationId xmlns:a16="http://schemas.microsoft.com/office/drawing/2014/main" id="{E778DD62-83CF-4C9B-A471-6EAC6AA3A519}"/>
              </a:ext>
            </a:extLst>
          </p:cNvPr>
          <p:cNvSpPr txBox="1"/>
          <p:nvPr/>
        </p:nvSpPr>
        <p:spPr>
          <a:xfrm>
            <a:off x="7285335" y="2582258"/>
            <a:ext cx="3063240"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New document writes (CRUD) &amp; queries</a:t>
            </a:r>
          </a:p>
        </p:txBody>
      </p:sp>
      <p:sp>
        <p:nvSpPr>
          <p:cNvPr id="16" name="TextBox 15">
            <a:extLst>
              <a:ext uri="{FF2B5EF4-FFF2-40B4-BE49-F238E27FC236}">
                <a16:creationId xmlns:a16="http://schemas.microsoft.com/office/drawing/2014/main" id="{50C53113-1429-44D6-A6DE-ED1CBD6E1845}"/>
              </a:ext>
            </a:extLst>
          </p:cNvPr>
          <p:cNvSpPr txBox="1"/>
          <p:nvPr/>
        </p:nvSpPr>
        <p:spPr>
          <a:xfrm>
            <a:off x="5748927" y="5003451"/>
            <a:ext cx="2928620" cy="461665"/>
          </a:xfrm>
          <a:prstGeom prst="rect">
            <a:avLst/>
          </a:prstGeom>
          <a:noFill/>
          <a:ln w="12700">
            <a:solidFill>
              <a:schemeClr val="bg1">
                <a:lumMod val="50000"/>
              </a:schemeClr>
            </a:solidFill>
          </a:ln>
        </p:spPr>
        <p:txBody>
          <a:bodyPr wrap="square" lIns="91440" tIns="91440" rIns="91440" bIns="91440" rtlCol="0">
            <a:spAutoFit/>
          </a:bodyPr>
          <a:lstStyle/>
          <a:p>
            <a:pPr>
              <a:lnSpc>
                <a:spcPct val="90000"/>
              </a:lnSpc>
              <a:spcAft>
                <a:spcPts val="600"/>
              </a:spcAft>
            </a:pPr>
            <a:r>
              <a:rPr lang="en-US" sz="1000">
                <a:gradFill>
                  <a:gsLst>
                    <a:gs pos="2917">
                      <a:schemeClr val="tx1"/>
                    </a:gs>
                    <a:gs pos="30000">
                      <a:schemeClr val="tx1"/>
                    </a:gs>
                  </a:gsLst>
                  <a:lin ang="5400000" scaled="0"/>
                </a:gradFill>
                <a:latin typeface="Consolas" panose="020B0609020204030204" pitchFamily="49" charset="0"/>
              </a:rPr>
              <a:t>PUT	/</a:t>
            </a:r>
            <a:r>
              <a:rPr lang="en-US" sz="1000" err="1">
                <a:gradFill>
                  <a:gsLst>
                    <a:gs pos="2917">
                      <a:schemeClr val="tx1"/>
                    </a:gs>
                    <a:gs pos="30000">
                      <a:schemeClr val="tx1"/>
                    </a:gs>
                  </a:gsLst>
                  <a:lin ang="5400000" scaled="0"/>
                </a:gradFill>
                <a:latin typeface="Consolas" panose="020B0609020204030204" pitchFamily="49" charset="0"/>
              </a:rPr>
              <a:t>colls</a:t>
            </a:r>
            <a:r>
              <a:rPr lang="en-US" sz="1000">
                <a:gradFill>
                  <a:gsLst>
                    <a:gs pos="2917">
                      <a:schemeClr val="tx1"/>
                    </a:gs>
                    <a:gs pos="30000">
                      <a:schemeClr val="tx1"/>
                    </a:gs>
                  </a:gsLst>
                  <a:lin ang="5400000" scaled="0"/>
                </a:gradFill>
                <a:latin typeface="Consolas" panose="020B0609020204030204" pitchFamily="49" charset="0"/>
              </a:rPr>
              <a:t>/</a:t>
            </a:r>
            <a:r>
              <a:rPr lang="en-US" sz="1000" err="1">
                <a:gradFill>
                  <a:gsLst>
                    <a:gs pos="2917">
                      <a:schemeClr val="tx1"/>
                    </a:gs>
                    <a:gs pos="30000">
                      <a:schemeClr val="tx1"/>
                    </a:gs>
                  </a:gsLst>
                  <a:lin ang="5400000" scaled="0"/>
                </a:gradFill>
                <a:latin typeface="Consolas" panose="020B0609020204030204" pitchFamily="49" charset="0"/>
              </a:rPr>
              <a:t>examplecollection</a:t>
            </a:r>
            <a:br>
              <a:rPr lang="en-US" sz="1000">
                <a:gradFill>
                  <a:gsLst>
                    <a:gs pos="2917">
                      <a:schemeClr val="tx1"/>
                    </a:gs>
                    <a:gs pos="30000">
                      <a:schemeClr val="tx1"/>
                    </a:gs>
                  </a:gsLst>
                  <a:lin ang="5400000" scaled="0"/>
                </a:gradFill>
                <a:latin typeface="Consolas" panose="020B0609020204030204" pitchFamily="49" charset="0"/>
              </a:rPr>
            </a:br>
            <a:r>
              <a:rPr lang="en-US" sz="1000">
                <a:gradFill>
                  <a:gsLst>
                    <a:gs pos="2917">
                      <a:schemeClr val="tx1"/>
                    </a:gs>
                    <a:gs pos="30000">
                      <a:schemeClr val="tx1"/>
                    </a:gs>
                  </a:gsLst>
                  <a:lin ang="5400000" scaled="0"/>
                </a:gradFill>
                <a:latin typeface="Consolas" panose="020B0609020204030204" pitchFamily="49" charset="0"/>
              </a:rPr>
              <a:t>{ </a:t>
            </a:r>
            <a:r>
              <a:rPr lang="en-US" sz="1000" err="1">
                <a:gradFill>
                  <a:gsLst>
                    <a:gs pos="2917">
                      <a:schemeClr val="tx1"/>
                    </a:gs>
                    <a:gs pos="30000">
                      <a:schemeClr val="tx1"/>
                    </a:gs>
                  </a:gsLst>
                  <a:lin ang="5400000" scaled="0"/>
                </a:gradFill>
                <a:latin typeface="Consolas" panose="020B0609020204030204" pitchFamily="49" charset="0"/>
              </a:rPr>
              <a:t>indexingPolicy</a:t>
            </a:r>
            <a:r>
              <a:rPr lang="en-US" sz="1000">
                <a:gradFill>
                  <a:gsLst>
                    <a:gs pos="2917">
                      <a:schemeClr val="tx1"/>
                    </a:gs>
                    <a:gs pos="30000">
                      <a:schemeClr val="tx1"/>
                    </a:gs>
                  </a:gsLst>
                  <a:lin ang="5400000" scaled="0"/>
                </a:gradFill>
                <a:latin typeface="Consolas" panose="020B0609020204030204" pitchFamily="49" charset="0"/>
              </a:rPr>
              <a:t>: … }</a:t>
            </a:r>
          </a:p>
        </p:txBody>
      </p:sp>
      <p:sp>
        <p:nvSpPr>
          <p:cNvPr id="17" name="TextBox 16">
            <a:extLst>
              <a:ext uri="{FF2B5EF4-FFF2-40B4-BE49-F238E27FC236}">
                <a16:creationId xmlns:a16="http://schemas.microsoft.com/office/drawing/2014/main" id="{50FAE8FA-5176-4C60-B7EB-AA80C89F1971}"/>
              </a:ext>
            </a:extLst>
          </p:cNvPr>
          <p:cNvSpPr txBox="1"/>
          <p:nvPr/>
        </p:nvSpPr>
        <p:spPr>
          <a:xfrm>
            <a:off x="8915037" y="5003451"/>
            <a:ext cx="2928620" cy="461665"/>
          </a:xfrm>
          <a:prstGeom prst="rect">
            <a:avLst/>
          </a:prstGeom>
          <a:noFill/>
          <a:ln w="12700">
            <a:solidFill>
              <a:schemeClr val="bg1">
                <a:lumMod val="50000"/>
              </a:schemeClr>
            </a:solidFill>
          </a:ln>
        </p:spPr>
        <p:txBody>
          <a:bodyPr wrap="square" lIns="91440" tIns="91440" rIns="91440" bIns="91440" rtlCol="0">
            <a:spAutoFit/>
          </a:bodyPr>
          <a:lstStyle/>
          <a:p>
            <a:pPr>
              <a:lnSpc>
                <a:spcPct val="90000"/>
              </a:lnSpc>
              <a:spcAft>
                <a:spcPts val="600"/>
              </a:spcAft>
            </a:pPr>
            <a:r>
              <a:rPr lang="en-US" sz="1000">
                <a:gradFill>
                  <a:gsLst>
                    <a:gs pos="2917">
                      <a:schemeClr val="tx1"/>
                    </a:gs>
                    <a:gs pos="30000">
                      <a:schemeClr val="tx1"/>
                    </a:gs>
                  </a:gsLst>
                  <a:lin ang="5400000" scaled="0"/>
                </a:gradFill>
                <a:latin typeface="Consolas" panose="020B0609020204030204" pitchFamily="49" charset="0"/>
              </a:rPr>
              <a:t>GET	/</a:t>
            </a:r>
            <a:r>
              <a:rPr lang="en-US" sz="1000" err="1">
                <a:gradFill>
                  <a:gsLst>
                    <a:gs pos="2917">
                      <a:schemeClr val="tx1"/>
                    </a:gs>
                    <a:gs pos="30000">
                      <a:schemeClr val="tx1"/>
                    </a:gs>
                  </a:gsLst>
                  <a:lin ang="5400000" scaled="0"/>
                </a:gradFill>
                <a:latin typeface="Consolas" panose="020B0609020204030204" pitchFamily="49" charset="0"/>
              </a:rPr>
              <a:t>colls</a:t>
            </a:r>
            <a:r>
              <a:rPr lang="en-US" sz="1000">
                <a:gradFill>
                  <a:gsLst>
                    <a:gs pos="2917">
                      <a:schemeClr val="tx1"/>
                    </a:gs>
                    <a:gs pos="30000">
                      <a:schemeClr val="tx1"/>
                    </a:gs>
                  </a:gsLst>
                  <a:lin ang="5400000" scaled="0"/>
                </a:gradFill>
                <a:latin typeface="Consolas" panose="020B0609020204030204" pitchFamily="49" charset="0"/>
              </a:rPr>
              <a:t>/</a:t>
            </a:r>
            <a:r>
              <a:rPr lang="en-US" sz="1000" err="1">
                <a:gradFill>
                  <a:gsLst>
                    <a:gs pos="2917">
                      <a:schemeClr val="tx1"/>
                    </a:gs>
                    <a:gs pos="30000">
                      <a:schemeClr val="tx1"/>
                    </a:gs>
                  </a:gsLst>
                  <a:lin ang="5400000" scaled="0"/>
                </a:gradFill>
                <a:latin typeface="Consolas" panose="020B0609020204030204" pitchFamily="49" charset="0"/>
              </a:rPr>
              <a:t>examplecollection</a:t>
            </a:r>
            <a:br>
              <a:rPr lang="en-US" sz="1000">
                <a:gradFill>
                  <a:gsLst>
                    <a:gs pos="2917">
                      <a:schemeClr val="tx1"/>
                    </a:gs>
                    <a:gs pos="30000">
                      <a:schemeClr val="tx1"/>
                    </a:gs>
                  </a:gsLst>
                  <a:lin ang="5400000" scaled="0"/>
                </a:gradFill>
                <a:latin typeface="Consolas" panose="020B0609020204030204" pitchFamily="49" charset="0"/>
              </a:rPr>
            </a:br>
            <a:r>
              <a:rPr lang="en-US" sz="1000">
                <a:gradFill>
                  <a:gsLst>
                    <a:gs pos="2917">
                      <a:schemeClr val="tx1"/>
                    </a:gs>
                    <a:gs pos="30000">
                      <a:schemeClr val="tx1"/>
                    </a:gs>
                  </a:gsLst>
                  <a:lin ang="5400000" scaled="0"/>
                </a:gradFill>
                <a:latin typeface="Consolas" panose="020B0609020204030204" pitchFamily="49" charset="0"/>
              </a:rPr>
              <a:t>x-</a:t>
            </a:r>
            <a:r>
              <a:rPr lang="en-US" sz="1000" err="1">
                <a:gradFill>
                  <a:gsLst>
                    <a:gs pos="2917">
                      <a:schemeClr val="tx1"/>
                    </a:gs>
                    <a:gs pos="30000">
                      <a:schemeClr val="tx1"/>
                    </a:gs>
                  </a:gsLst>
                  <a:lin ang="5400000" scaled="0"/>
                </a:gradFill>
                <a:latin typeface="Consolas" panose="020B0609020204030204" pitchFamily="49" charset="0"/>
              </a:rPr>
              <a:t>ms</a:t>
            </a:r>
            <a:r>
              <a:rPr lang="en-US" sz="1000">
                <a:gradFill>
                  <a:gsLst>
                    <a:gs pos="2917">
                      <a:schemeClr val="tx1"/>
                    </a:gs>
                    <a:gs pos="30000">
                      <a:schemeClr val="tx1"/>
                    </a:gs>
                  </a:gsLst>
                  <a:lin ang="5400000" scaled="0"/>
                </a:gradFill>
                <a:latin typeface="Consolas" panose="020B0609020204030204" pitchFamily="49" charset="0"/>
              </a:rPr>
              <a:t>-index-transformation-progress: 100</a:t>
            </a:r>
          </a:p>
        </p:txBody>
      </p:sp>
      <p:cxnSp>
        <p:nvCxnSpPr>
          <p:cNvPr id="18" name="Straight Arrow Connector 17">
            <a:extLst>
              <a:ext uri="{FF2B5EF4-FFF2-40B4-BE49-F238E27FC236}">
                <a16:creationId xmlns:a16="http://schemas.microsoft.com/office/drawing/2014/main" id="{17E2F2F0-A100-47CE-A0F2-8C9D08CBD778}"/>
              </a:ext>
            </a:extLst>
          </p:cNvPr>
          <p:cNvCxnSpPr>
            <a:cxnSpLocks/>
          </p:cNvCxnSpPr>
          <p:nvPr/>
        </p:nvCxnSpPr>
        <p:spPr>
          <a:xfrm flipH="1" flipV="1">
            <a:off x="6838004" y="4746032"/>
            <a:ext cx="0" cy="24102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0" name="Straight Arrow Connector 19">
            <a:extLst>
              <a:ext uri="{FF2B5EF4-FFF2-40B4-BE49-F238E27FC236}">
                <a16:creationId xmlns:a16="http://schemas.microsoft.com/office/drawing/2014/main" id="{A7BE7757-81C3-4A47-907A-A992CCAA9636}"/>
              </a:ext>
            </a:extLst>
          </p:cNvPr>
          <p:cNvCxnSpPr>
            <a:cxnSpLocks/>
          </p:cNvCxnSpPr>
          <p:nvPr/>
        </p:nvCxnSpPr>
        <p:spPr>
          <a:xfrm flipH="1" flipV="1">
            <a:off x="10795907" y="4742362"/>
            <a:ext cx="0" cy="241024"/>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1" name="TextBox 20">
            <a:extLst>
              <a:ext uri="{FF2B5EF4-FFF2-40B4-BE49-F238E27FC236}">
                <a16:creationId xmlns:a16="http://schemas.microsoft.com/office/drawing/2014/main" id="{14FAB9E6-029F-4D52-A1C4-032E6F37B817}"/>
              </a:ext>
            </a:extLst>
          </p:cNvPr>
          <p:cNvSpPr txBox="1"/>
          <p:nvPr/>
        </p:nvSpPr>
        <p:spPr>
          <a:xfrm>
            <a:off x="5773783" y="4727097"/>
            <a:ext cx="182880" cy="182880"/>
          </a:xfrm>
          <a:prstGeom prst="rect">
            <a:avLst/>
          </a:prstGeom>
          <a:noFill/>
          <a:ln>
            <a:noFill/>
          </a:ln>
        </p:spPr>
        <p:txBody>
          <a:bodyPr wrap="square" lIns="0" tIns="0" rIns="0" bIns="0" rtlCol="0" anchor="ctr">
            <a:spAutoFit/>
          </a:bodyPr>
          <a:lstStyle/>
          <a:p>
            <a:pPr algn="ctr">
              <a:lnSpc>
                <a:spcPct val="90000"/>
              </a:lnSpc>
              <a:spcAft>
                <a:spcPts val="600"/>
              </a:spcAft>
            </a:pPr>
            <a:r>
              <a:rPr lang="en-US" sz="1100">
                <a:gradFill>
                  <a:gsLst>
                    <a:gs pos="2917">
                      <a:schemeClr val="tx1"/>
                    </a:gs>
                    <a:gs pos="30000">
                      <a:schemeClr val="tx1"/>
                    </a:gs>
                  </a:gsLst>
                  <a:lin ang="5400000" scaled="0"/>
                </a:gradFill>
                <a:latin typeface="Consolas" panose="020B0609020204030204" pitchFamily="49" charset="0"/>
              </a:rPr>
              <a:t>t</a:t>
            </a:r>
            <a:r>
              <a:rPr lang="en-US" sz="1100" baseline="-25000">
                <a:gradFill>
                  <a:gsLst>
                    <a:gs pos="2917">
                      <a:schemeClr val="tx1"/>
                    </a:gs>
                    <a:gs pos="30000">
                      <a:schemeClr val="tx1"/>
                    </a:gs>
                  </a:gsLst>
                  <a:lin ang="5400000" scaled="0"/>
                </a:gradFill>
                <a:latin typeface="Consolas" panose="020B0609020204030204" pitchFamily="49" charset="0"/>
              </a:rPr>
              <a:t>0</a:t>
            </a:r>
          </a:p>
        </p:txBody>
      </p:sp>
      <p:sp>
        <p:nvSpPr>
          <p:cNvPr id="22" name="TextBox 21">
            <a:extLst>
              <a:ext uri="{FF2B5EF4-FFF2-40B4-BE49-F238E27FC236}">
                <a16:creationId xmlns:a16="http://schemas.microsoft.com/office/drawing/2014/main" id="{852C0450-36C4-48CA-B531-ABC8EF798D09}"/>
              </a:ext>
            </a:extLst>
          </p:cNvPr>
          <p:cNvSpPr txBox="1"/>
          <p:nvPr/>
        </p:nvSpPr>
        <p:spPr>
          <a:xfrm>
            <a:off x="11332573" y="4742362"/>
            <a:ext cx="182880" cy="152349"/>
          </a:xfrm>
          <a:prstGeom prst="rect">
            <a:avLst/>
          </a:prstGeom>
          <a:noFill/>
          <a:ln>
            <a:noFill/>
          </a:ln>
        </p:spPr>
        <p:txBody>
          <a:bodyPr wrap="square" lIns="0" tIns="0" rIns="0" bIns="0" rtlCol="0" anchor="ctr">
            <a:spAutoFit/>
          </a:bodyPr>
          <a:lstStyle/>
          <a:p>
            <a:pPr algn="ctr">
              <a:lnSpc>
                <a:spcPct val="90000"/>
              </a:lnSpc>
              <a:spcAft>
                <a:spcPts val="600"/>
              </a:spcAft>
            </a:pPr>
            <a:r>
              <a:rPr lang="en-US" sz="1100">
                <a:gradFill>
                  <a:gsLst>
                    <a:gs pos="2917">
                      <a:schemeClr val="tx1"/>
                    </a:gs>
                    <a:gs pos="30000">
                      <a:schemeClr val="tx1"/>
                    </a:gs>
                  </a:gsLst>
                  <a:lin ang="5400000" scaled="0"/>
                </a:gradFill>
                <a:latin typeface="Consolas" panose="020B0609020204030204" pitchFamily="49" charset="0"/>
              </a:rPr>
              <a:t>t</a:t>
            </a:r>
            <a:r>
              <a:rPr lang="en-US" sz="1100" baseline="-25000">
                <a:gradFill>
                  <a:gsLst>
                    <a:gs pos="2917">
                      <a:schemeClr val="tx1"/>
                    </a:gs>
                    <a:gs pos="30000">
                      <a:schemeClr val="tx1"/>
                    </a:gs>
                  </a:gsLst>
                  <a:lin ang="5400000" scaled="0"/>
                </a:gradFill>
                <a:latin typeface="Consolas" panose="020B0609020204030204" pitchFamily="49" charset="0"/>
              </a:rPr>
              <a:t>1</a:t>
            </a:r>
          </a:p>
        </p:txBody>
      </p:sp>
    </p:spTree>
    <p:extLst>
      <p:ext uri="{BB962C8B-B14F-4D97-AF65-F5344CB8AC3E}">
        <p14:creationId xmlns:p14="http://schemas.microsoft.com/office/powerpoint/2010/main" val="31634261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582265-D437-43DE-8894-A0F96529118A}"/>
              </a:ext>
            </a:extLst>
          </p:cNvPr>
          <p:cNvSpPr>
            <a:spLocks noGrp="1"/>
          </p:cNvSpPr>
          <p:nvPr>
            <p:ph type="title"/>
          </p:nvPr>
        </p:nvSpPr>
        <p:spPr/>
        <p:txBody>
          <a:bodyPr/>
          <a:lstStyle/>
          <a:p>
            <a:r>
              <a:rPr lang="en-US"/>
              <a:t>Top 10 reasons why customers use</a:t>
            </a:r>
            <a:br>
              <a:rPr lang="en-US"/>
            </a:br>
            <a:r>
              <a:rPr lang="en-US"/>
              <a:t>Azure Cosmos DB</a:t>
            </a:r>
          </a:p>
        </p:txBody>
      </p:sp>
      <p:grpSp>
        <p:nvGrpSpPr>
          <p:cNvPr id="55" name="Group 54"/>
          <p:cNvGrpSpPr/>
          <p:nvPr/>
        </p:nvGrpSpPr>
        <p:grpSpPr>
          <a:xfrm>
            <a:off x="7164168" y="2162738"/>
            <a:ext cx="2082409" cy="3832887"/>
            <a:chOff x="7164168" y="2162738"/>
            <a:chExt cx="2082409" cy="3832887"/>
          </a:xfrm>
        </p:grpSpPr>
        <p:sp>
          <p:nvSpPr>
            <p:cNvPr id="8" name="TextBox 7">
              <a:extLst>
                <a:ext uri="{FF2B5EF4-FFF2-40B4-BE49-F238E27FC236}">
                  <a16:creationId xmlns:a16="http://schemas.microsoft.com/office/drawing/2014/main" id="{3C284CC6-F706-49D6-9791-D63061F0330A}"/>
                </a:ext>
              </a:extLst>
            </p:cNvPr>
            <p:cNvSpPr txBox="1"/>
            <p:nvPr/>
          </p:nvSpPr>
          <p:spPr>
            <a:xfrm>
              <a:off x="7164168" y="2747554"/>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Natively supports </a:t>
              </a:r>
              <a:r>
                <a:rPr lang="en-US" sz="1600">
                  <a:solidFill>
                    <a:schemeClr val="tx2"/>
                  </a:solidFill>
                </a:rPr>
                <a:t>different types of data </a:t>
              </a:r>
              <a:r>
                <a:rPr lang="en-US" sz="1600">
                  <a:gradFill>
                    <a:gsLst>
                      <a:gs pos="2917">
                        <a:schemeClr val="tx1"/>
                      </a:gs>
                      <a:gs pos="30000">
                        <a:schemeClr val="tx1"/>
                      </a:gs>
                    </a:gsLst>
                    <a:lin ang="5400000" scaled="0"/>
                  </a:gradFill>
                </a:rPr>
                <a:t>at massive scale</a:t>
              </a:r>
            </a:p>
          </p:txBody>
        </p:sp>
        <p:sp>
          <p:nvSpPr>
            <p:cNvPr id="13" name="TextBox 12">
              <a:extLst>
                <a:ext uri="{FF2B5EF4-FFF2-40B4-BE49-F238E27FC236}">
                  <a16:creationId xmlns:a16="http://schemas.microsoft.com/office/drawing/2014/main" id="{64E8FBC9-26F7-4799-8101-661CDAF0E4F1}"/>
                </a:ext>
              </a:extLst>
            </p:cNvPr>
            <p:cNvSpPr txBox="1"/>
            <p:nvPr/>
          </p:nvSpPr>
          <p:spPr>
            <a:xfrm>
              <a:off x="7164168"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Provides </a:t>
              </a:r>
              <a:r>
                <a:rPr lang="en-US" sz="1600">
                  <a:solidFill>
                    <a:schemeClr val="tx2"/>
                  </a:solidFill>
                </a:rPr>
                <a:t>multi-tenancy and enterprise-grade security</a:t>
              </a:r>
            </a:p>
          </p:txBody>
        </p:sp>
        <p:grpSp>
          <p:nvGrpSpPr>
            <p:cNvPr id="22" name="Group 21">
              <a:extLst>
                <a:ext uri="{FF2B5EF4-FFF2-40B4-BE49-F238E27FC236}">
                  <a16:creationId xmlns:a16="http://schemas.microsoft.com/office/drawing/2014/main" id="{196F2F7C-6800-4AC4-AC9B-046BFC06DCB6}"/>
                </a:ext>
              </a:extLst>
            </p:cNvPr>
            <p:cNvGrpSpPr/>
            <p:nvPr/>
          </p:nvGrpSpPr>
          <p:grpSpPr>
            <a:xfrm>
              <a:off x="7339292" y="4415688"/>
              <a:ext cx="266966" cy="461546"/>
              <a:chOff x="9483369" y="4036570"/>
              <a:chExt cx="385258" cy="666058"/>
            </a:xfrm>
            <a:noFill/>
          </p:grpSpPr>
          <p:sp>
            <p:nvSpPr>
              <p:cNvPr id="23" name="Freeform: Shape 22">
                <a:extLst>
                  <a:ext uri="{FF2B5EF4-FFF2-40B4-BE49-F238E27FC236}">
                    <a16:creationId xmlns:a16="http://schemas.microsoft.com/office/drawing/2014/main" id="{FB855218-7205-4063-A0C1-8DE45D5D1F63}"/>
                  </a:ext>
                </a:extLst>
              </p:cNvPr>
              <p:cNvSpPr/>
              <p:nvPr/>
            </p:nvSpPr>
            <p:spPr bwMode="auto">
              <a:xfrm>
                <a:off x="9545328" y="4036570"/>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endParaRPr lang="en-US" kern="0">
                  <a:solidFill>
                    <a:srgbClr val="505050"/>
                  </a:solidFill>
                  <a:latin typeface="Calibri Light" panose="020F0302020204030204"/>
                </a:endParaRPr>
              </a:p>
            </p:txBody>
          </p:sp>
          <p:sp useBgFill="1">
            <p:nvSpPr>
              <p:cNvPr id="24" name="Freeform: Shape 23">
                <a:extLst>
                  <a:ext uri="{FF2B5EF4-FFF2-40B4-BE49-F238E27FC236}">
                    <a16:creationId xmlns:a16="http://schemas.microsoft.com/office/drawing/2014/main" id="{2359C72F-1BF9-4E8B-86AF-E2E0C58C0215}"/>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endParaRPr lang="en-US" kern="0">
                  <a:solidFill>
                    <a:srgbClr val="505050"/>
                  </a:solidFill>
                  <a:latin typeface="Calibri Light" panose="020F0302020204030204"/>
                </a:endParaRPr>
              </a:p>
            </p:txBody>
          </p:sp>
        </p:grpSp>
        <p:sp>
          <p:nvSpPr>
            <p:cNvPr id="25" name="Freeform 5">
              <a:extLst>
                <a:ext uri="{FF2B5EF4-FFF2-40B4-BE49-F238E27FC236}">
                  <a16:creationId xmlns:a16="http://schemas.microsoft.com/office/drawing/2014/main" id="{E53F5E30-CE6A-4CE1-86CA-8A9DFE560E6D}"/>
                </a:ext>
              </a:extLst>
            </p:cNvPr>
            <p:cNvSpPr>
              <a:spLocks noEditPoints="1"/>
            </p:cNvSpPr>
            <p:nvPr/>
          </p:nvSpPr>
          <p:spPr bwMode="auto">
            <a:xfrm>
              <a:off x="7339292" y="2162738"/>
              <a:ext cx="251420" cy="41815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a:solidFill>
                  <a:sysClr val="windowText" lastClr="000000"/>
                </a:solidFill>
                <a:latin typeface="Segoe UI Semilight"/>
              </a:endParaRPr>
            </a:p>
          </p:txBody>
        </p:sp>
      </p:grpSp>
      <p:grpSp>
        <p:nvGrpSpPr>
          <p:cNvPr id="2" name="Group 1"/>
          <p:cNvGrpSpPr/>
          <p:nvPr/>
        </p:nvGrpSpPr>
        <p:grpSpPr>
          <a:xfrm>
            <a:off x="351971" y="2162738"/>
            <a:ext cx="1977572" cy="3611288"/>
            <a:chOff x="351971" y="2162738"/>
            <a:chExt cx="1977572" cy="3611288"/>
          </a:xfrm>
        </p:grpSpPr>
        <p:sp>
          <p:nvSpPr>
            <p:cNvPr id="4" name="TextBox 3">
              <a:extLst>
                <a:ext uri="{FF2B5EF4-FFF2-40B4-BE49-F238E27FC236}">
                  <a16:creationId xmlns:a16="http://schemas.microsoft.com/office/drawing/2014/main" id="{E4E01665-C1A6-4E70-BB03-24B2B0DE77B8}"/>
                </a:ext>
              </a:extLst>
            </p:cNvPr>
            <p:cNvSpPr txBox="1"/>
            <p:nvPr/>
          </p:nvSpPr>
          <p:spPr>
            <a:xfrm>
              <a:off x="351971" y="2747554"/>
              <a:ext cx="1977572"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The 1</a:t>
              </a:r>
              <a:r>
                <a:rPr lang="en-US" sz="1600" baseline="30000">
                  <a:gradFill>
                    <a:gsLst>
                      <a:gs pos="2917">
                        <a:schemeClr val="tx1"/>
                      </a:gs>
                      <a:gs pos="30000">
                        <a:schemeClr val="tx1"/>
                      </a:gs>
                    </a:gsLst>
                    <a:lin ang="5400000" scaled="0"/>
                  </a:gradFill>
                </a:rPr>
                <a:t>st</a:t>
              </a:r>
              <a:r>
                <a:rPr lang="en-US" sz="1600">
                  <a:gradFill>
                    <a:gsLst>
                      <a:gs pos="2917">
                        <a:schemeClr val="tx1"/>
                      </a:gs>
                      <a:gs pos="30000">
                        <a:schemeClr val="tx1"/>
                      </a:gs>
                    </a:gsLst>
                    <a:lin ang="5400000" scaled="0"/>
                  </a:gradFill>
                </a:rPr>
                <a:t> and only database with </a:t>
              </a:r>
              <a:r>
                <a:rPr lang="en-US" sz="1600">
                  <a:solidFill>
                    <a:schemeClr val="tx2"/>
                  </a:solidFill>
                </a:rPr>
                <a:t>global distribution turnkey capability</a:t>
              </a:r>
            </a:p>
          </p:txBody>
        </p:sp>
        <p:sp>
          <p:nvSpPr>
            <p:cNvPr id="10" name="TextBox 9">
              <a:extLst>
                <a:ext uri="{FF2B5EF4-FFF2-40B4-BE49-F238E27FC236}">
                  <a16:creationId xmlns:a16="http://schemas.microsoft.com/office/drawing/2014/main" id="{40BC8211-ED08-422F-B8E4-85034ACCF383}"/>
                </a:ext>
              </a:extLst>
            </p:cNvPr>
            <p:cNvSpPr txBox="1"/>
            <p:nvPr/>
          </p:nvSpPr>
          <p:spPr>
            <a:xfrm>
              <a:off x="351971" y="5016896"/>
              <a:ext cx="1977572"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Enables </a:t>
              </a:r>
              <a:r>
                <a:rPr lang="en-US" sz="1600">
                  <a:solidFill>
                    <a:schemeClr val="tx2"/>
                  </a:solidFill>
                </a:rPr>
                <a:t>mission critical </a:t>
              </a:r>
              <a:r>
                <a:rPr lang="en-US" sz="1600">
                  <a:gradFill>
                    <a:gsLst>
                      <a:gs pos="2917">
                        <a:schemeClr val="tx1"/>
                      </a:gs>
                      <a:gs pos="30000">
                        <a:schemeClr val="tx1"/>
                      </a:gs>
                    </a:gsLst>
                    <a:lin ang="5400000" scaled="0"/>
                  </a:gradFill>
                </a:rPr>
                <a:t>intelligent applications</a:t>
              </a:r>
            </a:p>
          </p:txBody>
        </p:sp>
        <p:grpSp>
          <p:nvGrpSpPr>
            <p:cNvPr id="15" name="Group 14">
              <a:extLst>
                <a:ext uri="{FF2B5EF4-FFF2-40B4-BE49-F238E27FC236}">
                  <a16:creationId xmlns:a16="http://schemas.microsoft.com/office/drawing/2014/main" id="{2677FF4F-91E8-4CCE-AB3E-362F54D97E9B}"/>
                </a:ext>
              </a:extLst>
            </p:cNvPr>
            <p:cNvGrpSpPr/>
            <p:nvPr/>
          </p:nvGrpSpPr>
          <p:grpSpPr>
            <a:xfrm>
              <a:off x="527095" y="2162738"/>
              <a:ext cx="397581" cy="397581"/>
              <a:chOff x="11679011" y="5307417"/>
              <a:chExt cx="457200" cy="457200"/>
            </a:xfrm>
          </p:grpSpPr>
          <p:sp>
            <p:nvSpPr>
              <p:cNvPr id="16" name="Oval 15">
                <a:extLst>
                  <a:ext uri="{FF2B5EF4-FFF2-40B4-BE49-F238E27FC236}">
                    <a16:creationId xmlns:a16="http://schemas.microsoft.com/office/drawing/2014/main" id="{EF5EC1CF-000B-4FDF-AE51-A9D3B937ABE8}"/>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B001F16-DE9B-478B-A3A6-9C20DA1A10B9}"/>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C6A0991-35FB-44AD-914C-DA053C902478}"/>
                  </a:ext>
                </a:extLst>
              </p:cNvPr>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7CDA2C-D67D-4718-8469-47907BA6904B}"/>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238576B-5A58-4E41-8E2B-59932DA799F8}"/>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43DFC4-426F-4E12-8EB1-F3530416DBA4}"/>
                  </a:ext>
                </a:extLst>
              </p:cNvPr>
              <p:cNvCxnSpPr>
                <a:cxnSpLocks/>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2" name="building_7">
              <a:extLst>
                <a:ext uri="{FF2B5EF4-FFF2-40B4-BE49-F238E27FC236}">
                  <a16:creationId xmlns:a16="http://schemas.microsoft.com/office/drawing/2014/main" id="{EA2A8FDA-B80A-4371-B202-BEA77EE2C5B3}"/>
                </a:ext>
              </a:extLst>
            </p:cNvPr>
            <p:cNvSpPr>
              <a:spLocks noChangeAspect="1" noEditPoints="1"/>
            </p:cNvSpPr>
            <p:nvPr/>
          </p:nvSpPr>
          <p:spPr bwMode="auto">
            <a:xfrm>
              <a:off x="527095" y="4470728"/>
              <a:ext cx="381083" cy="397580"/>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5" name="TextBox 4">
            <a:extLst>
              <a:ext uri="{FF2B5EF4-FFF2-40B4-BE49-F238E27FC236}">
                <a16:creationId xmlns:a16="http://schemas.microsoft.com/office/drawing/2014/main" id="{3FBC79CC-A899-4924-92D5-9EC8C6BC0EBD}"/>
              </a:ext>
            </a:extLst>
          </p:cNvPr>
          <p:cNvSpPr txBox="1"/>
          <p:nvPr/>
        </p:nvSpPr>
        <p:spPr>
          <a:xfrm>
            <a:off x="2552812" y="2747554"/>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latin typeface="Segoe UI Semilight" charset="0"/>
                <a:ea typeface="Segoe UI Semilight" charset="0"/>
                <a:cs typeface="Segoe UI Semilight" charset="0"/>
              </a:rPr>
              <a:t>De</a:t>
            </a:r>
            <a:r>
              <a:rPr lang="en-US" sz="1600">
                <a:gradFill>
                  <a:gsLst>
                    <a:gs pos="2917">
                      <a:schemeClr val="tx1"/>
                    </a:gs>
                    <a:gs pos="30000">
                      <a:schemeClr val="tx1"/>
                    </a:gs>
                  </a:gsLst>
                  <a:lin ang="5400000" scaled="0"/>
                </a:gradFill>
              </a:rPr>
              <a:t>liver </a:t>
            </a:r>
            <a:r>
              <a:rPr lang="en-US" sz="1600">
                <a:solidFill>
                  <a:schemeClr val="tx2"/>
                </a:solidFill>
              </a:rPr>
              <a:t>massive storage/throughput scalability </a:t>
            </a:r>
            <a:r>
              <a:rPr lang="en-US" sz="1600">
                <a:gradFill>
                  <a:gsLst>
                    <a:gs pos="2917">
                      <a:schemeClr val="tx1"/>
                    </a:gs>
                    <a:gs pos="30000">
                      <a:schemeClr val="tx1"/>
                    </a:gs>
                  </a:gsLst>
                  <a:lin ang="5400000" scaled="0"/>
                </a:gradFill>
              </a:rPr>
              <a:t>database</a:t>
            </a:r>
          </a:p>
        </p:txBody>
      </p:sp>
      <p:sp>
        <p:nvSpPr>
          <p:cNvPr id="11" name="TextBox 10">
            <a:extLst>
              <a:ext uri="{FF2B5EF4-FFF2-40B4-BE49-F238E27FC236}">
                <a16:creationId xmlns:a16="http://schemas.microsoft.com/office/drawing/2014/main" id="{3A2BFEB7-9D3E-4AA4-ABC7-6E563B937D96}"/>
              </a:ext>
            </a:extLst>
          </p:cNvPr>
          <p:cNvSpPr txBox="1"/>
          <p:nvPr/>
        </p:nvSpPr>
        <p:spPr>
          <a:xfrm>
            <a:off x="2552812" y="5016896"/>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Gives high flexibility </a:t>
            </a:r>
            <a:r>
              <a:rPr lang="en-US" sz="1600">
                <a:solidFill>
                  <a:schemeClr val="tx2"/>
                </a:solidFill>
              </a:rPr>
              <a:t>to optimize for speed and cost</a:t>
            </a:r>
          </a:p>
        </p:txBody>
      </p:sp>
      <p:sp>
        <p:nvSpPr>
          <p:cNvPr id="33" name="Freeform 146">
            <a:extLst>
              <a:ext uri="{FF2B5EF4-FFF2-40B4-BE49-F238E27FC236}">
                <a16:creationId xmlns:a16="http://schemas.microsoft.com/office/drawing/2014/main" id="{DA0CBC89-8D98-4617-B93F-A453A4504285}"/>
              </a:ext>
            </a:extLst>
          </p:cNvPr>
          <p:cNvSpPr>
            <a:spLocks noChangeAspect="1"/>
          </p:cNvSpPr>
          <p:nvPr/>
        </p:nvSpPr>
        <p:spPr bwMode="auto">
          <a:xfrm>
            <a:off x="2727936" y="4558937"/>
            <a:ext cx="502593" cy="31829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FC2D3CD4-51CE-41B9-87AE-73D071AD71DF}"/>
              </a:ext>
            </a:extLst>
          </p:cNvPr>
          <p:cNvGrpSpPr/>
          <p:nvPr/>
        </p:nvGrpSpPr>
        <p:grpSpPr>
          <a:xfrm>
            <a:off x="2727936" y="2230668"/>
            <a:ext cx="402639" cy="361232"/>
            <a:chOff x="1275510" y="6072184"/>
            <a:chExt cx="508602" cy="456298"/>
          </a:xfrm>
        </p:grpSpPr>
        <p:grpSp>
          <p:nvGrpSpPr>
            <p:cNvPr id="36" name="Group 35">
              <a:extLst>
                <a:ext uri="{FF2B5EF4-FFF2-40B4-BE49-F238E27FC236}">
                  <a16:creationId xmlns:a16="http://schemas.microsoft.com/office/drawing/2014/main" id="{212497D1-6088-4E46-9FEE-08B125BD925A}"/>
                </a:ext>
              </a:extLst>
            </p:cNvPr>
            <p:cNvGrpSpPr/>
            <p:nvPr/>
          </p:nvGrpSpPr>
          <p:grpSpPr>
            <a:xfrm>
              <a:off x="1275510" y="6224584"/>
              <a:ext cx="508602" cy="151498"/>
              <a:chOff x="551886" y="4945335"/>
              <a:chExt cx="508602" cy="151498"/>
            </a:xfrm>
          </p:grpSpPr>
          <p:sp>
            <p:nvSpPr>
              <p:cNvPr id="45" name="Rectangle 44">
                <a:extLst>
                  <a:ext uri="{FF2B5EF4-FFF2-40B4-BE49-F238E27FC236}">
                    <a16:creationId xmlns:a16="http://schemas.microsoft.com/office/drawing/2014/main" id="{D44C2743-03CC-449B-879B-3EE42551741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BA8A8894-AC1A-484D-ABDC-DF4C6924268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E3E14144-1AD2-45B8-8EAF-D1201A533F2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1F02F3F2-B202-40E7-BEA0-9B3C9238A2AD}"/>
                </a:ext>
              </a:extLst>
            </p:cNvPr>
            <p:cNvGrpSpPr/>
            <p:nvPr/>
          </p:nvGrpSpPr>
          <p:grpSpPr>
            <a:xfrm>
              <a:off x="1275510" y="6376984"/>
              <a:ext cx="508602" cy="151498"/>
              <a:chOff x="551886" y="4945335"/>
              <a:chExt cx="508602" cy="151498"/>
            </a:xfrm>
          </p:grpSpPr>
          <p:sp>
            <p:nvSpPr>
              <p:cNvPr id="42" name="Rectangle 41">
                <a:extLst>
                  <a:ext uri="{FF2B5EF4-FFF2-40B4-BE49-F238E27FC236}">
                    <a16:creationId xmlns:a16="http://schemas.microsoft.com/office/drawing/2014/main" id="{40511CB9-882F-423E-8465-C906FEEA410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458A8168-57E2-48DE-813E-9D91B2E348A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042D586D-FACF-4E15-9F74-A85183DFC1A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596E95D-63EF-4A62-89B0-1B8A11FB84AF}"/>
                </a:ext>
              </a:extLst>
            </p:cNvPr>
            <p:cNvGrpSpPr/>
            <p:nvPr/>
          </p:nvGrpSpPr>
          <p:grpSpPr>
            <a:xfrm>
              <a:off x="1275510" y="6072184"/>
              <a:ext cx="508602" cy="151498"/>
              <a:chOff x="551886" y="4945335"/>
              <a:chExt cx="508602" cy="151498"/>
            </a:xfrm>
          </p:grpSpPr>
          <p:sp>
            <p:nvSpPr>
              <p:cNvPr id="39" name="Rectangle 38">
                <a:extLst>
                  <a:ext uri="{FF2B5EF4-FFF2-40B4-BE49-F238E27FC236}">
                    <a16:creationId xmlns:a16="http://schemas.microsoft.com/office/drawing/2014/main" id="{45B6E5AF-9B22-4A4B-879E-6C0314AA119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5509AE69-E393-4538-B779-1434562C909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383AA8A4-E2F1-4B58-AFFF-4BA4BB89567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 name="Group 55"/>
          <p:cNvGrpSpPr/>
          <p:nvPr/>
        </p:nvGrpSpPr>
        <p:grpSpPr>
          <a:xfrm>
            <a:off x="9469845" y="2130818"/>
            <a:ext cx="2082409" cy="3864807"/>
            <a:chOff x="9469845" y="2130818"/>
            <a:chExt cx="2082409" cy="3864807"/>
          </a:xfrm>
        </p:grpSpPr>
        <p:sp>
          <p:nvSpPr>
            <p:cNvPr id="9" name="TextBox 8">
              <a:extLst>
                <a:ext uri="{FF2B5EF4-FFF2-40B4-BE49-F238E27FC236}">
                  <a16:creationId xmlns:a16="http://schemas.microsoft.com/office/drawing/2014/main" id="{B3DACEE5-E130-4C59-B833-F30B9E4DCE1A}"/>
                </a:ext>
              </a:extLst>
            </p:cNvPr>
            <p:cNvSpPr txBox="1"/>
            <p:nvPr/>
          </p:nvSpPr>
          <p:spPr>
            <a:xfrm>
              <a:off x="9469845" y="2747554"/>
              <a:ext cx="2082409" cy="12003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Boasts </a:t>
              </a:r>
              <a:r>
                <a:rPr lang="en-US" sz="1600">
                  <a:solidFill>
                    <a:schemeClr val="tx2"/>
                  </a:solidFill>
                </a:rPr>
                <a:t>5 well-defined consistency models </a:t>
              </a:r>
              <a:r>
                <a:rPr lang="en-US" sz="1600">
                  <a:gradFill>
                    <a:gsLst>
                      <a:gs pos="2917">
                        <a:schemeClr val="tx1"/>
                      </a:gs>
                      <a:gs pos="30000">
                        <a:schemeClr val="tx1"/>
                      </a:gs>
                    </a:gsLst>
                    <a:lin ang="5400000" scaled="0"/>
                  </a:gradFill>
                </a:rPr>
                <a:t>to pick the right consistency/latency/ throughput tradeoff</a:t>
              </a:r>
            </a:p>
          </p:txBody>
        </p:sp>
        <p:sp>
          <p:nvSpPr>
            <p:cNvPr id="14" name="TextBox 13">
              <a:extLst>
                <a:ext uri="{FF2B5EF4-FFF2-40B4-BE49-F238E27FC236}">
                  <a16:creationId xmlns:a16="http://schemas.microsoft.com/office/drawing/2014/main" id="{A1743157-520E-4DFC-89A4-B2B1B9FFF3C7}"/>
                </a:ext>
              </a:extLst>
            </p:cNvPr>
            <p:cNvSpPr txBox="1"/>
            <p:nvPr/>
          </p:nvSpPr>
          <p:spPr>
            <a:xfrm>
              <a:off x="9469845"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Naturally </a:t>
              </a:r>
              <a:r>
                <a:rPr lang="en-US" sz="1600">
                  <a:solidFill>
                    <a:schemeClr val="tx2"/>
                  </a:solidFill>
                </a:rPr>
                <a:t>analytics-ready</a:t>
              </a:r>
              <a:r>
                <a:rPr lang="en-US" sz="1600">
                  <a:gradFill>
                    <a:gsLst>
                      <a:gs pos="2917">
                        <a:schemeClr val="tx1"/>
                      </a:gs>
                      <a:gs pos="30000">
                        <a:schemeClr val="tx1"/>
                      </a:gs>
                    </a:gsLst>
                    <a:lin ang="5400000" scaled="0"/>
                  </a:gradFill>
                </a:rPr>
                <a:t> and perfect for </a:t>
              </a:r>
              <a:r>
                <a:rPr lang="en-US" sz="1600">
                  <a:solidFill>
                    <a:schemeClr val="tx2"/>
                  </a:solidFill>
                </a:rPr>
                <a:t>event-driven architectures</a:t>
              </a:r>
            </a:p>
          </p:txBody>
        </p:sp>
        <p:grpSp>
          <p:nvGrpSpPr>
            <p:cNvPr id="26" name="Group 25">
              <a:extLst>
                <a:ext uri="{FF2B5EF4-FFF2-40B4-BE49-F238E27FC236}">
                  <a16:creationId xmlns:a16="http://schemas.microsoft.com/office/drawing/2014/main" id="{4DF029D3-9086-4835-B2F3-C6B0DF40B286}"/>
                </a:ext>
              </a:extLst>
            </p:cNvPr>
            <p:cNvGrpSpPr/>
            <p:nvPr/>
          </p:nvGrpSpPr>
          <p:grpSpPr>
            <a:xfrm>
              <a:off x="9644969" y="2130818"/>
              <a:ext cx="355692" cy="450070"/>
              <a:chOff x="9079741" y="2473250"/>
              <a:chExt cx="838336" cy="1060779"/>
            </a:xfrm>
            <a:solidFill>
              <a:schemeClr val="bg1"/>
            </a:solidFill>
          </p:grpSpPr>
          <p:grpSp>
            <p:nvGrpSpPr>
              <p:cNvPr id="27" name="Group 26">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0"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28"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9" name="Oval 28">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991A8ECC-5002-4DA1-B5AE-B392EF8134F4}"/>
                </a:ext>
              </a:extLst>
            </p:cNvPr>
            <p:cNvGrpSpPr/>
            <p:nvPr/>
          </p:nvGrpSpPr>
          <p:grpSpPr>
            <a:xfrm>
              <a:off x="9644969" y="4532296"/>
              <a:ext cx="264490" cy="336012"/>
              <a:chOff x="10698247" y="2486025"/>
              <a:chExt cx="452353" cy="574676"/>
            </a:xfrm>
          </p:grpSpPr>
          <p:sp>
            <p:nvSpPr>
              <p:cNvPr id="49" name="Rectangle 3">
                <a:extLst>
                  <a:ext uri="{FF2B5EF4-FFF2-40B4-BE49-F238E27FC236}">
                    <a16:creationId xmlns:a16="http://schemas.microsoft.com/office/drawing/2014/main" id="{0C79153D-2064-47A4-959B-0AC42E0843F7}"/>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149">
                <a:extLst>
                  <a:ext uri="{FF2B5EF4-FFF2-40B4-BE49-F238E27FC236}">
                    <a16:creationId xmlns:a16="http://schemas.microsoft.com/office/drawing/2014/main" id="{5B383B52-B8D6-485C-85EB-C4034179AFDC}"/>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54" name="Group 53"/>
          <p:cNvGrpSpPr/>
          <p:nvPr/>
        </p:nvGrpSpPr>
        <p:grpSpPr>
          <a:xfrm>
            <a:off x="4858490" y="2195140"/>
            <a:ext cx="2082409" cy="3800485"/>
            <a:chOff x="4858490" y="2195140"/>
            <a:chExt cx="2082409" cy="3800485"/>
          </a:xfrm>
        </p:grpSpPr>
        <p:sp>
          <p:nvSpPr>
            <p:cNvPr id="6" name="TextBox 5">
              <a:extLst>
                <a:ext uri="{FF2B5EF4-FFF2-40B4-BE49-F238E27FC236}">
                  <a16:creationId xmlns:a16="http://schemas.microsoft.com/office/drawing/2014/main" id="{233A87CB-0055-4506-A993-2CE2A6673F41}"/>
                </a:ext>
              </a:extLst>
            </p:cNvPr>
            <p:cNvSpPr txBox="1"/>
            <p:nvPr/>
          </p:nvSpPr>
          <p:spPr>
            <a:xfrm>
              <a:off x="4858490" y="2747554"/>
              <a:ext cx="2012573" cy="12003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Provides guaranteed </a:t>
              </a:r>
              <a:r>
                <a:rPr lang="en-US" sz="1600">
                  <a:solidFill>
                    <a:schemeClr val="tx2"/>
                  </a:solidFill>
                </a:rPr>
                <a:t>single digit millisecond latency at 99</a:t>
              </a:r>
              <a:r>
                <a:rPr lang="en-US" sz="1600" baseline="30000">
                  <a:solidFill>
                    <a:schemeClr val="tx2"/>
                  </a:solidFill>
                </a:rPr>
                <a:t>th</a:t>
              </a:r>
              <a:r>
                <a:rPr lang="en-US" sz="1600">
                  <a:solidFill>
                    <a:schemeClr val="tx2"/>
                  </a:solidFill>
                </a:rPr>
                <a:t> percentile worldwide</a:t>
              </a:r>
            </a:p>
          </p:txBody>
        </p:sp>
        <p:sp>
          <p:nvSpPr>
            <p:cNvPr id="12" name="TextBox 11">
              <a:extLst>
                <a:ext uri="{FF2B5EF4-FFF2-40B4-BE49-F238E27FC236}">
                  <a16:creationId xmlns:a16="http://schemas.microsoft.com/office/drawing/2014/main" id="{501844E5-ED9F-488F-800B-5B5A2D0C0E3D}"/>
                </a:ext>
              </a:extLst>
            </p:cNvPr>
            <p:cNvSpPr txBox="1"/>
            <p:nvPr/>
          </p:nvSpPr>
          <p:spPr>
            <a:xfrm>
              <a:off x="4858490"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Tackles </a:t>
              </a:r>
              <a:r>
                <a:rPr lang="en-US" sz="1600">
                  <a:solidFill>
                    <a:schemeClr val="tx2"/>
                  </a:solidFill>
                </a:rPr>
                <a:t>big data </a:t>
              </a:r>
              <a:r>
                <a:rPr lang="en-US" sz="1600">
                  <a:gradFill>
                    <a:gsLst>
                      <a:gs pos="2917">
                        <a:schemeClr val="tx1"/>
                      </a:gs>
                      <a:gs pos="30000">
                        <a:schemeClr val="tx1"/>
                      </a:gs>
                    </a:gsLst>
                    <a:lin ang="5400000" scaled="0"/>
                  </a:gradFill>
                </a:rPr>
                <a:t>workloads with </a:t>
              </a:r>
              <a:r>
                <a:rPr lang="en-US" sz="1600">
                  <a:solidFill>
                    <a:schemeClr val="tx2"/>
                  </a:solidFill>
                </a:rPr>
                <a:t>high availability and reliability</a:t>
              </a:r>
            </a:p>
          </p:txBody>
        </p:sp>
        <p:sp>
          <p:nvSpPr>
            <p:cNvPr id="34" name="Cylinder 513">
              <a:extLst>
                <a:ext uri="{FF2B5EF4-FFF2-40B4-BE49-F238E27FC236}">
                  <a16:creationId xmlns:a16="http://schemas.microsoft.com/office/drawing/2014/main" id="{093B126F-DE7E-4526-A391-1D95E6DB6B12}"/>
                </a:ext>
              </a:extLst>
            </p:cNvPr>
            <p:cNvSpPr/>
            <p:nvPr/>
          </p:nvSpPr>
          <p:spPr bwMode="auto">
            <a:xfrm>
              <a:off x="5033614" y="4519750"/>
              <a:ext cx="381083" cy="357484"/>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nvGrpSpPr>
            <p:cNvPr id="51" name="Group 50">
              <a:extLst>
                <a:ext uri="{FF2B5EF4-FFF2-40B4-BE49-F238E27FC236}">
                  <a16:creationId xmlns:a16="http://schemas.microsoft.com/office/drawing/2014/main" id="{A4D5AC76-8C3B-4655-8B7F-36396F89A50B}"/>
                </a:ext>
              </a:extLst>
            </p:cNvPr>
            <p:cNvGrpSpPr/>
            <p:nvPr/>
          </p:nvGrpSpPr>
          <p:grpSpPr>
            <a:xfrm>
              <a:off x="5033614" y="2195140"/>
              <a:ext cx="397580" cy="399947"/>
              <a:chOff x="6316323" y="2622379"/>
              <a:chExt cx="561340" cy="564682"/>
            </a:xfrm>
          </p:grpSpPr>
          <p:sp>
            <p:nvSpPr>
              <p:cNvPr id="52" name="Freeform 10">
                <a:extLst>
                  <a:ext uri="{FF2B5EF4-FFF2-40B4-BE49-F238E27FC236}">
                    <a16:creationId xmlns:a16="http://schemas.microsoft.com/office/drawing/2014/main" id="{FCA24BAE-5162-44BF-A060-6DD9366B02D1}"/>
                  </a:ext>
                </a:extLst>
              </p:cNvPr>
              <p:cNvSpPr>
                <a:spLocks/>
              </p:cNvSpPr>
              <p:nvPr/>
            </p:nvSpPr>
            <p:spPr bwMode="auto">
              <a:xfrm>
                <a:off x="6333030" y="3026678"/>
                <a:ext cx="87988" cy="85760"/>
              </a:xfrm>
              <a:custGeom>
                <a:avLst/>
                <a:gdLst>
                  <a:gd name="T0" fmla="*/ 0 w 79"/>
                  <a:gd name="T1" fmla="*/ 77 h 77"/>
                  <a:gd name="T2" fmla="*/ 8 w 79"/>
                  <a:gd name="T3" fmla="*/ 0 h 77"/>
                  <a:gd name="T4" fmla="*/ 79 w 79"/>
                  <a:gd name="T5" fmla="*/ 24 h 77"/>
                </a:gdLst>
                <a:ahLst/>
                <a:cxnLst>
                  <a:cxn ang="0">
                    <a:pos x="T0" y="T1"/>
                  </a:cxn>
                  <a:cxn ang="0">
                    <a:pos x="T2" y="T3"/>
                  </a:cxn>
                  <a:cxn ang="0">
                    <a:pos x="T4" y="T5"/>
                  </a:cxn>
                </a:cxnLst>
                <a:rect l="0" t="0" r="r" b="b"/>
                <a:pathLst>
                  <a:path w="79" h="77">
                    <a:moveTo>
                      <a:pt x="0" y="77"/>
                    </a:moveTo>
                    <a:lnTo>
                      <a:pt x="8" y="0"/>
                    </a:lnTo>
                    <a:lnTo>
                      <a:pt x="79" y="24"/>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a:solidFill>
                    <a:srgbClr val="2F2F2F"/>
                  </a:solidFill>
                  <a:latin typeface="Segoe UI"/>
                </a:endParaRPr>
              </a:p>
            </p:txBody>
          </p:sp>
          <p:sp>
            <p:nvSpPr>
              <p:cNvPr id="53" name="Freeform 11">
                <a:extLst>
                  <a:ext uri="{FF2B5EF4-FFF2-40B4-BE49-F238E27FC236}">
                    <a16:creationId xmlns:a16="http://schemas.microsoft.com/office/drawing/2014/main" id="{E9BC96CA-494A-4A95-8C30-ED59299D457E}"/>
                  </a:ext>
                </a:extLst>
              </p:cNvPr>
              <p:cNvSpPr>
                <a:spLocks/>
              </p:cNvSpPr>
              <p:nvPr/>
            </p:nvSpPr>
            <p:spPr bwMode="auto">
              <a:xfrm>
                <a:off x="6316323" y="2622379"/>
                <a:ext cx="561340" cy="564682"/>
              </a:xfrm>
              <a:custGeom>
                <a:avLst/>
                <a:gdLst>
                  <a:gd name="T0" fmla="*/ 0 w 235"/>
                  <a:gd name="T1" fmla="*/ 118 h 236"/>
                  <a:gd name="T2" fmla="*/ 118 w 235"/>
                  <a:gd name="T3" fmla="*/ 0 h 236"/>
                  <a:gd name="T4" fmla="*/ 235 w 235"/>
                  <a:gd name="T5" fmla="*/ 118 h 236"/>
                  <a:gd name="T6" fmla="*/ 118 w 235"/>
                  <a:gd name="T7" fmla="*/ 236 h 236"/>
                  <a:gd name="T8" fmla="*/ 12 w 235"/>
                  <a:gd name="T9" fmla="*/ 171 h 236"/>
                </a:gdLst>
                <a:ahLst/>
                <a:cxnLst>
                  <a:cxn ang="0">
                    <a:pos x="T0" y="T1"/>
                  </a:cxn>
                  <a:cxn ang="0">
                    <a:pos x="T2" y="T3"/>
                  </a:cxn>
                  <a:cxn ang="0">
                    <a:pos x="T4" y="T5"/>
                  </a:cxn>
                  <a:cxn ang="0">
                    <a:pos x="T6" y="T7"/>
                  </a:cxn>
                  <a:cxn ang="0">
                    <a:pos x="T8" y="T9"/>
                  </a:cxn>
                </a:cxnLst>
                <a:rect l="0" t="0" r="r" b="b"/>
                <a:pathLst>
                  <a:path w="235" h="236">
                    <a:moveTo>
                      <a:pt x="0" y="118"/>
                    </a:moveTo>
                    <a:cubicBezTo>
                      <a:pt x="0" y="53"/>
                      <a:pt x="52" y="0"/>
                      <a:pt x="118" y="0"/>
                    </a:cubicBezTo>
                    <a:cubicBezTo>
                      <a:pt x="183" y="0"/>
                      <a:pt x="235" y="53"/>
                      <a:pt x="235" y="118"/>
                    </a:cubicBezTo>
                    <a:cubicBezTo>
                      <a:pt x="235" y="183"/>
                      <a:pt x="183" y="236"/>
                      <a:pt x="118" y="236"/>
                    </a:cubicBezTo>
                    <a:cubicBezTo>
                      <a:pt x="71" y="236"/>
                      <a:pt x="31" y="209"/>
                      <a:pt x="12" y="171"/>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a:solidFill>
                    <a:srgbClr val="2F2F2F"/>
                  </a:solidFill>
                  <a:latin typeface="Segoe UI"/>
                </a:endParaRPr>
              </a:p>
            </p:txBody>
          </p:sp>
        </p:grpSp>
      </p:grpSp>
    </p:spTree>
    <p:extLst>
      <p:ext uri="{BB962C8B-B14F-4D97-AF65-F5344CB8AC3E}">
        <p14:creationId xmlns:p14="http://schemas.microsoft.com/office/powerpoint/2010/main" val="4264682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30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500" fill="hold"/>
                                        <p:tgtEl>
                                          <p:spTgt spid="55"/>
                                        </p:tgtEl>
                                        <p:attrNameLst>
                                          <p:attrName>ppt_x</p:attrName>
                                        </p:attrNameLst>
                                      </p:cBhvr>
                                      <p:tavLst>
                                        <p:tav tm="0">
                                          <p:val>
                                            <p:strVal val="#ppt_x"/>
                                          </p:val>
                                        </p:tav>
                                        <p:tav tm="100000">
                                          <p:val>
                                            <p:strVal val="#ppt_x"/>
                                          </p:val>
                                        </p:tav>
                                      </p:tavLst>
                                    </p:anim>
                                    <p:anim calcmode="lin" valueType="num">
                                      <p:cBhvr additive="base">
                                        <p:cTn id="16" dur="500" fill="hold"/>
                                        <p:tgtEl>
                                          <p:spTgt spid="5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40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B0C23-EB23-442F-AA69-31B4837D2540}"/>
              </a:ext>
            </a:extLst>
          </p:cNvPr>
          <p:cNvSpPr>
            <a:spLocks noGrp="1"/>
          </p:cNvSpPr>
          <p:nvPr>
            <p:ph type="title"/>
          </p:nvPr>
        </p:nvSpPr>
        <p:spPr/>
        <p:txBody>
          <a:bodyPr/>
          <a:lstStyle/>
          <a:p>
            <a:r>
              <a:rPr lang="en-US"/>
              <a:t>Index Tuning</a:t>
            </a:r>
          </a:p>
        </p:txBody>
      </p:sp>
      <p:sp>
        <p:nvSpPr>
          <p:cNvPr id="3" name="Text Placeholder 2">
            <a:extLst>
              <a:ext uri="{FF2B5EF4-FFF2-40B4-BE49-F238E27FC236}">
                <a16:creationId xmlns:a16="http://schemas.microsoft.com/office/drawing/2014/main" id="{CC4B86AE-2F2B-4BD4-A043-24A951B10183}"/>
              </a:ext>
            </a:extLst>
          </p:cNvPr>
          <p:cNvSpPr>
            <a:spLocks noGrp="1"/>
          </p:cNvSpPr>
          <p:nvPr>
            <p:ph type="body" sz="quarter" idx="10"/>
          </p:nvPr>
        </p:nvSpPr>
        <p:spPr>
          <a:xfrm>
            <a:off x="269239" y="1925685"/>
            <a:ext cx="7031736" cy="2702278"/>
          </a:xfrm>
        </p:spPr>
        <p:txBody>
          <a:bodyPr/>
          <a:lstStyle/>
          <a:p>
            <a:pPr lvl="0"/>
            <a:r>
              <a:rPr lang="en-US" sz="1600">
                <a:solidFill>
                  <a:srgbClr val="0078D7"/>
                </a:solidFill>
              </a:rPr>
              <a:t>METRICS ANALYSIS</a:t>
            </a:r>
          </a:p>
          <a:p>
            <a:pPr lvl="0"/>
            <a:r>
              <a:rPr lang="en-US" sz="1600" b="0">
                <a:solidFill>
                  <a:srgbClr val="505050"/>
                </a:solidFill>
                <a:latin typeface="Segoe UI Semilight"/>
              </a:rPr>
              <a:t>The SQL APIs provide information about performance metrics, such as the index storage used and the throughput cost (request units) for every operation. You can use this information to compare various indexing policies, and for performance tuning.</a:t>
            </a:r>
          </a:p>
          <a:p>
            <a:pPr lvl="0"/>
            <a:r>
              <a:rPr lang="en-US" sz="1600" b="0">
                <a:solidFill>
                  <a:srgbClr val="505050"/>
                </a:solidFill>
                <a:latin typeface="Segoe UI Semilight"/>
              </a:rPr>
              <a:t>When running a </a:t>
            </a:r>
            <a:r>
              <a:rPr lang="en-US" sz="1600">
                <a:solidFill>
                  <a:srgbClr val="505050"/>
                </a:solidFill>
                <a:latin typeface="Segoe UI Semibold" panose="020B0702040204020203" pitchFamily="34" charset="0"/>
                <a:cs typeface="Segoe UI Semibold" panose="020B0702040204020203" pitchFamily="34" charset="0"/>
              </a:rPr>
              <a:t>HEAD</a:t>
            </a:r>
            <a:r>
              <a:rPr lang="en-US" sz="1600" b="0">
                <a:solidFill>
                  <a:srgbClr val="505050"/>
                </a:solidFill>
                <a:latin typeface="Segoe UI Semilight"/>
              </a:rPr>
              <a:t> or </a:t>
            </a:r>
            <a:r>
              <a:rPr lang="en-US" sz="1600">
                <a:solidFill>
                  <a:srgbClr val="505050"/>
                </a:solidFill>
                <a:latin typeface="Segoe UI Semibold" panose="020B0702040204020203" pitchFamily="34" charset="0"/>
                <a:cs typeface="Segoe UI Semibold" panose="020B0702040204020203" pitchFamily="34" charset="0"/>
              </a:rPr>
              <a:t>GET</a:t>
            </a:r>
            <a:r>
              <a:rPr lang="en-US" sz="1600" b="0">
                <a:solidFill>
                  <a:srgbClr val="505050"/>
                </a:solidFill>
                <a:latin typeface="Segoe UI Semilight"/>
              </a:rPr>
              <a:t> request against a collection resource, the</a:t>
            </a:r>
            <a:br>
              <a:rPr lang="en-US" sz="1600" b="0">
                <a:solidFill>
                  <a:srgbClr val="505050"/>
                </a:solidFill>
                <a:latin typeface="Segoe UI Semilight"/>
              </a:rPr>
            </a:br>
            <a:r>
              <a:rPr lang="en-US" sz="1600">
                <a:solidFill>
                  <a:srgbClr val="505050"/>
                </a:solidFill>
                <a:latin typeface="Segoe UI Semibold" panose="020B0702040204020203" pitchFamily="34" charset="0"/>
                <a:cs typeface="Segoe UI Semibold" panose="020B0702040204020203" pitchFamily="34" charset="0"/>
              </a:rPr>
              <a:t>x-</a:t>
            </a:r>
            <a:r>
              <a:rPr lang="en-US" sz="1600" err="1">
                <a:solidFill>
                  <a:srgbClr val="505050"/>
                </a:solidFill>
                <a:latin typeface="Segoe UI Semibold" panose="020B0702040204020203" pitchFamily="34" charset="0"/>
                <a:cs typeface="Segoe UI Semibold" panose="020B0702040204020203" pitchFamily="34" charset="0"/>
              </a:rPr>
              <a:t>ms</a:t>
            </a:r>
            <a:r>
              <a:rPr lang="en-US" sz="1600">
                <a:solidFill>
                  <a:srgbClr val="505050"/>
                </a:solidFill>
                <a:latin typeface="Segoe UI Semibold" panose="020B0702040204020203" pitchFamily="34" charset="0"/>
                <a:cs typeface="Segoe UI Semibold" panose="020B0702040204020203" pitchFamily="34" charset="0"/>
              </a:rPr>
              <a:t>-request-quota</a:t>
            </a:r>
            <a:r>
              <a:rPr lang="en-US" sz="1600" b="0">
                <a:solidFill>
                  <a:srgbClr val="505050"/>
                </a:solidFill>
                <a:latin typeface="Segoe UI Semilight"/>
              </a:rPr>
              <a:t> and the </a:t>
            </a:r>
            <a:r>
              <a:rPr lang="en-US" sz="1600">
                <a:solidFill>
                  <a:srgbClr val="505050"/>
                </a:solidFill>
                <a:latin typeface="Segoe UI Semibold" panose="020B0702040204020203" pitchFamily="34" charset="0"/>
                <a:cs typeface="Segoe UI Semibold" panose="020B0702040204020203" pitchFamily="34" charset="0"/>
              </a:rPr>
              <a:t>x-</a:t>
            </a:r>
            <a:r>
              <a:rPr lang="en-US" sz="1600" err="1">
                <a:solidFill>
                  <a:srgbClr val="505050"/>
                </a:solidFill>
                <a:latin typeface="Segoe UI Semibold" panose="020B0702040204020203" pitchFamily="34" charset="0"/>
                <a:cs typeface="Segoe UI Semibold" panose="020B0702040204020203" pitchFamily="34" charset="0"/>
              </a:rPr>
              <a:t>ms</a:t>
            </a:r>
            <a:r>
              <a:rPr lang="en-US" sz="1600">
                <a:solidFill>
                  <a:srgbClr val="505050"/>
                </a:solidFill>
                <a:latin typeface="Segoe UI Semibold" panose="020B0702040204020203" pitchFamily="34" charset="0"/>
                <a:cs typeface="Segoe UI Semibold" panose="020B0702040204020203" pitchFamily="34" charset="0"/>
              </a:rPr>
              <a:t>-request-usage</a:t>
            </a:r>
            <a:r>
              <a:rPr lang="en-US" sz="1600" b="0">
                <a:solidFill>
                  <a:srgbClr val="505050"/>
                </a:solidFill>
                <a:latin typeface="Segoe UI Semilight"/>
              </a:rPr>
              <a:t> headers provide the </a:t>
            </a:r>
            <a:r>
              <a:rPr lang="en-US" sz="1600">
                <a:solidFill>
                  <a:srgbClr val="505050"/>
                </a:solidFill>
                <a:latin typeface="Segoe UI Semibold" panose="020B0702040204020203" pitchFamily="34" charset="0"/>
                <a:cs typeface="Segoe UI Semibold" panose="020B0702040204020203" pitchFamily="34" charset="0"/>
              </a:rPr>
              <a:t>storage quota</a:t>
            </a:r>
            <a:r>
              <a:rPr lang="en-US" sz="1600" b="0">
                <a:solidFill>
                  <a:srgbClr val="505050"/>
                </a:solidFill>
                <a:latin typeface="Segoe UI Semilight"/>
              </a:rPr>
              <a:t> and </a:t>
            </a:r>
            <a:r>
              <a:rPr lang="en-US" sz="1600">
                <a:solidFill>
                  <a:srgbClr val="505050"/>
                </a:solidFill>
                <a:latin typeface="Segoe UI Semibold" panose="020B0702040204020203" pitchFamily="34" charset="0"/>
                <a:cs typeface="Segoe UI Semibold" panose="020B0702040204020203" pitchFamily="34" charset="0"/>
              </a:rPr>
              <a:t>usage</a:t>
            </a:r>
            <a:r>
              <a:rPr lang="en-US" sz="1600" b="0">
                <a:solidFill>
                  <a:srgbClr val="505050"/>
                </a:solidFill>
                <a:latin typeface="Segoe UI Semilight"/>
              </a:rPr>
              <a:t> of the collection.</a:t>
            </a:r>
          </a:p>
          <a:p>
            <a:pPr lvl="0"/>
            <a:r>
              <a:rPr lang="en-US" sz="1600">
                <a:solidFill>
                  <a:srgbClr val="505050"/>
                </a:solidFill>
                <a:latin typeface="Segoe UI Semibold" panose="020B0702040204020203" pitchFamily="34" charset="0"/>
                <a:cs typeface="Segoe UI Semibold" panose="020B0702040204020203" pitchFamily="34" charset="0"/>
              </a:rPr>
              <a:t>You can use this information to compare various indexing policies, and for performance tuning.</a:t>
            </a:r>
          </a:p>
        </p:txBody>
      </p:sp>
      <p:grpSp>
        <p:nvGrpSpPr>
          <p:cNvPr id="49" name="Group 48">
            <a:extLst>
              <a:ext uri="{FF2B5EF4-FFF2-40B4-BE49-F238E27FC236}">
                <a16:creationId xmlns:a16="http://schemas.microsoft.com/office/drawing/2014/main" id="{72DD179E-8AC0-426C-85DC-C654049F5EA3}"/>
              </a:ext>
            </a:extLst>
          </p:cNvPr>
          <p:cNvGrpSpPr/>
          <p:nvPr/>
        </p:nvGrpSpPr>
        <p:grpSpPr>
          <a:xfrm>
            <a:off x="7913010" y="1928077"/>
            <a:ext cx="3551878" cy="3244050"/>
            <a:chOff x="7913010" y="1928077"/>
            <a:chExt cx="3551878" cy="3244050"/>
          </a:xfrm>
        </p:grpSpPr>
        <p:sp>
          <p:nvSpPr>
            <p:cNvPr id="5" name="TextBox 4">
              <a:extLst>
                <a:ext uri="{FF2B5EF4-FFF2-40B4-BE49-F238E27FC236}">
                  <a16:creationId xmlns:a16="http://schemas.microsoft.com/office/drawing/2014/main" id="{3B0001A3-B344-467F-9A5C-20CCEB2790B7}"/>
                </a:ext>
              </a:extLst>
            </p:cNvPr>
            <p:cNvSpPr txBox="1"/>
            <p:nvPr/>
          </p:nvSpPr>
          <p:spPr>
            <a:xfrm>
              <a:off x="8694919" y="4682762"/>
              <a:ext cx="135767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a:gradFill>
                    <a:gsLst>
                      <a:gs pos="2917">
                        <a:schemeClr val="tx1"/>
                      </a:gs>
                      <a:gs pos="30000">
                        <a:schemeClr val="tx1"/>
                      </a:gs>
                    </a:gsLst>
                    <a:lin ang="5400000" scaled="0"/>
                  </a:gradFill>
                  <a:latin typeface="+mj-lt"/>
                </a:rPr>
                <a:t>Collection</a:t>
              </a:r>
            </a:p>
          </p:txBody>
        </p:sp>
        <p:grpSp>
          <p:nvGrpSpPr>
            <p:cNvPr id="8" name="Group 7">
              <a:extLst>
                <a:ext uri="{FF2B5EF4-FFF2-40B4-BE49-F238E27FC236}">
                  <a16:creationId xmlns:a16="http://schemas.microsoft.com/office/drawing/2014/main" id="{F726219A-45A1-498D-B986-FD4BBACF1117}"/>
                </a:ext>
              </a:extLst>
            </p:cNvPr>
            <p:cNvGrpSpPr/>
            <p:nvPr/>
          </p:nvGrpSpPr>
          <p:grpSpPr>
            <a:xfrm>
              <a:off x="9809899" y="1966914"/>
              <a:ext cx="485379" cy="412901"/>
              <a:chOff x="5872464" y="2045113"/>
              <a:chExt cx="485379" cy="412901"/>
            </a:xfrm>
            <a:noFill/>
          </p:grpSpPr>
          <p:grpSp>
            <p:nvGrpSpPr>
              <p:cNvPr id="22" name="Group 21">
                <a:extLst>
                  <a:ext uri="{FF2B5EF4-FFF2-40B4-BE49-F238E27FC236}">
                    <a16:creationId xmlns:a16="http://schemas.microsoft.com/office/drawing/2014/main" id="{BAC64F34-A434-4F72-9A74-8C5C3DC54EE1}"/>
                  </a:ext>
                </a:extLst>
              </p:cNvPr>
              <p:cNvGrpSpPr/>
              <p:nvPr/>
            </p:nvGrpSpPr>
            <p:grpSpPr>
              <a:xfrm>
                <a:off x="5872464" y="2045113"/>
                <a:ext cx="485379" cy="412901"/>
                <a:chOff x="2107244" y="1575258"/>
                <a:chExt cx="310993" cy="264555"/>
              </a:xfrm>
              <a:grpFill/>
            </p:grpSpPr>
            <p:sp>
              <p:nvSpPr>
                <p:cNvPr id="27" name="Rectangle 9">
                  <a:extLst>
                    <a:ext uri="{FF2B5EF4-FFF2-40B4-BE49-F238E27FC236}">
                      <a16:creationId xmlns:a16="http://schemas.microsoft.com/office/drawing/2014/main" id="{EAE92754-A73E-4D6A-8E50-C3ACE24E7A5E}"/>
                    </a:ext>
                  </a:extLst>
                </p:cNvPr>
                <p:cNvSpPr>
                  <a:spLocks noChangeArrowheads="1"/>
                </p:cNvSpPr>
                <p:nvPr/>
              </p:nvSpPr>
              <p:spPr bwMode="auto">
                <a:xfrm>
                  <a:off x="2107244" y="1575258"/>
                  <a:ext cx="310993" cy="264555"/>
                </a:xfrm>
                <a:prstGeom prst="rect">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8" name="Line 10">
                  <a:extLst>
                    <a:ext uri="{FF2B5EF4-FFF2-40B4-BE49-F238E27FC236}">
                      <a16:creationId xmlns:a16="http://schemas.microsoft.com/office/drawing/2014/main" id="{29E6FB6C-3ADF-4DA3-B03D-CD431FB04268}"/>
                    </a:ext>
                  </a:extLst>
                </p:cNvPr>
                <p:cNvSpPr>
                  <a:spLocks noChangeShapeType="1"/>
                </p:cNvSpPr>
                <p:nvPr/>
              </p:nvSpPr>
              <p:spPr bwMode="auto">
                <a:xfrm flipH="1">
                  <a:off x="2107244" y="1647026"/>
                  <a:ext cx="310993" cy="0"/>
                </a:xfrm>
                <a:prstGeom prst="line">
                  <a:avLst/>
                </a:prstGeom>
                <a:grp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FA08D623-4067-4847-8E8E-FA2B4ED99E37}"/>
                  </a:ext>
                </a:extLst>
              </p:cNvPr>
              <p:cNvGrpSpPr/>
              <p:nvPr/>
            </p:nvGrpSpPr>
            <p:grpSpPr>
              <a:xfrm>
                <a:off x="6153589" y="2082451"/>
                <a:ext cx="149347" cy="37338"/>
                <a:chOff x="2287367" y="1599181"/>
                <a:chExt cx="95690" cy="23923"/>
              </a:xfrm>
              <a:grpFill/>
            </p:grpSpPr>
            <p:sp>
              <p:nvSpPr>
                <p:cNvPr id="24" name="Oval 11">
                  <a:extLst>
                    <a:ext uri="{FF2B5EF4-FFF2-40B4-BE49-F238E27FC236}">
                      <a16:creationId xmlns:a16="http://schemas.microsoft.com/office/drawing/2014/main" id="{07DB66FA-0E68-4981-AA7A-B6BAFB3A568D}"/>
                    </a:ext>
                  </a:extLst>
                </p:cNvPr>
                <p:cNvSpPr>
                  <a:spLocks noChangeArrowheads="1"/>
                </p:cNvSpPr>
                <p:nvPr/>
              </p:nvSpPr>
              <p:spPr bwMode="auto">
                <a:xfrm>
                  <a:off x="228736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5" name="Oval 12">
                  <a:extLst>
                    <a:ext uri="{FF2B5EF4-FFF2-40B4-BE49-F238E27FC236}">
                      <a16:creationId xmlns:a16="http://schemas.microsoft.com/office/drawing/2014/main" id="{DB7C4CFB-B97E-4247-853D-ABF220CE562D}"/>
                    </a:ext>
                  </a:extLst>
                </p:cNvPr>
                <p:cNvSpPr>
                  <a:spLocks noChangeArrowheads="1"/>
                </p:cNvSpPr>
                <p:nvPr/>
              </p:nvSpPr>
              <p:spPr bwMode="auto">
                <a:xfrm>
                  <a:off x="2322547"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6" name="Oval 13">
                  <a:extLst>
                    <a:ext uri="{FF2B5EF4-FFF2-40B4-BE49-F238E27FC236}">
                      <a16:creationId xmlns:a16="http://schemas.microsoft.com/office/drawing/2014/main" id="{B860E071-724C-4611-A698-50C28A230241}"/>
                    </a:ext>
                  </a:extLst>
                </p:cNvPr>
                <p:cNvSpPr>
                  <a:spLocks noChangeArrowheads="1"/>
                </p:cNvSpPr>
                <p:nvPr/>
              </p:nvSpPr>
              <p:spPr bwMode="auto">
                <a:xfrm>
                  <a:off x="2359134" y="1599181"/>
                  <a:ext cx="23923" cy="23923"/>
                </a:xfrm>
                <a:prstGeom prst="ellipse">
                  <a:avLst/>
                </a:prstGeom>
                <a:solidFill>
                  <a:schemeClr val="tx2"/>
                </a:solid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10" name="Rectangle 9">
              <a:extLst>
                <a:ext uri="{FF2B5EF4-FFF2-40B4-BE49-F238E27FC236}">
                  <a16:creationId xmlns:a16="http://schemas.microsoft.com/office/drawing/2014/main" id="{D38AC014-80D9-4AFA-AE1A-CE218CB40C4C}"/>
                </a:ext>
              </a:extLst>
            </p:cNvPr>
            <p:cNvSpPr/>
            <p:nvPr/>
          </p:nvSpPr>
          <p:spPr bwMode="auto">
            <a:xfrm>
              <a:off x="7937818" y="3119107"/>
              <a:ext cx="2871872" cy="2053019"/>
            </a:xfrm>
            <a:prstGeom prst="rect">
              <a:avLst/>
            </a:prstGeom>
            <a:noFill/>
            <a:ln>
              <a:solidFill>
                <a:schemeClr val="tx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6E9551D6-7122-40C2-910C-8E4C9CE4C6F9}"/>
                </a:ext>
              </a:extLst>
            </p:cNvPr>
            <p:cNvGrpSpPr>
              <a:grpSpLocks noChangeAspect="1"/>
            </p:cNvGrpSpPr>
            <p:nvPr/>
          </p:nvGrpSpPr>
          <p:grpSpPr>
            <a:xfrm>
              <a:off x="10459036" y="4869887"/>
              <a:ext cx="350654" cy="302239"/>
              <a:chOff x="9192685" y="1928657"/>
              <a:chExt cx="644698" cy="555680"/>
            </a:xfrm>
          </p:grpSpPr>
          <p:sp>
            <p:nvSpPr>
              <p:cNvPr id="18" name="Star: 4 Points 8">
                <a:extLst>
                  <a:ext uri="{FF2B5EF4-FFF2-40B4-BE49-F238E27FC236}">
                    <a16:creationId xmlns:a16="http://schemas.microsoft.com/office/drawing/2014/main" id="{493B27C4-DBA6-400D-A456-23C9A7BB78F1}"/>
                  </a:ext>
                </a:extLst>
              </p:cNvPr>
              <p:cNvSpPr/>
              <p:nvPr/>
            </p:nvSpPr>
            <p:spPr bwMode="auto">
              <a:xfrm>
                <a:off x="9194898" y="1928657"/>
                <a:ext cx="180361" cy="180360"/>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19" name="Star: 4 Points 8">
                <a:extLst>
                  <a:ext uri="{FF2B5EF4-FFF2-40B4-BE49-F238E27FC236}">
                    <a16:creationId xmlns:a16="http://schemas.microsoft.com/office/drawing/2014/main" id="{30408A8E-C3DF-49DB-A9D2-3F68E704E43A}"/>
                  </a:ext>
                </a:extLst>
              </p:cNvPr>
              <p:cNvSpPr/>
              <p:nvPr/>
            </p:nvSpPr>
            <p:spPr bwMode="auto">
              <a:xfrm>
                <a:off x="9678078" y="2401294"/>
                <a:ext cx="83044" cy="83043"/>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CEBFB279-DBEF-4407-BB3A-F5791A876EE6}"/>
                  </a:ext>
                </a:extLst>
              </p:cNvPr>
              <p:cNvSpPr/>
              <p:nvPr/>
            </p:nvSpPr>
            <p:spPr bwMode="auto">
              <a:xfrm>
                <a:off x="9310549" y="2033583"/>
                <a:ext cx="399213" cy="39921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9">
                <a:extLst>
                  <a:ext uri="{FF2B5EF4-FFF2-40B4-BE49-F238E27FC236}">
                    <a16:creationId xmlns:a16="http://schemas.microsoft.com/office/drawing/2014/main" id="{9E228279-A17D-4B57-9033-91FB8259AF11}"/>
                  </a:ext>
                </a:extLst>
              </p:cNvPr>
              <p:cNvSpPr/>
              <p:nvPr/>
            </p:nvSpPr>
            <p:spPr bwMode="auto">
              <a:xfrm rot="19667957">
                <a:off x="9192685" y="2144545"/>
                <a:ext cx="644698" cy="194050"/>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Cylinder 513">
              <a:extLst>
                <a:ext uri="{FF2B5EF4-FFF2-40B4-BE49-F238E27FC236}">
                  <a16:creationId xmlns:a16="http://schemas.microsoft.com/office/drawing/2014/main" id="{296A14A3-5980-4E73-ABF1-30DA02DCAD09}"/>
                </a:ext>
              </a:extLst>
            </p:cNvPr>
            <p:cNvSpPr/>
            <p:nvPr/>
          </p:nvSpPr>
          <p:spPr bwMode="auto">
            <a:xfrm>
              <a:off x="8821613" y="3232004"/>
              <a:ext cx="1104283" cy="1450758"/>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17" name="Flowchart: Decision 16">
              <a:extLst>
                <a:ext uri="{FF2B5EF4-FFF2-40B4-BE49-F238E27FC236}">
                  <a16:creationId xmlns:a16="http://schemas.microsoft.com/office/drawing/2014/main" id="{F6B62D78-6B85-42DB-96CA-33C360748A7B}"/>
                </a:ext>
              </a:extLst>
            </p:cNvPr>
            <p:cNvSpPr/>
            <p:nvPr/>
          </p:nvSpPr>
          <p:spPr bwMode="auto">
            <a:xfrm>
              <a:off x="8926527" y="3995998"/>
              <a:ext cx="894454" cy="599284"/>
            </a:xfrm>
            <a:prstGeom prst="flowChartDecision">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Index</a:t>
              </a:r>
            </a:p>
          </p:txBody>
        </p:sp>
        <p:cxnSp>
          <p:nvCxnSpPr>
            <p:cNvPr id="32" name="Connector: Curved 31">
              <a:extLst>
                <a:ext uri="{FF2B5EF4-FFF2-40B4-BE49-F238E27FC236}">
                  <a16:creationId xmlns:a16="http://schemas.microsoft.com/office/drawing/2014/main" id="{050EBED1-BDA0-452B-A067-EE29EA8CDB09}"/>
                </a:ext>
              </a:extLst>
            </p:cNvPr>
            <p:cNvCxnSpPr>
              <a:cxnSpLocks/>
              <a:stCxn id="27" idx="3"/>
              <a:endCxn id="17" idx="3"/>
            </p:cNvCxnSpPr>
            <p:nvPr/>
          </p:nvCxnSpPr>
          <p:spPr>
            <a:xfrm flipH="1">
              <a:off x="9820981" y="2173365"/>
              <a:ext cx="474297" cy="2122275"/>
            </a:xfrm>
            <a:prstGeom prst="curvedConnector3">
              <a:avLst>
                <a:gd name="adj1" fmla="val -8033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F450BE3D-0D2B-4DB9-8832-4CAD376F93C5}"/>
                </a:ext>
              </a:extLst>
            </p:cNvPr>
            <p:cNvCxnSpPr>
              <a:cxnSpLocks/>
              <a:stCxn id="27" idx="2"/>
              <a:endCxn id="13" idx="1"/>
            </p:cNvCxnSpPr>
            <p:nvPr/>
          </p:nvCxnSpPr>
          <p:spPr>
            <a:xfrm rot="5400000">
              <a:off x="9287078" y="2466492"/>
              <a:ext cx="852189" cy="678834"/>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79E3A716-C22F-42F5-BCC5-21C70C12E218}"/>
                </a:ext>
              </a:extLst>
            </p:cNvPr>
            <p:cNvCxnSpPr>
              <a:cxnSpLocks/>
              <a:stCxn id="13" idx="2"/>
              <a:endCxn id="27" idx="1"/>
            </p:cNvCxnSpPr>
            <p:nvPr/>
          </p:nvCxnSpPr>
          <p:spPr>
            <a:xfrm rot="10800000" flipH="1">
              <a:off x="8821613" y="2173365"/>
              <a:ext cx="988286" cy="1784018"/>
            </a:xfrm>
            <a:prstGeom prst="curvedConnector3">
              <a:avLst>
                <a:gd name="adj1" fmla="val -2313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465F5C40-4698-492E-918B-2B89493F27B4}"/>
                </a:ext>
              </a:extLst>
            </p:cNvPr>
            <p:cNvSpPr txBox="1"/>
            <p:nvPr/>
          </p:nvSpPr>
          <p:spPr>
            <a:xfrm>
              <a:off x="10457881" y="1928077"/>
              <a:ext cx="1007007" cy="489365"/>
            </a:xfrm>
            <a:prstGeom prst="rect">
              <a:avLst/>
            </a:prstGeom>
            <a:noFill/>
          </p:spPr>
          <p:txBody>
            <a:bodyPr wrap="none" lIns="91440" tIns="91440" rIns="91440" bIns="91440" rtlCol="0" anchor="ctr" anchorCtr="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Update Index </a:t>
              </a:r>
              <a:br>
                <a:rPr lang="en-US" sz="1100">
                  <a:gradFill>
                    <a:gsLst>
                      <a:gs pos="2917">
                        <a:schemeClr val="tx1"/>
                      </a:gs>
                      <a:gs pos="30000">
                        <a:schemeClr val="tx1"/>
                      </a:gs>
                    </a:gsLst>
                    <a:lin ang="5400000" scaled="0"/>
                  </a:gradFill>
                  <a:latin typeface="+mj-lt"/>
                </a:rPr>
              </a:br>
              <a:r>
                <a:rPr lang="en-US" sz="1100">
                  <a:gradFill>
                    <a:gsLst>
                      <a:gs pos="2917">
                        <a:schemeClr val="tx1"/>
                      </a:gs>
                      <a:gs pos="30000">
                        <a:schemeClr val="tx1"/>
                      </a:gs>
                    </a:gsLst>
                    <a:lin ang="5400000" scaled="0"/>
                  </a:gradFill>
                  <a:latin typeface="+mj-lt"/>
                </a:rPr>
                <a:t>Policy</a:t>
              </a:r>
            </a:p>
          </p:txBody>
        </p:sp>
        <p:sp>
          <p:nvSpPr>
            <p:cNvPr id="46" name="TextBox 45">
              <a:extLst>
                <a:ext uri="{FF2B5EF4-FFF2-40B4-BE49-F238E27FC236}">
                  <a16:creationId xmlns:a16="http://schemas.microsoft.com/office/drawing/2014/main" id="{BB2BDB78-0047-4B35-B190-3928F5731CD4}"/>
                </a:ext>
              </a:extLst>
            </p:cNvPr>
            <p:cNvSpPr txBox="1"/>
            <p:nvPr/>
          </p:nvSpPr>
          <p:spPr>
            <a:xfrm>
              <a:off x="9441628" y="2842920"/>
              <a:ext cx="1167307" cy="337015"/>
            </a:xfrm>
            <a:prstGeom prst="rect">
              <a:avLst/>
            </a:prstGeom>
            <a:noFill/>
          </p:spPr>
          <p:txBody>
            <a:bodyPr wrap="none" lIns="91440" tIns="91440" rIns="91440" bIns="91440" rtlCol="0" anchor="ctr" anchorCtr="0">
              <a:spAutoFit/>
            </a:bodyPr>
            <a:lstStyle/>
            <a:p>
              <a:pPr>
                <a:lnSpc>
                  <a:spcPct val="90000"/>
                </a:lnSpc>
                <a:spcAft>
                  <a:spcPts val="600"/>
                </a:spcAft>
              </a:pPr>
              <a:r>
                <a:rPr lang="en-US" sz="1100">
                  <a:gradFill>
                    <a:gsLst>
                      <a:gs pos="2917">
                        <a:schemeClr val="tx1"/>
                      </a:gs>
                      <a:gs pos="30000">
                        <a:schemeClr val="tx1"/>
                      </a:gs>
                    </a:gsLst>
                    <a:lin ang="5400000" scaled="0"/>
                  </a:gradFill>
                  <a:latin typeface="+mj-lt"/>
                </a:rPr>
                <a:t>Query Collection</a:t>
              </a:r>
            </a:p>
          </p:txBody>
        </p:sp>
        <p:sp>
          <p:nvSpPr>
            <p:cNvPr id="47" name="TextBox 46">
              <a:extLst>
                <a:ext uri="{FF2B5EF4-FFF2-40B4-BE49-F238E27FC236}">
                  <a16:creationId xmlns:a16="http://schemas.microsoft.com/office/drawing/2014/main" id="{9B40B7E7-8E0A-4BC4-AC49-3B2F2FD6AF4F}"/>
                </a:ext>
              </a:extLst>
            </p:cNvPr>
            <p:cNvSpPr txBox="1"/>
            <p:nvPr/>
          </p:nvSpPr>
          <p:spPr>
            <a:xfrm>
              <a:off x="7913010" y="2256614"/>
              <a:ext cx="989373" cy="337015"/>
            </a:xfrm>
            <a:prstGeom prst="rect">
              <a:avLst/>
            </a:prstGeom>
            <a:noFill/>
          </p:spPr>
          <p:txBody>
            <a:bodyPr wrap="none" lIns="91440" tIns="91440" rIns="91440" bIns="91440" rtlCol="0" anchor="ctr" anchorCtr="0">
              <a:spAutoFit/>
            </a:bodyPr>
            <a:lstStyle/>
            <a:p>
              <a:pPr algn="r">
                <a:lnSpc>
                  <a:spcPct val="90000"/>
                </a:lnSpc>
                <a:spcAft>
                  <a:spcPts val="600"/>
                </a:spcAft>
              </a:pPr>
              <a:r>
                <a:rPr lang="en-US" sz="1100">
                  <a:gradFill>
                    <a:gsLst>
                      <a:gs pos="2917">
                        <a:schemeClr val="tx1"/>
                      </a:gs>
                      <a:gs pos="30000">
                        <a:schemeClr val="tx1"/>
                      </a:gs>
                    </a:gsLst>
                    <a:lin ang="5400000" scaled="0"/>
                  </a:gradFill>
                  <a:latin typeface="+mj-lt"/>
                </a:rPr>
                <a:t>View Headers</a:t>
              </a:r>
            </a:p>
          </p:txBody>
        </p:sp>
      </p:grpSp>
    </p:spTree>
    <p:extLst>
      <p:ext uri="{BB962C8B-B14F-4D97-AF65-F5344CB8AC3E}">
        <p14:creationId xmlns:p14="http://schemas.microsoft.com/office/powerpoint/2010/main" val="136156366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10678-2C9E-4726-B2AE-49A8E82B0EFA}"/>
              </a:ext>
            </a:extLst>
          </p:cNvPr>
          <p:cNvSpPr>
            <a:spLocks noGrp="1"/>
          </p:cNvSpPr>
          <p:nvPr>
            <p:ph type="title"/>
          </p:nvPr>
        </p:nvSpPr>
        <p:spPr/>
        <p:txBody>
          <a:bodyPr/>
          <a:lstStyle/>
          <a:p>
            <a:r>
              <a:rPr lang="en-US"/>
              <a:t>Request Units</a:t>
            </a:r>
          </a:p>
        </p:txBody>
      </p:sp>
      <p:sp>
        <p:nvSpPr>
          <p:cNvPr id="2" name="Text Placeholder 1">
            <a:extLst>
              <a:ext uri="{FF2B5EF4-FFF2-40B4-BE49-F238E27FC236}">
                <a16:creationId xmlns:a16="http://schemas.microsoft.com/office/drawing/2014/main" id="{DE18218A-CF73-4227-81AE-3C1AA6CC647D}"/>
              </a:ext>
            </a:extLst>
          </p:cNvPr>
          <p:cNvSpPr>
            <a:spLocks noGrp="1"/>
          </p:cNvSpPr>
          <p:nvPr>
            <p:ph type="body" sz="quarter" idx="11"/>
          </p:nvPr>
        </p:nvSpPr>
        <p:spPr>
          <a:xfrm>
            <a:off x="269874" y="1584156"/>
            <a:ext cx="5686789" cy="3416320"/>
          </a:xfrm>
        </p:spPr>
        <p:txBody>
          <a:bodyPr vert="horz" wrap="square" lIns="146304" tIns="91440" rIns="146304" bIns="91440" rtlCol="0" anchor="t">
            <a:spAutoFit/>
          </a:bodyPr>
          <a:lstStyle/>
          <a:p>
            <a:pPr marL="0" lvl="1" indent="0">
              <a:lnSpc>
                <a:spcPct val="200000"/>
              </a:lnSpc>
              <a:buNone/>
            </a:pPr>
            <a:r>
              <a:rPr lang="en-US">
                <a:solidFill>
                  <a:srgbClr val="0078D7"/>
                </a:solidFill>
              </a:rPr>
              <a:t>Request Units (RUs) is a rate-based currency</a:t>
            </a:r>
            <a:endParaRPr lang="en-US"/>
          </a:p>
          <a:p>
            <a:pPr marL="0" lvl="1" indent="0">
              <a:lnSpc>
                <a:spcPct val="200000"/>
              </a:lnSpc>
              <a:buNone/>
            </a:pPr>
            <a:r>
              <a:rPr lang="en-US"/>
              <a:t>Abstracts physical resources for performing requests</a:t>
            </a:r>
          </a:p>
          <a:p>
            <a:pPr marL="0" lvl="1" indent="0">
              <a:lnSpc>
                <a:spcPct val="200000"/>
              </a:lnSpc>
              <a:buNone/>
            </a:pPr>
            <a:r>
              <a:rPr lang="en-US"/>
              <a:t>Key to multi-tenancy, SLAs, and COGS efficiency</a:t>
            </a:r>
          </a:p>
          <a:p>
            <a:pPr marL="0" lvl="1" indent="0">
              <a:lnSpc>
                <a:spcPct val="200000"/>
              </a:lnSpc>
              <a:buNone/>
            </a:pPr>
            <a:r>
              <a:rPr lang="en-US"/>
              <a:t>Foreground and background activities</a:t>
            </a:r>
          </a:p>
          <a:p>
            <a:pPr marL="0" lvl="1" indent="0">
              <a:buNone/>
            </a:pPr>
            <a:endParaRPr lang="en-US"/>
          </a:p>
          <a:p>
            <a:pPr marL="0" lvl="1" indent="0">
              <a:buNone/>
            </a:pPr>
            <a:endParaRPr lang="en-US"/>
          </a:p>
        </p:txBody>
      </p:sp>
      <p:grpSp>
        <p:nvGrpSpPr>
          <p:cNvPr id="115" name="Group 114">
            <a:extLst>
              <a:ext uri="{FF2B5EF4-FFF2-40B4-BE49-F238E27FC236}">
                <a16:creationId xmlns:a16="http://schemas.microsoft.com/office/drawing/2014/main" id="{52F66C7B-656A-41A8-90F1-406DF1351BDB}"/>
              </a:ext>
            </a:extLst>
          </p:cNvPr>
          <p:cNvGrpSpPr/>
          <p:nvPr/>
        </p:nvGrpSpPr>
        <p:grpSpPr>
          <a:xfrm>
            <a:off x="7407063" y="2674258"/>
            <a:ext cx="3758850" cy="2113380"/>
            <a:chOff x="7676376" y="2825676"/>
            <a:chExt cx="3220224" cy="1810543"/>
          </a:xfrm>
        </p:grpSpPr>
        <p:sp>
          <p:nvSpPr>
            <p:cNvPr id="8" name="Rectangle 7">
              <a:extLst>
                <a:ext uri="{FF2B5EF4-FFF2-40B4-BE49-F238E27FC236}">
                  <a16:creationId xmlns:a16="http://schemas.microsoft.com/office/drawing/2014/main" id="{4D97A3E9-70BB-4577-BD7B-6D5B96533858}"/>
                </a:ext>
              </a:extLst>
            </p:cNvPr>
            <p:cNvSpPr/>
            <p:nvPr/>
          </p:nvSpPr>
          <p:spPr bwMode="auto">
            <a:xfrm>
              <a:off x="7676376" y="2825676"/>
              <a:ext cx="3220224" cy="181054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998E0F96-866E-49EF-A708-6FF68D0DE59A}"/>
                </a:ext>
              </a:extLst>
            </p:cNvPr>
            <p:cNvGrpSpPr/>
            <p:nvPr/>
          </p:nvGrpSpPr>
          <p:grpSpPr>
            <a:xfrm>
              <a:off x="9014652" y="3100601"/>
              <a:ext cx="543672" cy="981217"/>
              <a:chOff x="8093565" y="5216419"/>
              <a:chExt cx="402639" cy="726681"/>
            </a:xfrm>
            <a:noFill/>
          </p:grpSpPr>
          <p:grpSp>
            <p:nvGrpSpPr>
              <p:cNvPr id="73" name="Group 72">
                <a:extLst>
                  <a:ext uri="{FF2B5EF4-FFF2-40B4-BE49-F238E27FC236}">
                    <a16:creationId xmlns:a16="http://schemas.microsoft.com/office/drawing/2014/main" id="{06991D87-3BFE-410C-997F-289A46F1447E}"/>
                  </a:ext>
                </a:extLst>
              </p:cNvPr>
              <p:cNvGrpSpPr/>
              <p:nvPr/>
            </p:nvGrpSpPr>
            <p:grpSpPr>
              <a:xfrm>
                <a:off x="8093565" y="5701815"/>
                <a:ext cx="402639" cy="119935"/>
                <a:chOff x="551886" y="4945335"/>
                <a:chExt cx="508602" cy="151498"/>
              </a:xfrm>
              <a:grpFill/>
            </p:grpSpPr>
            <p:sp>
              <p:nvSpPr>
                <p:cNvPr id="82" name="Rectangle 81">
                  <a:extLst>
                    <a:ext uri="{FF2B5EF4-FFF2-40B4-BE49-F238E27FC236}">
                      <a16:creationId xmlns:a16="http://schemas.microsoft.com/office/drawing/2014/main" id="{96DE77BE-37F0-4D8F-A18C-88C5CC13CDF8}"/>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3" name="Oval 82">
                  <a:extLst>
                    <a:ext uri="{FF2B5EF4-FFF2-40B4-BE49-F238E27FC236}">
                      <a16:creationId xmlns:a16="http://schemas.microsoft.com/office/drawing/2014/main" id="{5562C214-B36F-4D17-832F-0C572F81C844}"/>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4" name="Straight Connector 83">
                  <a:extLst>
                    <a:ext uri="{FF2B5EF4-FFF2-40B4-BE49-F238E27FC236}">
                      <a16:creationId xmlns:a16="http://schemas.microsoft.com/office/drawing/2014/main" id="{54E40462-0D0F-4056-A5E9-6E7E8BD35F08}"/>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F039A61D-B05B-4DE0-993E-295E34EC197F}"/>
                  </a:ext>
                </a:extLst>
              </p:cNvPr>
              <p:cNvGrpSpPr/>
              <p:nvPr/>
            </p:nvGrpSpPr>
            <p:grpSpPr>
              <a:xfrm>
                <a:off x="8093565" y="5823165"/>
                <a:ext cx="402639" cy="119935"/>
                <a:chOff x="551886" y="4945335"/>
                <a:chExt cx="508602" cy="151498"/>
              </a:xfrm>
              <a:grpFill/>
            </p:grpSpPr>
            <p:sp>
              <p:nvSpPr>
                <p:cNvPr id="79" name="Rectangle 78">
                  <a:extLst>
                    <a:ext uri="{FF2B5EF4-FFF2-40B4-BE49-F238E27FC236}">
                      <a16:creationId xmlns:a16="http://schemas.microsoft.com/office/drawing/2014/main" id="{7DFD70D5-7D98-4F64-AED6-B3BF1EC94806}"/>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Oval 79">
                  <a:extLst>
                    <a:ext uri="{FF2B5EF4-FFF2-40B4-BE49-F238E27FC236}">
                      <a16:creationId xmlns:a16="http://schemas.microsoft.com/office/drawing/2014/main" id="{CC8D7F90-5F36-428E-A61D-EB3DA09784BE}"/>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1" name="Straight Connector 80">
                  <a:extLst>
                    <a:ext uri="{FF2B5EF4-FFF2-40B4-BE49-F238E27FC236}">
                      <a16:creationId xmlns:a16="http://schemas.microsoft.com/office/drawing/2014/main" id="{E3CA9916-2599-41DF-8B04-37146B38B3A4}"/>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5E425869-0E77-4805-BB3D-4CE867831022}"/>
                  </a:ext>
                </a:extLst>
              </p:cNvPr>
              <p:cNvGrpSpPr/>
              <p:nvPr/>
            </p:nvGrpSpPr>
            <p:grpSpPr>
              <a:xfrm>
                <a:off x="8093565" y="5580466"/>
                <a:ext cx="402639" cy="119935"/>
                <a:chOff x="551886" y="4945335"/>
                <a:chExt cx="508602" cy="151498"/>
              </a:xfrm>
              <a:grpFill/>
            </p:grpSpPr>
            <p:sp>
              <p:nvSpPr>
                <p:cNvPr id="76" name="Rectangle 75">
                  <a:extLst>
                    <a:ext uri="{FF2B5EF4-FFF2-40B4-BE49-F238E27FC236}">
                      <a16:creationId xmlns:a16="http://schemas.microsoft.com/office/drawing/2014/main" id="{74E79C77-A8CE-4ECF-A298-4D50F63766F2}"/>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76">
                  <a:extLst>
                    <a:ext uri="{FF2B5EF4-FFF2-40B4-BE49-F238E27FC236}">
                      <a16:creationId xmlns:a16="http://schemas.microsoft.com/office/drawing/2014/main" id="{1004494B-E85B-47FC-BACB-45E43B0172B5}"/>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8" name="Straight Connector 77">
                  <a:extLst>
                    <a:ext uri="{FF2B5EF4-FFF2-40B4-BE49-F238E27FC236}">
                      <a16:creationId xmlns:a16="http://schemas.microsoft.com/office/drawing/2014/main" id="{BC045A46-9A58-47A7-93BF-A888904C2403}"/>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A2698B33-E01E-4116-8A92-086A2643F893}"/>
                  </a:ext>
                </a:extLst>
              </p:cNvPr>
              <p:cNvGrpSpPr/>
              <p:nvPr/>
            </p:nvGrpSpPr>
            <p:grpSpPr>
              <a:xfrm>
                <a:off x="8093565" y="5337768"/>
                <a:ext cx="402639" cy="119935"/>
                <a:chOff x="551886" y="4945335"/>
                <a:chExt cx="508602" cy="151498"/>
              </a:xfrm>
              <a:grpFill/>
            </p:grpSpPr>
            <p:sp>
              <p:nvSpPr>
                <p:cNvPr id="95" name="Rectangle 94">
                  <a:extLst>
                    <a:ext uri="{FF2B5EF4-FFF2-40B4-BE49-F238E27FC236}">
                      <a16:creationId xmlns:a16="http://schemas.microsoft.com/office/drawing/2014/main" id="{D43A89E9-DB27-469D-99DC-32E6A9DF7107}"/>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6" name="Oval 95">
                  <a:extLst>
                    <a:ext uri="{FF2B5EF4-FFF2-40B4-BE49-F238E27FC236}">
                      <a16:creationId xmlns:a16="http://schemas.microsoft.com/office/drawing/2014/main" id="{B85BBF86-2969-449D-A5FB-6F8CFB50F7B3}"/>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35E5AB48-0648-4A02-B048-0D2298C46520}"/>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E9D15DF1-D6B5-4E43-8E08-D3C40FDB45D9}"/>
                  </a:ext>
                </a:extLst>
              </p:cNvPr>
              <p:cNvGrpSpPr/>
              <p:nvPr/>
            </p:nvGrpSpPr>
            <p:grpSpPr>
              <a:xfrm>
                <a:off x="8093565" y="5459117"/>
                <a:ext cx="402639" cy="119935"/>
                <a:chOff x="551886" y="4945335"/>
                <a:chExt cx="508602" cy="151498"/>
              </a:xfrm>
              <a:grpFill/>
            </p:grpSpPr>
            <p:sp>
              <p:nvSpPr>
                <p:cNvPr id="92" name="Rectangle 91">
                  <a:extLst>
                    <a:ext uri="{FF2B5EF4-FFF2-40B4-BE49-F238E27FC236}">
                      <a16:creationId xmlns:a16="http://schemas.microsoft.com/office/drawing/2014/main" id="{E91BD6F6-94FB-4013-9F6F-B0425A8FEEE7}"/>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3" name="Oval 92">
                  <a:extLst>
                    <a:ext uri="{FF2B5EF4-FFF2-40B4-BE49-F238E27FC236}">
                      <a16:creationId xmlns:a16="http://schemas.microsoft.com/office/drawing/2014/main" id="{E19BBC07-223A-4DB8-AFFC-D010DF57FEA9}"/>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94" name="Straight Connector 93">
                  <a:extLst>
                    <a:ext uri="{FF2B5EF4-FFF2-40B4-BE49-F238E27FC236}">
                      <a16:creationId xmlns:a16="http://schemas.microsoft.com/office/drawing/2014/main" id="{14876C3D-A548-4E85-AE65-80C3D4AD6921}"/>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63B554F0-7365-4859-A174-643714670B2B}"/>
                  </a:ext>
                </a:extLst>
              </p:cNvPr>
              <p:cNvGrpSpPr/>
              <p:nvPr/>
            </p:nvGrpSpPr>
            <p:grpSpPr>
              <a:xfrm>
                <a:off x="8093565" y="5216419"/>
                <a:ext cx="402639" cy="119935"/>
                <a:chOff x="551886" y="4945335"/>
                <a:chExt cx="508602" cy="151498"/>
              </a:xfrm>
              <a:grpFill/>
            </p:grpSpPr>
            <p:sp>
              <p:nvSpPr>
                <p:cNvPr id="89" name="Rectangle 88">
                  <a:extLst>
                    <a:ext uri="{FF2B5EF4-FFF2-40B4-BE49-F238E27FC236}">
                      <a16:creationId xmlns:a16="http://schemas.microsoft.com/office/drawing/2014/main" id="{96D1DF96-AF46-4363-980A-5DA1A766A481}"/>
                    </a:ext>
                  </a:extLst>
                </p:cNvPr>
                <p:cNvSpPr/>
                <p:nvPr/>
              </p:nvSpPr>
              <p:spPr bwMode="auto">
                <a:xfrm>
                  <a:off x="551886" y="4945335"/>
                  <a:ext cx="508602" cy="151498"/>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0" name="Oval 89">
                  <a:extLst>
                    <a:ext uri="{FF2B5EF4-FFF2-40B4-BE49-F238E27FC236}">
                      <a16:creationId xmlns:a16="http://schemas.microsoft.com/office/drawing/2014/main" id="{8F7324F0-A1E7-4C36-B29E-4C7138763E91}"/>
                    </a:ext>
                  </a:extLst>
                </p:cNvPr>
                <p:cNvSpPr/>
                <p:nvPr/>
              </p:nvSpPr>
              <p:spPr bwMode="auto">
                <a:xfrm flipH="1">
                  <a:off x="955040" y="4993640"/>
                  <a:ext cx="45720" cy="45720"/>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3DAEB8BF-50F6-48BD-A766-015E582E1A00}"/>
                    </a:ext>
                  </a:extLst>
                </p:cNvPr>
                <p:cNvCxnSpPr/>
                <p:nvPr/>
              </p:nvCxnSpPr>
              <p:spPr>
                <a:xfrm>
                  <a:off x="625475" y="5019675"/>
                  <a:ext cx="238125" cy="0"/>
                </a:xfrm>
                <a:prstGeom prst="line">
                  <a:avLst/>
                </a:prstGeom>
                <a:grp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sp>
          <p:nvSpPr>
            <p:cNvPr id="98" name="Flowchart: Direct Access Storage 97">
              <a:extLst>
                <a:ext uri="{FF2B5EF4-FFF2-40B4-BE49-F238E27FC236}">
                  <a16:creationId xmlns:a16="http://schemas.microsoft.com/office/drawing/2014/main" id="{B2CD02C8-F145-4D96-B137-79D0ACD60B3A}"/>
                </a:ext>
              </a:extLst>
            </p:cNvPr>
            <p:cNvSpPr/>
            <p:nvPr/>
          </p:nvSpPr>
          <p:spPr bwMode="auto">
            <a:xfrm>
              <a:off x="10065453" y="3100602"/>
              <a:ext cx="373464" cy="981874"/>
            </a:xfrm>
            <a:prstGeom prst="flowChartMagneticDrum">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13" name="Group 12">
              <a:extLst>
                <a:ext uri="{FF2B5EF4-FFF2-40B4-BE49-F238E27FC236}">
                  <a16:creationId xmlns:a16="http://schemas.microsoft.com/office/drawing/2014/main" id="{9E9A7165-D9A6-4354-A243-52A415E8711C}"/>
                </a:ext>
              </a:extLst>
            </p:cNvPr>
            <p:cNvGrpSpPr/>
            <p:nvPr/>
          </p:nvGrpSpPr>
          <p:grpSpPr>
            <a:xfrm>
              <a:off x="8003473" y="3094169"/>
              <a:ext cx="626456" cy="981876"/>
              <a:chOff x="6230258" y="5211656"/>
              <a:chExt cx="1631950" cy="2557839"/>
            </a:xfrm>
            <a:noFill/>
          </p:grpSpPr>
          <p:sp>
            <p:nvSpPr>
              <p:cNvPr id="102" name="Rectangle 5">
                <a:extLst>
                  <a:ext uri="{FF2B5EF4-FFF2-40B4-BE49-F238E27FC236}">
                    <a16:creationId xmlns:a16="http://schemas.microsoft.com/office/drawing/2014/main" id="{AD3E6D5D-8CF3-490E-AE3D-1739ADA521D7}"/>
                  </a:ext>
                </a:extLst>
              </p:cNvPr>
              <p:cNvSpPr>
                <a:spLocks noChangeArrowheads="1"/>
              </p:cNvSpPr>
              <p:nvPr/>
            </p:nvSpPr>
            <p:spPr bwMode="auto">
              <a:xfrm>
                <a:off x="6230258" y="5211656"/>
                <a:ext cx="1631950" cy="2557839"/>
              </a:xfrm>
              <a:prstGeom prst="rect">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03" name="Freeform 6">
                <a:extLst>
                  <a:ext uri="{FF2B5EF4-FFF2-40B4-BE49-F238E27FC236}">
                    <a16:creationId xmlns:a16="http://schemas.microsoft.com/office/drawing/2014/main" id="{14CA07C8-C77C-43D4-AFC8-2B8B8BB0E876}"/>
                  </a:ext>
                </a:extLst>
              </p:cNvPr>
              <p:cNvSpPr>
                <a:spLocks/>
              </p:cNvSpPr>
              <p:nvPr/>
            </p:nvSpPr>
            <p:spPr bwMode="auto">
              <a:xfrm>
                <a:off x="6405052" y="5510574"/>
                <a:ext cx="1282362" cy="261081"/>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04" name="Freeform 7">
                <a:extLst>
                  <a:ext uri="{FF2B5EF4-FFF2-40B4-BE49-F238E27FC236}">
                    <a16:creationId xmlns:a16="http://schemas.microsoft.com/office/drawing/2014/main" id="{20D20A6B-3C49-4737-BAB9-013DDB3A8328}"/>
                  </a:ext>
                </a:extLst>
              </p:cNvPr>
              <p:cNvSpPr>
                <a:spLocks/>
              </p:cNvSpPr>
              <p:nvPr/>
            </p:nvSpPr>
            <p:spPr bwMode="auto">
              <a:xfrm>
                <a:off x="6405052" y="5972197"/>
                <a:ext cx="1282362" cy="261081"/>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05" name="Freeform 8">
                <a:extLst>
                  <a:ext uri="{FF2B5EF4-FFF2-40B4-BE49-F238E27FC236}">
                    <a16:creationId xmlns:a16="http://schemas.microsoft.com/office/drawing/2014/main" id="{0348F0E3-49D4-4F45-AFF8-5349EAC5BE21}"/>
                  </a:ext>
                </a:extLst>
              </p:cNvPr>
              <p:cNvSpPr>
                <a:spLocks/>
              </p:cNvSpPr>
              <p:nvPr/>
            </p:nvSpPr>
            <p:spPr bwMode="auto">
              <a:xfrm>
                <a:off x="6405052" y="6430037"/>
                <a:ext cx="1282362" cy="261081"/>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06" name="Freeform 9">
                <a:extLst>
                  <a:ext uri="{FF2B5EF4-FFF2-40B4-BE49-F238E27FC236}">
                    <a16:creationId xmlns:a16="http://schemas.microsoft.com/office/drawing/2014/main" id="{9346C84E-C374-4635-8DB7-33E14F82C7C1}"/>
                  </a:ext>
                </a:extLst>
              </p:cNvPr>
              <p:cNvSpPr>
                <a:spLocks/>
              </p:cNvSpPr>
              <p:nvPr/>
            </p:nvSpPr>
            <p:spPr bwMode="auto">
              <a:xfrm>
                <a:off x="6405052" y="6891656"/>
                <a:ext cx="1282362" cy="261081"/>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11" name="Group 10">
                <a:extLst>
                  <a:ext uri="{FF2B5EF4-FFF2-40B4-BE49-F238E27FC236}">
                    <a16:creationId xmlns:a16="http://schemas.microsoft.com/office/drawing/2014/main" id="{6B2B5E05-9F19-4E02-8847-0E689E25CBF3}"/>
                  </a:ext>
                </a:extLst>
              </p:cNvPr>
              <p:cNvGrpSpPr/>
              <p:nvPr/>
            </p:nvGrpSpPr>
            <p:grpSpPr>
              <a:xfrm>
                <a:off x="7463435" y="5565443"/>
                <a:ext cx="143605" cy="1528650"/>
                <a:chOff x="7742330" y="5312676"/>
                <a:chExt cx="35450" cy="436485"/>
              </a:xfrm>
              <a:grpFill/>
            </p:grpSpPr>
            <p:sp>
              <p:nvSpPr>
                <p:cNvPr id="107" name="Oval 14">
                  <a:extLst>
                    <a:ext uri="{FF2B5EF4-FFF2-40B4-BE49-F238E27FC236}">
                      <a16:creationId xmlns:a16="http://schemas.microsoft.com/office/drawing/2014/main" id="{69C8E60D-2BF2-4457-8373-4244DEEC3208}"/>
                    </a:ext>
                  </a:extLst>
                </p:cNvPr>
                <p:cNvSpPr>
                  <a:spLocks noChangeArrowheads="1"/>
                </p:cNvSpPr>
                <p:nvPr/>
              </p:nvSpPr>
              <p:spPr bwMode="auto">
                <a:xfrm>
                  <a:off x="7742330" y="5312676"/>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08" name="Oval 15">
                  <a:extLst>
                    <a:ext uri="{FF2B5EF4-FFF2-40B4-BE49-F238E27FC236}">
                      <a16:creationId xmlns:a16="http://schemas.microsoft.com/office/drawing/2014/main" id="{B7D03AEE-4E35-4A4C-9AF3-674D48C6CFF7}"/>
                    </a:ext>
                  </a:extLst>
                </p:cNvPr>
                <p:cNvSpPr>
                  <a:spLocks noChangeArrowheads="1"/>
                </p:cNvSpPr>
                <p:nvPr/>
              </p:nvSpPr>
              <p:spPr bwMode="auto">
                <a:xfrm>
                  <a:off x="7742330" y="544448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09" name="Oval 16">
                  <a:extLst>
                    <a:ext uri="{FF2B5EF4-FFF2-40B4-BE49-F238E27FC236}">
                      <a16:creationId xmlns:a16="http://schemas.microsoft.com/office/drawing/2014/main" id="{D0A39664-F3B6-43B8-903D-8BBF08B0A1BB}"/>
                    </a:ext>
                  </a:extLst>
                </p:cNvPr>
                <p:cNvSpPr>
                  <a:spLocks noChangeArrowheads="1"/>
                </p:cNvSpPr>
                <p:nvPr/>
              </p:nvSpPr>
              <p:spPr bwMode="auto">
                <a:xfrm>
                  <a:off x="7742330" y="557629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10" name="Oval 17">
                  <a:extLst>
                    <a:ext uri="{FF2B5EF4-FFF2-40B4-BE49-F238E27FC236}">
                      <a16:creationId xmlns:a16="http://schemas.microsoft.com/office/drawing/2014/main" id="{F5557C2A-470A-4F7A-958E-1F18C3BA86D7}"/>
                    </a:ext>
                  </a:extLst>
                </p:cNvPr>
                <p:cNvSpPr>
                  <a:spLocks noChangeArrowheads="1"/>
                </p:cNvSpPr>
                <p:nvPr/>
              </p:nvSpPr>
              <p:spPr bwMode="auto">
                <a:xfrm>
                  <a:off x="7742330" y="5708105"/>
                  <a:ext cx="35450" cy="41056"/>
                </a:xfrm>
                <a:prstGeom prst="ellipse">
                  <a:avLst/>
                </a:prstGeom>
                <a:grp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sp>
          <p:nvSpPr>
            <p:cNvPr id="112" name="TextBox 111">
              <a:extLst>
                <a:ext uri="{FF2B5EF4-FFF2-40B4-BE49-F238E27FC236}">
                  <a16:creationId xmlns:a16="http://schemas.microsoft.com/office/drawing/2014/main" id="{A881EBBB-B1A8-4161-8AC6-2A46BA48642D}"/>
                </a:ext>
              </a:extLst>
            </p:cNvPr>
            <p:cNvSpPr txBox="1"/>
            <p:nvPr/>
          </p:nvSpPr>
          <p:spPr>
            <a:xfrm>
              <a:off x="9899052" y="4247726"/>
              <a:ext cx="752578"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ea typeface="+mn-ea"/>
                  <a:cs typeface="Segoe UI Light" panose="020B0502040204020203" pitchFamily="34" charset="0"/>
                </a:rPr>
                <a:t>% IOPS</a:t>
              </a:r>
            </a:p>
          </p:txBody>
        </p:sp>
        <p:sp>
          <p:nvSpPr>
            <p:cNvPr id="113" name="TextBox 112">
              <a:extLst>
                <a:ext uri="{FF2B5EF4-FFF2-40B4-BE49-F238E27FC236}">
                  <a16:creationId xmlns:a16="http://schemas.microsoft.com/office/drawing/2014/main" id="{0EFCFAD2-0587-4321-B015-F1734F429BDE}"/>
                </a:ext>
              </a:extLst>
            </p:cNvPr>
            <p:cNvSpPr txBox="1"/>
            <p:nvPr/>
          </p:nvSpPr>
          <p:spPr>
            <a:xfrm>
              <a:off x="8925261" y="4247726"/>
              <a:ext cx="722455"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ea typeface="+mn-ea"/>
                  <a:cs typeface="Segoe UI Light" panose="020B0502040204020203" pitchFamily="34" charset="0"/>
                </a:rPr>
                <a:t>% CPU</a:t>
              </a:r>
            </a:p>
          </p:txBody>
        </p:sp>
        <p:sp>
          <p:nvSpPr>
            <p:cNvPr id="114" name="TextBox 113">
              <a:extLst>
                <a:ext uri="{FF2B5EF4-FFF2-40B4-BE49-F238E27FC236}">
                  <a16:creationId xmlns:a16="http://schemas.microsoft.com/office/drawing/2014/main" id="{18AC185B-9A16-4736-B988-2CD48AEFB015}"/>
                </a:ext>
              </a:extLst>
            </p:cNvPr>
            <p:cNvSpPr txBox="1"/>
            <p:nvPr/>
          </p:nvSpPr>
          <p:spPr>
            <a:xfrm>
              <a:off x="7783661" y="4247726"/>
              <a:ext cx="1066080" cy="307777"/>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2"/>
                  </a:solidFill>
                  <a:effectLst/>
                  <a:uLnTx/>
                  <a:uFillTx/>
                  <a:ea typeface="+mn-ea"/>
                  <a:cs typeface="Segoe UI Light" panose="020B0502040204020203" pitchFamily="34" charset="0"/>
                </a:rPr>
                <a:t>% Memory</a:t>
              </a:r>
            </a:p>
          </p:txBody>
        </p:sp>
      </p:grpSp>
    </p:spTree>
    <p:extLst>
      <p:ext uri="{BB962C8B-B14F-4D97-AF65-F5344CB8AC3E}">
        <p14:creationId xmlns:p14="http://schemas.microsoft.com/office/powerpoint/2010/main" val="266526521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410678-2C9E-4726-B2AE-49A8E82B0EFA}"/>
              </a:ext>
            </a:extLst>
          </p:cNvPr>
          <p:cNvSpPr>
            <a:spLocks noGrp="1"/>
          </p:cNvSpPr>
          <p:nvPr>
            <p:ph type="title"/>
          </p:nvPr>
        </p:nvSpPr>
        <p:spPr/>
        <p:txBody>
          <a:bodyPr/>
          <a:lstStyle/>
          <a:p>
            <a:r>
              <a:rPr lang="en-US"/>
              <a:t>Request Units</a:t>
            </a:r>
          </a:p>
        </p:txBody>
      </p:sp>
      <p:sp>
        <p:nvSpPr>
          <p:cNvPr id="2" name="Text Placeholder 1">
            <a:extLst>
              <a:ext uri="{FF2B5EF4-FFF2-40B4-BE49-F238E27FC236}">
                <a16:creationId xmlns:a16="http://schemas.microsoft.com/office/drawing/2014/main" id="{9EFDA1BF-047A-4947-8FDF-B591515C15C7}"/>
              </a:ext>
            </a:extLst>
          </p:cNvPr>
          <p:cNvSpPr>
            <a:spLocks noGrp="1"/>
          </p:cNvSpPr>
          <p:nvPr>
            <p:ph type="body" sz="quarter" idx="11"/>
          </p:nvPr>
        </p:nvSpPr>
        <p:spPr>
          <a:xfrm>
            <a:off x="269874" y="1584156"/>
            <a:ext cx="5686789" cy="2539478"/>
          </a:xfrm>
        </p:spPr>
        <p:txBody>
          <a:bodyPr vert="horz" wrap="square" lIns="146304" tIns="91440" rIns="146304" bIns="91440" rtlCol="0" anchor="t">
            <a:spAutoFit/>
          </a:bodyPr>
          <a:lstStyle/>
          <a:p>
            <a:pPr marL="0" lvl="1" indent="0">
              <a:lnSpc>
                <a:spcPct val="200000"/>
              </a:lnSpc>
              <a:buNone/>
            </a:pPr>
            <a:r>
              <a:rPr lang="en-US">
                <a:solidFill>
                  <a:srgbClr val="0078D7"/>
                </a:solidFill>
                <a:latin typeface="Segoe UI Semibold"/>
                <a:cs typeface="Segoe UI Semibold"/>
              </a:rPr>
              <a:t>Normalized across various access methods</a:t>
            </a:r>
            <a:endParaRPr lang="en-US"/>
          </a:p>
          <a:p>
            <a:pPr marL="0" lvl="1" indent="0">
              <a:lnSpc>
                <a:spcPct val="200000"/>
              </a:lnSpc>
              <a:buNone/>
            </a:pPr>
            <a:r>
              <a:rPr lang="en-US"/>
              <a:t>1 RU =  1 read of 1 KB document</a:t>
            </a:r>
          </a:p>
          <a:p>
            <a:pPr marL="0" lvl="1" indent="0">
              <a:lnSpc>
                <a:spcPct val="200000"/>
              </a:lnSpc>
              <a:buNone/>
            </a:pPr>
            <a:r>
              <a:rPr lang="en-US">
                <a:solidFill>
                  <a:srgbClr val="0078D7"/>
                </a:solidFill>
                <a:latin typeface="Segoe UI Semibold"/>
                <a:cs typeface="Segoe UI Semibold"/>
              </a:rPr>
              <a:t>Each request consumes fixed RUs</a:t>
            </a:r>
          </a:p>
          <a:p>
            <a:pPr marL="0" lvl="1" indent="0">
              <a:lnSpc>
                <a:spcPct val="200000"/>
              </a:lnSpc>
              <a:buNone/>
            </a:pPr>
            <a:r>
              <a:rPr lang="en-US"/>
              <a:t>Applies to reads, writes, query, and stored procedures</a:t>
            </a:r>
          </a:p>
        </p:txBody>
      </p:sp>
      <p:sp>
        <p:nvSpPr>
          <p:cNvPr id="22" name="Rectangle 21">
            <a:extLst>
              <a:ext uri="{FF2B5EF4-FFF2-40B4-BE49-F238E27FC236}">
                <a16:creationId xmlns:a16="http://schemas.microsoft.com/office/drawing/2014/main" id="{FF829A84-D6DE-4421-8461-81F858EAE4DB}"/>
              </a:ext>
            </a:extLst>
          </p:cNvPr>
          <p:cNvSpPr/>
          <p:nvPr/>
        </p:nvSpPr>
        <p:spPr bwMode="auto">
          <a:xfrm>
            <a:off x="6268123" y="1592322"/>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ea typeface="Segoe UI" pitchFamily="34" charset="0"/>
                <a:cs typeface="Segoe UI Light" panose="020B0502040204020203" pitchFamily="34" charset="0"/>
              </a:rPr>
              <a:t>GET</a:t>
            </a:r>
          </a:p>
        </p:txBody>
      </p:sp>
      <p:cxnSp>
        <p:nvCxnSpPr>
          <p:cNvPr id="23" name="Straight Arrow Connector 22">
            <a:extLst>
              <a:ext uri="{FF2B5EF4-FFF2-40B4-BE49-F238E27FC236}">
                <a16:creationId xmlns:a16="http://schemas.microsoft.com/office/drawing/2014/main" id="{6D33A2B6-E99C-4870-B99C-27BB2EFB64C2}"/>
              </a:ext>
            </a:extLst>
          </p:cNvPr>
          <p:cNvCxnSpPr>
            <a:cxnSpLocks/>
            <a:stCxn id="22" idx="3"/>
            <a:endCxn id="787" idx="1"/>
          </p:cNvCxnSpPr>
          <p:nvPr/>
        </p:nvCxnSpPr>
        <p:spPr>
          <a:xfrm>
            <a:off x="7482064" y="1867051"/>
            <a:ext cx="440697" cy="1"/>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30E287F-7126-4348-AA80-70434DC1D5CC}"/>
              </a:ext>
            </a:extLst>
          </p:cNvPr>
          <p:cNvSpPr/>
          <p:nvPr/>
        </p:nvSpPr>
        <p:spPr bwMode="auto">
          <a:xfrm>
            <a:off x="6268123" y="2681248"/>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ea typeface="Segoe UI" pitchFamily="34" charset="0"/>
                <a:cs typeface="Segoe UI Light" panose="020B0502040204020203" pitchFamily="34" charset="0"/>
              </a:rPr>
              <a:t>POST</a:t>
            </a:r>
          </a:p>
        </p:txBody>
      </p:sp>
      <p:cxnSp>
        <p:nvCxnSpPr>
          <p:cNvPr id="28" name="Straight Arrow Connector 27">
            <a:extLst>
              <a:ext uri="{FF2B5EF4-FFF2-40B4-BE49-F238E27FC236}">
                <a16:creationId xmlns:a16="http://schemas.microsoft.com/office/drawing/2014/main" id="{BE42A53C-A3CA-4862-A84E-18953FE6AD75}"/>
              </a:ext>
            </a:extLst>
          </p:cNvPr>
          <p:cNvCxnSpPr>
            <a:cxnSpLocks/>
            <a:stCxn id="27" idx="3"/>
          </p:cNvCxnSpPr>
          <p:nvPr/>
        </p:nvCxnSpPr>
        <p:spPr>
          <a:xfrm>
            <a:off x="7482064" y="2955977"/>
            <a:ext cx="440697" cy="0"/>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127470C-ADD6-47FA-B275-A2976FD8F3A2}"/>
              </a:ext>
            </a:extLst>
          </p:cNvPr>
          <p:cNvSpPr/>
          <p:nvPr/>
        </p:nvSpPr>
        <p:spPr bwMode="auto">
          <a:xfrm>
            <a:off x="6261417" y="4043297"/>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ea typeface="Segoe UI" pitchFamily="34" charset="0"/>
                <a:cs typeface="Segoe UI Light" panose="020B0502040204020203" pitchFamily="34" charset="0"/>
              </a:rPr>
              <a:t>PUT</a:t>
            </a:r>
          </a:p>
        </p:txBody>
      </p:sp>
      <p:cxnSp>
        <p:nvCxnSpPr>
          <p:cNvPr id="32" name="Straight Arrow Connector 31">
            <a:extLst>
              <a:ext uri="{FF2B5EF4-FFF2-40B4-BE49-F238E27FC236}">
                <a16:creationId xmlns:a16="http://schemas.microsoft.com/office/drawing/2014/main" id="{3FD47464-93D2-40F7-B750-186C3254BF8F}"/>
              </a:ext>
            </a:extLst>
          </p:cNvPr>
          <p:cNvCxnSpPr>
            <a:cxnSpLocks/>
            <a:stCxn id="31" idx="3"/>
            <a:endCxn id="791" idx="1"/>
          </p:cNvCxnSpPr>
          <p:nvPr/>
        </p:nvCxnSpPr>
        <p:spPr>
          <a:xfrm>
            <a:off x="7475358" y="4318026"/>
            <a:ext cx="447403" cy="1"/>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307B338-B3A5-4388-8BF4-BBE01755AC92}"/>
              </a:ext>
            </a:extLst>
          </p:cNvPr>
          <p:cNvSpPr/>
          <p:nvPr/>
        </p:nvSpPr>
        <p:spPr bwMode="auto">
          <a:xfrm>
            <a:off x="6268123" y="5475449"/>
            <a:ext cx="1213941" cy="549458"/>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r>
              <a:rPr kumimoji="0" lang="en-US" sz="1400" i="0" u="none" strike="noStrike" kern="1200" cap="none" spc="0" normalizeH="0" baseline="0" noProof="0">
                <a:ln>
                  <a:noFill/>
                </a:ln>
                <a:solidFill>
                  <a:schemeClr val="tx2"/>
                </a:solidFill>
                <a:effectLst/>
                <a:uLnTx/>
                <a:uFillTx/>
                <a:ea typeface="Segoe UI" pitchFamily="34" charset="0"/>
                <a:cs typeface="Segoe UI Light" panose="020B0502040204020203" pitchFamily="34" charset="0"/>
              </a:rPr>
              <a:t>Query</a:t>
            </a:r>
          </a:p>
        </p:txBody>
      </p:sp>
      <p:cxnSp>
        <p:nvCxnSpPr>
          <p:cNvPr id="37" name="Straight Arrow Connector 36">
            <a:extLst>
              <a:ext uri="{FF2B5EF4-FFF2-40B4-BE49-F238E27FC236}">
                <a16:creationId xmlns:a16="http://schemas.microsoft.com/office/drawing/2014/main" id="{109D2C45-23F0-4D75-9FA3-EF3AD2A8633E}"/>
              </a:ext>
            </a:extLst>
          </p:cNvPr>
          <p:cNvCxnSpPr>
            <a:cxnSpLocks/>
            <a:stCxn id="36" idx="3"/>
          </p:cNvCxnSpPr>
          <p:nvPr/>
        </p:nvCxnSpPr>
        <p:spPr>
          <a:xfrm>
            <a:off x="7482064" y="5750178"/>
            <a:ext cx="437924" cy="0"/>
          </a:xfrm>
          <a:prstGeom prst="straightConnector1">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2BD49C9-5D01-45EF-94CF-933344BDD62A}"/>
              </a:ext>
            </a:extLst>
          </p:cNvPr>
          <p:cNvSpPr txBox="1"/>
          <p:nvPr/>
        </p:nvSpPr>
        <p:spPr>
          <a:xfrm>
            <a:off x="8155936" y="6241454"/>
            <a:ext cx="530941" cy="332399"/>
          </a:xfrm>
          <a:prstGeom prst="rect">
            <a:avLst/>
          </a:prstGeom>
          <a:noFill/>
        </p:spPr>
        <p:txBody>
          <a:bodyPr wrap="square" lIns="0" tIns="0" rIns="0" bIns="0" rtlCol="0">
            <a:spAutoFit/>
          </a:bodyPr>
          <a:lstStyle/>
          <a:p>
            <a:pPr marR="0" lvl="0" indent="0" algn="ctr" fontAlgn="auto">
              <a:lnSpc>
                <a:spcPct val="90000"/>
              </a:lnSpc>
              <a:spcBef>
                <a:spcPts val="0"/>
              </a:spcBef>
              <a:spcAft>
                <a:spcPts val="600"/>
              </a:spcAft>
              <a:buClrTx/>
              <a:buSzTx/>
              <a:buFontTx/>
              <a:buNone/>
              <a:tabLst/>
              <a:defRPr/>
            </a:pPr>
            <a:r>
              <a:rPr lang="en-US" sz="2400">
                <a:solidFill>
                  <a:schemeClr val="tx2"/>
                </a:solidFill>
              </a:rPr>
              <a:t>…</a:t>
            </a:r>
          </a:p>
        </p:txBody>
      </p:sp>
      <p:grpSp>
        <p:nvGrpSpPr>
          <p:cNvPr id="13" name="Group 12">
            <a:extLst>
              <a:ext uri="{FF2B5EF4-FFF2-40B4-BE49-F238E27FC236}">
                <a16:creationId xmlns:a16="http://schemas.microsoft.com/office/drawing/2014/main" id="{855E984D-E4AD-4EF9-9E35-EB652415DAFD}"/>
              </a:ext>
            </a:extLst>
          </p:cNvPr>
          <p:cNvGrpSpPr/>
          <p:nvPr/>
        </p:nvGrpSpPr>
        <p:grpSpPr>
          <a:xfrm>
            <a:off x="9778278" y="1628825"/>
            <a:ext cx="851793" cy="476453"/>
            <a:chOff x="1240191" y="5112911"/>
            <a:chExt cx="982310" cy="549458"/>
          </a:xfrm>
        </p:grpSpPr>
        <p:sp>
          <p:nvSpPr>
            <p:cNvPr id="470" name="Rectangle 469">
              <a:extLst>
                <a:ext uri="{FF2B5EF4-FFF2-40B4-BE49-F238E27FC236}">
                  <a16:creationId xmlns:a16="http://schemas.microsoft.com/office/drawing/2014/main" id="{46F3CE9E-1CB7-401C-B04E-2CA0142D3976}"/>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a:extLst>
                <a:ext uri="{FF2B5EF4-FFF2-40B4-BE49-F238E27FC236}">
                  <a16:creationId xmlns:a16="http://schemas.microsoft.com/office/drawing/2014/main" id="{671F6682-389D-4F49-9747-268A0437B204}"/>
                </a:ext>
              </a:extLst>
            </p:cNvPr>
            <p:cNvGrpSpPr/>
            <p:nvPr/>
          </p:nvGrpSpPr>
          <p:grpSpPr>
            <a:xfrm>
              <a:off x="1672750" y="5209655"/>
              <a:ext cx="191307" cy="345271"/>
              <a:chOff x="1711103" y="5209655"/>
              <a:chExt cx="191307" cy="345271"/>
            </a:xfrm>
          </p:grpSpPr>
          <p:sp>
            <p:nvSpPr>
              <p:cNvPr id="508" name="Rectangle 507">
                <a:extLst>
                  <a:ext uri="{FF2B5EF4-FFF2-40B4-BE49-F238E27FC236}">
                    <a16:creationId xmlns:a16="http://schemas.microsoft.com/office/drawing/2014/main" id="{9293B542-CDC0-4E5E-B91A-97C09987DC10}"/>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9" name="Oval 508">
                <a:extLst>
                  <a:ext uri="{FF2B5EF4-FFF2-40B4-BE49-F238E27FC236}">
                    <a16:creationId xmlns:a16="http://schemas.microsoft.com/office/drawing/2014/main" id="{C214DE56-8929-44D3-8089-0D8939F30351}"/>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10" name="Straight Connector 509">
                <a:extLst>
                  <a:ext uri="{FF2B5EF4-FFF2-40B4-BE49-F238E27FC236}">
                    <a16:creationId xmlns:a16="http://schemas.microsoft.com/office/drawing/2014/main" id="{9703814B-CD90-49C0-8A74-B061822BFDBC}"/>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5" name="Rectangle 504">
                <a:extLst>
                  <a:ext uri="{FF2B5EF4-FFF2-40B4-BE49-F238E27FC236}">
                    <a16:creationId xmlns:a16="http://schemas.microsoft.com/office/drawing/2014/main" id="{3A96C39A-25DB-411A-B550-C5515E603AA5}"/>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6" name="Oval 505">
                <a:extLst>
                  <a:ext uri="{FF2B5EF4-FFF2-40B4-BE49-F238E27FC236}">
                    <a16:creationId xmlns:a16="http://schemas.microsoft.com/office/drawing/2014/main" id="{8840A537-1A3C-49AE-9A5C-3E1D6FC49B20}"/>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07" name="Straight Connector 506">
                <a:extLst>
                  <a:ext uri="{FF2B5EF4-FFF2-40B4-BE49-F238E27FC236}">
                    <a16:creationId xmlns:a16="http://schemas.microsoft.com/office/drawing/2014/main" id="{81D42511-1517-4451-86A7-73BBBF1AD7D0}"/>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2" name="Rectangle 501">
                <a:extLst>
                  <a:ext uri="{FF2B5EF4-FFF2-40B4-BE49-F238E27FC236}">
                    <a16:creationId xmlns:a16="http://schemas.microsoft.com/office/drawing/2014/main" id="{F3B0079E-B0DB-4405-95B0-D604296CD366}"/>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3" name="Oval 502">
                <a:extLst>
                  <a:ext uri="{FF2B5EF4-FFF2-40B4-BE49-F238E27FC236}">
                    <a16:creationId xmlns:a16="http://schemas.microsoft.com/office/drawing/2014/main" id="{F5D151D4-23C8-4199-94C2-7C79F998BC09}"/>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04" name="Straight Connector 503">
                <a:extLst>
                  <a:ext uri="{FF2B5EF4-FFF2-40B4-BE49-F238E27FC236}">
                    <a16:creationId xmlns:a16="http://schemas.microsoft.com/office/drawing/2014/main" id="{7D7663C8-C294-4B9F-BF97-0280BEAAEFDD}"/>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9" name="Rectangle 498">
                <a:extLst>
                  <a:ext uri="{FF2B5EF4-FFF2-40B4-BE49-F238E27FC236}">
                    <a16:creationId xmlns:a16="http://schemas.microsoft.com/office/drawing/2014/main" id="{3215A77C-BFA8-4ECC-93E4-5F08BCF6C695}"/>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0" name="Oval 499">
                <a:extLst>
                  <a:ext uri="{FF2B5EF4-FFF2-40B4-BE49-F238E27FC236}">
                    <a16:creationId xmlns:a16="http://schemas.microsoft.com/office/drawing/2014/main" id="{89F6BB90-A0C2-4834-9024-EEB40148151A}"/>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01" name="Straight Connector 500">
                <a:extLst>
                  <a:ext uri="{FF2B5EF4-FFF2-40B4-BE49-F238E27FC236}">
                    <a16:creationId xmlns:a16="http://schemas.microsoft.com/office/drawing/2014/main" id="{608584A2-A762-415C-A8F5-CBFD2EDDEE9E}"/>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6" name="Rectangle 495">
                <a:extLst>
                  <a:ext uri="{FF2B5EF4-FFF2-40B4-BE49-F238E27FC236}">
                    <a16:creationId xmlns:a16="http://schemas.microsoft.com/office/drawing/2014/main" id="{084A5585-566A-4092-AA11-2839DB3548CC}"/>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7" name="Oval 496">
                <a:extLst>
                  <a:ext uri="{FF2B5EF4-FFF2-40B4-BE49-F238E27FC236}">
                    <a16:creationId xmlns:a16="http://schemas.microsoft.com/office/drawing/2014/main" id="{DAA1B80D-D06E-4813-A685-D807A3E6F830}"/>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98" name="Straight Connector 497">
                <a:extLst>
                  <a:ext uri="{FF2B5EF4-FFF2-40B4-BE49-F238E27FC236}">
                    <a16:creationId xmlns:a16="http://schemas.microsoft.com/office/drawing/2014/main" id="{84FA80F2-1C08-4955-8AD8-24CFB13EBA18}"/>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3" name="Rectangle 492">
                <a:extLst>
                  <a:ext uri="{FF2B5EF4-FFF2-40B4-BE49-F238E27FC236}">
                    <a16:creationId xmlns:a16="http://schemas.microsoft.com/office/drawing/2014/main" id="{BC3E16B9-05E8-4BCE-8673-452CFFB2EC49}"/>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4" name="Oval 493">
                <a:extLst>
                  <a:ext uri="{FF2B5EF4-FFF2-40B4-BE49-F238E27FC236}">
                    <a16:creationId xmlns:a16="http://schemas.microsoft.com/office/drawing/2014/main" id="{660C836D-0DAB-4816-B9AD-0CB853E13BAB}"/>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95" name="Straight Connector 494">
                <a:extLst>
                  <a:ext uri="{FF2B5EF4-FFF2-40B4-BE49-F238E27FC236}">
                    <a16:creationId xmlns:a16="http://schemas.microsoft.com/office/drawing/2014/main" id="{E8D745EA-62DD-4714-80B6-AE3F282BF955}"/>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72" name="Flowchart: Direct Access Storage 471">
              <a:extLst>
                <a:ext uri="{FF2B5EF4-FFF2-40B4-BE49-F238E27FC236}">
                  <a16:creationId xmlns:a16="http://schemas.microsoft.com/office/drawing/2014/main" id="{7CBC2353-97DB-4633-8140-91B158030D99}"/>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11" name="Group 10">
              <a:extLst>
                <a:ext uri="{FF2B5EF4-FFF2-40B4-BE49-F238E27FC236}">
                  <a16:creationId xmlns:a16="http://schemas.microsoft.com/office/drawing/2014/main" id="{292026C6-B32D-48D7-83A3-2FFC3D43051D}"/>
                </a:ext>
              </a:extLst>
            </p:cNvPr>
            <p:cNvGrpSpPr/>
            <p:nvPr/>
          </p:nvGrpSpPr>
          <p:grpSpPr>
            <a:xfrm>
              <a:off x="1351512" y="5207391"/>
              <a:ext cx="220437" cy="345503"/>
              <a:chOff x="1355289" y="5207391"/>
              <a:chExt cx="220437" cy="345503"/>
            </a:xfrm>
          </p:grpSpPr>
          <p:sp>
            <p:nvSpPr>
              <p:cNvPr id="477" name="Rectangle 5">
                <a:extLst>
                  <a:ext uri="{FF2B5EF4-FFF2-40B4-BE49-F238E27FC236}">
                    <a16:creationId xmlns:a16="http://schemas.microsoft.com/office/drawing/2014/main" id="{054C7C60-D9AC-4A53-AC77-2AF5C8BF9FE4}"/>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78" name="Freeform 6">
                <a:extLst>
                  <a:ext uri="{FF2B5EF4-FFF2-40B4-BE49-F238E27FC236}">
                    <a16:creationId xmlns:a16="http://schemas.microsoft.com/office/drawing/2014/main" id="{FCEC6BD7-4703-4F54-9ECD-69CEAC7F0D65}"/>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79" name="Freeform 7">
                <a:extLst>
                  <a:ext uri="{FF2B5EF4-FFF2-40B4-BE49-F238E27FC236}">
                    <a16:creationId xmlns:a16="http://schemas.microsoft.com/office/drawing/2014/main" id="{F5CCBDD1-EF3D-43B8-929C-D616A8906190}"/>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80" name="Freeform 8">
                <a:extLst>
                  <a:ext uri="{FF2B5EF4-FFF2-40B4-BE49-F238E27FC236}">
                    <a16:creationId xmlns:a16="http://schemas.microsoft.com/office/drawing/2014/main" id="{AE1348D0-1C5A-44E1-97CB-200279AFBEF4}"/>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81" name="Freeform 9">
                <a:extLst>
                  <a:ext uri="{FF2B5EF4-FFF2-40B4-BE49-F238E27FC236}">
                    <a16:creationId xmlns:a16="http://schemas.microsoft.com/office/drawing/2014/main" id="{48CBC3C6-2509-4160-A35F-0C3E5E45F56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482" name="Group 481">
                <a:extLst>
                  <a:ext uri="{FF2B5EF4-FFF2-40B4-BE49-F238E27FC236}">
                    <a16:creationId xmlns:a16="http://schemas.microsoft.com/office/drawing/2014/main" id="{67640F41-D789-4A9A-87EF-48F92E43085A}"/>
                  </a:ext>
                </a:extLst>
              </p:cNvPr>
              <p:cNvGrpSpPr/>
              <p:nvPr/>
            </p:nvGrpSpPr>
            <p:grpSpPr>
              <a:xfrm>
                <a:off x="1521861" y="5255179"/>
                <a:ext cx="19398" cy="206484"/>
                <a:chOff x="7742330" y="5312676"/>
                <a:chExt cx="35450" cy="436485"/>
              </a:xfrm>
              <a:solidFill>
                <a:schemeClr val="tx1"/>
              </a:solidFill>
            </p:grpSpPr>
            <p:sp>
              <p:nvSpPr>
                <p:cNvPr id="483" name="Oval 14">
                  <a:extLst>
                    <a:ext uri="{FF2B5EF4-FFF2-40B4-BE49-F238E27FC236}">
                      <a16:creationId xmlns:a16="http://schemas.microsoft.com/office/drawing/2014/main" id="{7B709353-0617-46DE-9D4E-866F33F5E96B}"/>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84" name="Oval 15">
                  <a:extLst>
                    <a:ext uri="{FF2B5EF4-FFF2-40B4-BE49-F238E27FC236}">
                      <a16:creationId xmlns:a16="http://schemas.microsoft.com/office/drawing/2014/main" id="{C5E4122A-123B-4268-A420-924AA42E61F4}"/>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85" name="Oval 16">
                  <a:extLst>
                    <a:ext uri="{FF2B5EF4-FFF2-40B4-BE49-F238E27FC236}">
                      <a16:creationId xmlns:a16="http://schemas.microsoft.com/office/drawing/2014/main" id="{2F5FE160-08D1-49FC-9AEB-77DDE566038C}"/>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86" name="Oval 17">
                  <a:extLst>
                    <a:ext uri="{FF2B5EF4-FFF2-40B4-BE49-F238E27FC236}">
                      <a16:creationId xmlns:a16="http://schemas.microsoft.com/office/drawing/2014/main" id="{E58A5E8C-CC1B-48F1-8AF0-EAB5171468F1}"/>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grpSp>
      <p:grpSp>
        <p:nvGrpSpPr>
          <p:cNvPr id="16" name="Group 15">
            <a:extLst>
              <a:ext uri="{FF2B5EF4-FFF2-40B4-BE49-F238E27FC236}">
                <a16:creationId xmlns:a16="http://schemas.microsoft.com/office/drawing/2014/main" id="{E1112A41-EB9D-488F-92D4-A490651B6CE8}"/>
              </a:ext>
            </a:extLst>
          </p:cNvPr>
          <p:cNvGrpSpPr/>
          <p:nvPr/>
        </p:nvGrpSpPr>
        <p:grpSpPr>
          <a:xfrm>
            <a:off x="9778278" y="2444627"/>
            <a:ext cx="851793" cy="1022700"/>
            <a:chOff x="9778278" y="2475154"/>
            <a:chExt cx="851793" cy="1022700"/>
          </a:xfrm>
        </p:grpSpPr>
        <p:grpSp>
          <p:nvGrpSpPr>
            <p:cNvPr id="511" name="Group 510">
              <a:extLst>
                <a:ext uri="{FF2B5EF4-FFF2-40B4-BE49-F238E27FC236}">
                  <a16:creationId xmlns:a16="http://schemas.microsoft.com/office/drawing/2014/main" id="{DC193AFB-4FE9-49DC-88AE-8A904D292CA7}"/>
                </a:ext>
              </a:extLst>
            </p:cNvPr>
            <p:cNvGrpSpPr/>
            <p:nvPr/>
          </p:nvGrpSpPr>
          <p:grpSpPr>
            <a:xfrm>
              <a:off x="9778278" y="2475154"/>
              <a:ext cx="851793" cy="476453"/>
              <a:chOff x="1240191" y="5112911"/>
              <a:chExt cx="982310" cy="549458"/>
            </a:xfrm>
          </p:grpSpPr>
          <p:sp>
            <p:nvSpPr>
              <p:cNvPr id="512" name="Rectangle 511">
                <a:extLst>
                  <a:ext uri="{FF2B5EF4-FFF2-40B4-BE49-F238E27FC236}">
                    <a16:creationId xmlns:a16="http://schemas.microsoft.com/office/drawing/2014/main" id="{10F73A18-D7E9-4B27-BC7E-E72816855EE7}"/>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13" name="Group 512">
                <a:extLst>
                  <a:ext uri="{FF2B5EF4-FFF2-40B4-BE49-F238E27FC236}">
                    <a16:creationId xmlns:a16="http://schemas.microsoft.com/office/drawing/2014/main" id="{A56EEBD7-B2E2-4C87-ACC7-C27D52B4543C}"/>
                  </a:ext>
                </a:extLst>
              </p:cNvPr>
              <p:cNvGrpSpPr/>
              <p:nvPr/>
            </p:nvGrpSpPr>
            <p:grpSpPr>
              <a:xfrm>
                <a:off x="1672750" y="5209655"/>
                <a:ext cx="191307" cy="345271"/>
                <a:chOff x="1711103" y="5209655"/>
                <a:chExt cx="191307" cy="345271"/>
              </a:xfrm>
            </p:grpSpPr>
            <p:sp>
              <p:nvSpPr>
                <p:cNvPr id="526" name="Rectangle 525">
                  <a:extLst>
                    <a:ext uri="{FF2B5EF4-FFF2-40B4-BE49-F238E27FC236}">
                      <a16:creationId xmlns:a16="http://schemas.microsoft.com/office/drawing/2014/main" id="{076145E0-77DE-45A8-BCE9-8489F891393A}"/>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7" name="Oval 526">
                  <a:extLst>
                    <a:ext uri="{FF2B5EF4-FFF2-40B4-BE49-F238E27FC236}">
                      <a16:creationId xmlns:a16="http://schemas.microsoft.com/office/drawing/2014/main" id="{9FC446C8-1DFF-477D-904D-023589678B8B}"/>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28" name="Straight Connector 527">
                  <a:extLst>
                    <a:ext uri="{FF2B5EF4-FFF2-40B4-BE49-F238E27FC236}">
                      <a16:creationId xmlns:a16="http://schemas.microsoft.com/office/drawing/2014/main" id="{79B538F1-ADE7-4E05-BEFD-CDD2FD5FDE64}"/>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29" name="Rectangle 528">
                  <a:extLst>
                    <a:ext uri="{FF2B5EF4-FFF2-40B4-BE49-F238E27FC236}">
                      <a16:creationId xmlns:a16="http://schemas.microsoft.com/office/drawing/2014/main" id="{AC6E2B1F-294C-403E-AF1F-0A2BACA8089F}"/>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0" name="Oval 529">
                  <a:extLst>
                    <a:ext uri="{FF2B5EF4-FFF2-40B4-BE49-F238E27FC236}">
                      <a16:creationId xmlns:a16="http://schemas.microsoft.com/office/drawing/2014/main" id="{024BF06D-4A6E-42F1-850D-F85C42E6423A}"/>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31" name="Straight Connector 530">
                  <a:extLst>
                    <a:ext uri="{FF2B5EF4-FFF2-40B4-BE49-F238E27FC236}">
                      <a16:creationId xmlns:a16="http://schemas.microsoft.com/office/drawing/2014/main" id="{5B675A6B-AE6A-45EA-AC3B-6D36476710FB}"/>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2" name="Rectangle 531">
                  <a:extLst>
                    <a:ext uri="{FF2B5EF4-FFF2-40B4-BE49-F238E27FC236}">
                      <a16:creationId xmlns:a16="http://schemas.microsoft.com/office/drawing/2014/main" id="{0D430A88-9244-44D7-8B55-28D0CC44942A}"/>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3" name="Oval 532">
                  <a:extLst>
                    <a:ext uri="{FF2B5EF4-FFF2-40B4-BE49-F238E27FC236}">
                      <a16:creationId xmlns:a16="http://schemas.microsoft.com/office/drawing/2014/main" id="{530ECA9F-C5A7-4FD0-AC34-35DA223637CF}"/>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34" name="Straight Connector 533">
                  <a:extLst>
                    <a:ext uri="{FF2B5EF4-FFF2-40B4-BE49-F238E27FC236}">
                      <a16:creationId xmlns:a16="http://schemas.microsoft.com/office/drawing/2014/main" id="{4F55F136-5776-4B2B-85C7-12C31461EC42}"/>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5" name="Rectangle 534">
                  <a:extLst>
                    <a:ext uri="{FF2B5EF4-FFF2-40B4-BE49-F238E27FC236}">
                      <a16:creationId xmlns:a16="http://schemas.microsoft.com/office/drawing/2014/main" id="{EC455C87-D910-4B56-B81F-277580923853}"/>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6" name="Oval 535">
                  <a:extLst>
                    <a:ext uri="{FF2B5EF4-FFF2-40B4-BE49-F238E27FC236}">
                      <a16:creationId xmlns:a16="http://schemas.microsoft.com/office/drawing/2014/main" id="{7D2C078D-E6D4-40E3-8AB5-C9A1E3F4BC8F}"/>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37" name="Straight Connector 536">
                  <a:extLst>
                    <a:ext uri="{FF2B5EF4-FFF2-40B4-BE49-F238E27FC236}">
                      <a16:creationId xmlns:a16="http://schemas.microsoft.com/office/drawing/2014/main" id="{55E2A695-1957-40A6-AA3D-70055A56BBD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38" name="Rectangle 537">
                  <a:extLst>
                    <a:ext uri="{FF2B5EF4-FFF2-40B4-BE49-F238E27FC236}">
                      <a16:creationId xmlns:a16="http://schemas.microsoft.com/office/drawing/2014/main" id="{D4638145-8E63-4E9C-A319-95D7B8A4C49C}"/>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9" name="Oval 538">
                  <a:extLst>
                    <a:ext uri="{FF2B5EF4-FFF2-40B4-BE49-F238E27FC236}">
                      <a16:creationId xmlns:a16="http://schemas.microsoft.com/office/drawing/2014/main" id="{3FF62702-EA49-4E27-B920-9A072F303457}"/>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40" name="Straight Connector 539">
                  <a:extLst>
                    <a:ext uri="{FF2B5EF4-FFF2-40B4-BE49-F238E27FC236}">
                      <a16:creationId xmlns:a16="http://schemas.microsoft.com/office/drawing/2014/main" id="{39C24C89-9ADD-4AEE-825A-4275B7560431}"/>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41" name="Rectangle 540">
                  <a:extLst>
                    <a:ext uri="{FF2B5EF4-FFF2-40B4-BE49-F238E27FC236}">
                      <a16:creationId xmlns:a16="http://schemas.microsoft.com/office/drawing/2014/main" id="{44D98591-7646-4964-9369-4AF616790CF3}"/>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2" name="Oval 541">
                  <a:extLst>
                    <a:ext uri="{FF2B5EF4-FFF2-40B4-BE49-F238E27FC236}">
                      <a16:creationId xmlns:a16="http://schemas.microsoft.com/office/drawing/2014/main" id="{F57B3066-826D-4282-9CFE-8C52C15072A0}"/>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43" name="Straight Connector 542">
                  <a:extLst>
                    <a:ext uri="{FF2B5EF4-FFF2-40B4-BE49-F238E27FC236}">
                      <a16:creationId xmlns:a16="http://schemas.microsoft.com/office/drawing/2014/main" id="{64C1B8EE-679D-49BC-A4D3-5096547AE3BF}"/>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14" name="Flowchart: Direct Access Storage 513">
                <a:extLst>
                  <a:ext uri="{FF2B5EF4-FFF2-40B4-BE49-F238E27FC236}">
                    <a16:creationId xmlns:a16="http://schemas.microsoft.com/office/drawing/2014/main" id="{14F6D3E9-03E5-4E33-B202-9C44C9D30E01}"/>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515" name="Group 514">
                <a:extLst>
                  <a:ext uri="{FF2B5EF4-FFF2-40B4-BE49-F238E27FC236}">
                    <a16:creationId xmlns:a16="http://schemas.microsoft.com/office/drawing/2014/main" id="{DC7D74DA-6214-4DF2-A8A7-2B47DD13D04D}"/>
                  </a:ext>
                </a:extLst>
              </p:cNvPr>
              <p:cNvGrpSpPr/>
              <p:nvPr/>
            </p:nvGrpSpPr>
            <p:grpSpPr>
              <a:xfrm>
                <a:off x="1351512" y="5207391"/>
                <a:ext cx="220437" cy="345503"/>
                <a:chOff x="1355289" y="5207391"/>
                <a:chExt cx="220437" cy="345503"/>
              </a:xfrm>
            </p:grpSpPr>
            <p:sp>
              <p:nvSpPr>
                <p:cNvPr id="516" name="Rectangle 5">
                  <a:extLst>
                    <a:ext uri="{FF2B5EF4-FFF2-40B4-BE49-F238E27FC236}">
                      <a16:creationId xmlns:a16="http://schemas.microsoft.com/office/drawing/2014/main" id="{AD470A80-55D0-4874-84FA-40811965E341}"/>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17" name="Freeform 6">
                  <a:extLst>
                    <a:ext uri="{FF2B5EF4-FFF2-40B4-BE49-F238E27FC236}">
                      <a16:creationId xmlns:a16="http://schemas.microsoft.com/office/drawing/2014/main" id="{CF60FB82-9E5D-4B07-98FC-AB741BD3366E}"/>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18" name="Freeform 7">
                  <a:extLst>
                    <a:ext uri="{FF2B5EF4-FFF2-40B4-BE49-F238E27FC236}">
                      <a16:creationId xmlns:a16="http://schemas.microsoft.com/office/drawing/2014/main" id="{149DD966-8F24-4AF2-BBBC-5A787804C827}"/>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19" name="Freeform 8">
                  <a:extLst>
                    <a:ext uri="{FF2B5EF4-FFF2-40B4-BE49-F238E27FC236}">
                      <a16:creationId xmlns:a16="http://schemas.microsoft.com/office/drawing/2014/main" id="{94952D7D-C7C6-40A1-82BF-FD9B0D8030BE}"/>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20" name="Freeform 9">
                  <a:extLst>
                    <a:ext uri="{FF2B5EF4-FFF2-40B4-BE49-F238E27FC236}">
                      <a16:creationId xmlns:a16="http://schemas.microsoft.com/office/drawing/2014/main" id="{CAC62F1B-F4FB-4AB5-85A3-F2B7788B25B5}"/>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521" name="Group 520">
                  <a:extLst>
                    <a:ext uri="{FF2B5EF4-FFF2-40B4-BE49-F238E27FC236}">
                      <a16:creationId xmlns:a16="http://schemas.microsoft.com/office/drawing/2014/main" id="{2DB334B2-D7EF-4FB8-A648-B79895457970}"/>
                    </a:ext>
                  </a:extLst>
                </p:cNvPr>
                <p:cNvGrpSpPr/>
                <p:nvPr/>
              </p:nvGrpSpPr>
              <p:grpSpPr>
                <a:xfrm>
                  <a:off x="1521861" y="5255179"/>
                  <a:ext cx="19398" cy="206484"/>
                  <a:chOff x="7742330" y="5312676"/>
                  <a:chExt cx="35450" cy="436485"/>
                </a:xfrm>
                <a:solidFill>
                  <a:schemeClr val="tx1"/>
                </a:solidFill>
              </p:grpSpPr>
              <p:sp>
                <p:nvSpPr>
                  <p:cNvPr id="522" name="Oval 14">
                    <a:extLst>
                      <a:ext uri="{FF2B5EF4-FFF2-40B4-BE49-F238E27FC236}">
                        <a16:creationId xmlns:a16="http://schemas.microsoft.com/office/drawing/2014/main" id="{55555005-E254-4E96-A6F8-E4D3D09974C6}"/>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23" name="Oval 15">
                    <a:extLst>
                      <a:ext uri="{FF2B5EF4-FFF2-40B4-BE49-F238E27FC236}">
                        <a16:creationId xmlns:a16="http://schemas.microsoft.com/office/drawing/2014/main" id="{3B08213D-F54A-4DB6-BE1A-AB04CFA42A24}"/>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24" name="Oval 16">
                    <a:extLst>
                      <a:ext uri="{FF2B5EF4-FFF2-40B4-BE49-F238E27FC236}">
                        <a16:creationId xmlns:a16="http://schemas.microsoft.com/office/drawing/2014/main" id="{97A8529B-6CD4-4D28-A9E1-6CC0581C4A53}"/>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25" name="Oval 17">
                    <a:extLst>
                      <a:ext uri="{FF2B5EF4-FFF2-40B4-BE49-F238E27FC236}">
                        <a16:creationId xmlns:a16="http://schemas.microsoft.com/office/drawing/2014/main" id="{BC846122-E381-43D8-8773-2552A7C2CC94}"/>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grpSp>
        <p:grpSp>
          <p:nvGrpSpPr>
            <p:cNvPr id="544" name="Group 543">
              <a:extLst>
                <a:ext uri="{FF2B5EF4-FFF2-40B4-BE49-F238E27FC236}">
                  <a16:creationId xmlns:a16="http://schemas.microsoft.com/office/drawing/2014/main" id="{43226D1F-E09C-488A-BB1B-5FA66CD2C5A1}"/>
                </a:ext>
              </a:extLst>
            </p:cNvPr>
            <p:cNvGrpSpPr/>
            <p:nvPr/>
          </p:nvGrpSpPr>
          <p:grpSpPr>
            <a:xfrm>
              <a:off x="9778278" y="3021401"/>
              <a:ext cx="851793" cy="476453"/>
              <a:chOff x="1240191" y="5112911"/>
              <a:chExt cx="982310" cy="549458"/>
            </a:xfrm>
          </p:grpSpPr>
          <p:sp>
            <p:nvSpPr>
              <p:cNvPr id="545" name="Rectangle 544">
                <a:extLst>
                  <a:ext uri="{FF2B5EF4-FFF2-40B4-BE49-F238E27FC236}">
                    <a16:creationId xmlns:a16="http://schemas.microsoft.com/office/drawing/2014/main" id="{968F04DF-2611-41D3-AED6-BCF4E6ED65BF}"/>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46" name="Group 545">
                <a:extLst>
                  <a:ext uri="{FF2B5EF4-FFF2-40B4-BE49-F238E27FC236}">
                    <a16:creationId xmlns:a16="http://schemas.microsoft.com/office/drawing/2014/main" id="{C591886A-B883-4246-8905-1DFE750B8AE0}"/>
                  </a:ext>
                </a:extLst>
              </p:cNvPr>
              <p:cNvGrpSpPr/>
              <p:nvPr/>
            </p:nvGrpSpPr>
            <p:grpSpPr>
              <a:xfrm>
                <a:off x="1672750" y="5209655"/>
                <a:ext cx="191307" cy="345271"/>
                <a:chOff x="1711103" y="5209655"/>
                <a:chExt cx="191307" cy="345271"/>
              </a:xfrm>
            </p:grpSpPr>
            <p:sp>
              <p:nvSpPr>
                <p:cNvPr id="559" name="Rectangle 558">
                  <a:extLst>
                    <a:ext uri="{FF2B5EF4-FFF2-40B4-BE49-F238E27FC236}">
                      <a16:creationId xmlns:a16="http://schemas.microsoft.com/office/drawing/2014/main" id="{17067D53-DAD6-4A87-A398-AF21C96C65AF}"/>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0" name="Oval 559">
                  <a:extLst>
                    <a:ext uri="{FF2B5EF4-FFF2-40B4-BE49-F238E27FC236}">
                      <a16:creationId xmlns:a16="http://schemas.microsoft.com/office/drawing/2014/main" id="{EACEC12D-CAC4-4FAD-B0EB-612DA825F865}"/>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61" name="Straight Connector 560">
                  <a:extLst>
                    <a:ext uri="{FF2B5EF4-FFF2-40B4-BE49-F238E27FC236}">
                      <a16:creationId xmlns:a16="http://schemas.microsoft.com/office/drawing/2014/main" id="{285BA52D-53B3-44D4-BE6A-0FB650264ED4}"/>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2" name="Rectangle 561">
                  <a:extLst>
                    <a:ext uri="{FF2B5EF4-FFF2-40B4-BE49-F238E27FC236}">
                      <a16:creationId xmlns:a16="http://schemas.microsoft.com/office/drawing/2014/main" id="{5DDE2415-B705-4CCF-969D-DAD5D98255DB}"/>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3" name="Oval 562">
                  <a:extLst>
                    <a:ext uri="{FF2B5EF4-FFF2-40B4-BE49-F238E27FC236}">
                      <a16:creationId xmlns:a16="http://schemas.microsoft.com/office/drawing/2014/main" id="{22DDD0AE-38DE-487F-AF29-ECF6E07BD4D1}"/>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64" name="Straight Connector 563">
                  <a:extLst>
                    <a:ext uri="{FF2B5EF4-FFF2-40B4-BE49-F238E27FC236}">
                      <a16:creationId xmlns:a16="http://schemas.microsoft.com/office/drawing/2014/main" id="{68B78539-BCF6-4BFC-B651-18E2FAE16808}"/>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5" name="Rectangle 564">
                  <a:extLst>
                    <a:ext uri="{FF2B5EF4-FFF2-40B4-BE49-F238E27FC236}">
                      <a16:creationId xmlns:a16="http://schemas.microsoft.com/office/drawing/2014/main" id="{312332D9-9508-416E-8412-2E38C9C1DD1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6" name="Oval 565">
                  <a:extLst>
                    <a:ext uri="{FF2B5EF4-FFF2-40B4-BE49-F238E27FC236}">
                      <a16:creationId xmlns:a16="http://schemas.microsoft.com/office/drawing/2014/main" id="{E1354E50-ACDA-447A-AC75-76B2A3119FD6}"/>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67" name="Straight Connector 566">
                  <a:extLst>
                    <a:ext uri="{FF2B5EF4-FFF2-40B4-BE49-F238E27FC236}">
                      <a16:creationId xmlns:a16="http://schemas.microsoft.com/office/drawing/2014/main" id="{902B5072-F8BC-4322-B372-95E6D0CA48B1}"/>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8" name="Rectangle 567">
                  <a:extLst>
                    <a:ext uri="{FF2B5EF4-FFF2-40B4-BE49-F238E27FC236}">
                      <a16:creationId xmlns:a16="http://schemas.microsoft.com/office/drawing/2014/main" id="{462072DF-5944-4388-B5AC-4D1541105FAD}"/>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9" name="Oval 568">
                  <a:extLst>
                    <a:ext uri="{FF2B5EF4-FFF2-40B4-BE49-F238E27FC236}">
                      <a16:creationId xmlns:a16="http://schemas.microsoft.com/office/drawing/2014/main" id="{1E50879B-61B1-4BB8-B553-CD7CCF0AB6AE}"/>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70" name="Straight Connector 569">
                  <a:extLst>
                    <a:ext uri="{FF2B5EF4-FFF2-40B4-BE49-F238E27FC236}">
                      <a16:creationId xmlns:a16="http://schemas.microsoft.com/office/drawing/2014/main" id="{2DB05D31-02AE-4057-8D75-9AFC8F8AF52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1" name="Rectangle 570">
                  <a:extLst>
                    <a:ext uri="{FF2B5EF4-FFF2-40B4-BE49-F238E27FC236}">
                      <a16:creationId xmlns:a16="http://schemas.microsoft.com/office/drawing/2014/main" id="{C60D03CE-C78C-49B2-8DE0-97163187F598}"/>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2" name="Oval 571">
                  <a:extLst>
                    <a:ext uri="{FF2B5EF4-FFF2-40B4-BE49-F238E27FC236}">
                      <a16:creationId xmlns:a16="http://schemas.microsoft.com/office/drawing/2014/main" id="{30C09EF8-3042-4D5E-A5E5-2F15F8464105}"/>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73" name="Straight Connector 572">
                  <a:extLst>
                    <a:ext uri="{FF2B5EF4-FFF2-40B4-BE49-F238E27FC236}">
                      <a16:creationId xmlns:a16="http://schemas.microsoft.com/office/drawing/2014/main" id="{6E548D31-44DB-4878-8C65-F499E505F703}"/>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4" name="Rectangle 573">
                  <a:extLst>
                    <a:ext uri="{FF2B5EF4-FFF2-40B4-BE49-F238E27FC236}">
                      <a16:creationId xmlns:a16="http://schemas.microsoft.com/office/drawing/2014/main" id="{032E832F-4E8C-40C1-A4E4-E128CA79D504}"/>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5" name="Oval 574">
                  <a:extLst>
                    <a:ext uri="{FF2B5EF4-FFF2-40B4-BE49-F238E27FC236}">
                      <a16:creationId xmlns:a16="http://schemas.microsoft.com/office/drawing/2014/main" id="{126B892F-9352-4F80-B61D-2A281459FA39}"/>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76" name="Straight Connector 575">
                  <a:extLst>
                    <a:ext uri="{FF2B5EF4-FFF2-40B4-BE49-F238E27FC236}">
                      <a16:creationId xmlns:a16="http://schemas.microsoft.com/office/drawing/2014/main" id="{436D0979-EBDA-4A44-A4F5-1DA0C1C1C5E0}"/>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7" name="Flowchart: Direct Access Storage 546">
                <a:extLst>
                  <a:ext uri="{FF2B5EF4-FFF2-40B4-BE49-F238E27FC236}">
                    <a16:creationId xmlns:a16="http://schemas.microsoft.com/office/drawing/2014/main" id="{CA73BBC7-974C-43F1-9731-E3FE97A282EE}"/>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548" name="Group 547">
                <a:extLst>
                  <a:ext uri="{FF2B5EF4-FFF2-40B4-BE49-F238E27FC236}">
                    <a16:creationId xmlns:a16="http://schemas.microsoft.com/office/drawing/2014/main" id="{8313A220-76E8-4F7D-BC3A-83CDC311A53B}"/>
                  </a:ext>
                </a:extLst>
              </p:cNvPr>
              <p:cNvGrpSpPr/>
              <p:nvPr/>
            </p:nvGrpSpPr>
            <p:grpSpPr>
              <a:xfrm>
                <a:off x="1351512" y="5207391"/>
                <a:ext cx="220437" cy="345503"/>
                <a:chOff x="1355289" y="5207391"/>
                <a:chExt cx="220437" cy="345503"/>
              </a:xfrm>
            </p:grpSpPr>
            <p:sp>
              <p:nvSpPr>
                <p:cNvPr id="549" name="Rectangle 5">
                  <a:extLst>
                    <a:ext uri="{FF2B5EF4-FFF2-40B4-BE49-F238E27FC236}">
                      <a16:creationId xmlns:a16="http://schemas.microsoft.com/office/drawing/2014/main" id="{48F6FF19-8473-47B7-A3D8-04B5134C8472}"/>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50" name="Freeform 6">
                  <a:extLst>
                    <a:ext uri="{FF2B5EF4-FFF2-40B4-BE49-F238E27FC236}">
                      <a16:creationId xmlns:a16="http://schemas.microsoft.com/office/drawing/2014/main" id="{2DB87B00-3C75-42D8-8C59-F9835FCAD3F1}"/>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51" name="Freeform 7">
                  <a:extLst>
                    <a:ext uri="{FF2B5EF4-FFF2-40B4-BE49-F238E27FC236}">
                      <a16:creationId xmlns:a16="http://schemas.microsoft.com/office/drawing/2014/main" id="{58428773-30E5-4AB8-B28B-5B4534FA810D}"/>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52" name="Freeform 8">
                  <a:extLst>
                    <a:ext uri="{FF2B5EF4-FFF2-40B4-BE49-F238E27FC236}">
                      <a16:creationId xmlns:a16="http://schemas.microsoft.com/office/drawing/2014/main" id="{FBD73DF1-9FCB-4C18-94FC-D575F8A67B2A}"/>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53" name="Freeform 9">
                  <a:extLst>
                    <a:ext uri="{FF2B5EF4-FFF2-40B4-BE49-F238E27FC236}">
                      <a16:creationId xmlns:a16="http://schemas.microsoft.com/office/drawing/2014/main" id="{619DD936-7EF8-47AA-A214-28F435DA8CF8}"/>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554" name="Group 553">
                  <a:extLst>
                    <a:ext uri="{FF2B5EF4-FFF2-40B4-BE49-F238E27FC236}">
                      <a16:creationId xmlns:a16="http://schemas.microsoft.com/office/drawing/2014/main" id="{842BE57D-2C48-48DF-95AB-FBC9FD3AAAE1}"/>
                    </a:ext>
                  </a:extLst>
                </p:cNvPr>
                <p:cNvGrpSpPr/>
                <p:nvPr/>
              </p:nvGrpSpPr>
              <p:grpSpPr>
                <a:xfrm>
                  <a:off x="1521861" y="5255179"/>
                  <a:ext cx="19398" cy="206484"/>
                  <a:chOff x="7742330" y="5312676"/>
                  <a:chExt cx="35450" cy="436485"/>
                </a:xfrm>
                <a:solidFill>
                  <a:schemeClr val="tx1"/>
                </a:solidFill>
              </p:grpSpPr>
              <p:sp>
                <p:nvSpPr>
                  <p:cNvPr id="555" name="Oval 14">
                    <a:extLst>
                      <a:ext uri="{FF2B5EF4-FFF2-40B4-BE49-F238E27FC236}">
                        <a16:creationId xmlns:a16="http://schemas.microsoft.com/office/drawing/2014/main" id="{859BC497-7ADE-4A9A-9561-1BC11EF36D94}"/>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56" name="Oval 15">
                    <a:extLst>
                      <a:ext uri="{FF2B5EF4-FFF2-40B4-BE49-F238E27FC236}">
                        <a16:creationId xmlns:a16="http://schemas.microsoft.com/office/drawing/2014/main" id="{AED8B433-B2DA-4A0F-A1DF-9A0C592C43E2}"/>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57" name="Oval 16">
                    <a:extLst>
                      <a:ext uri="{FF2B5EF4-FFF2-40B4-BE49-F238E27FC236}">
                        <a16:creationId xmlns:a16="http://schemas.microsoft.com/office/drawing/2014/main" id="{1545BF52-26A8-495B-A1BE-C09A59EE865D}"/>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58" name="Oval 17">
                    <a:extLst>
                      <a:ext uri="{FF2B5EF4-FFF2-40B4-BE49-F238E27FC236}">
                        <a16:creationId xmlns:a16="http://schemas.microsoft.com/office/drawing/2014/main" id="{225C5D17-8DBA-4E12-89A1-406A31C8E723}"/>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grpSp>
      </p:grpSp>
      <p:grpSp>
        <p:nvGrpSpPr>
          <p:cNvPr id="15" name="Group 14">
            <a:extLst>
              <a:ext uri="{FF2B5EF4-FFF2-40B4-BE49-F238E27FC236}">
                <a16:creationId xmlns:a16="http://schemas.microsoft.com/office/drawing/2014/main" id="{D18D79B0-0CC3-4901-8999-159A74DDB210}"/>
              </a:ext>
            </a:extLst>
          </p:cNvPr>
          <p:cNvGrpSpPr/>
          <p:nvPr/>
        </p:nvGrpSpPr>
        <p:grpSpPr>
          <a:xfrm>
            <a:off x="9778278" y="3806676"/>
            <a:ext cx="851793" cy="1022700"/>
            <a:chOff x="9778278" y="3910431"/>
            <a:chExt cx="851793" cy="1022700"/>
          </a:xfrm>
        </p:grpSpPr>
        <p:grpSp>
          <p:nvGrpSpPr>
            <p:cNvPr id="577" name="Group 576">
              <a:extLst>
                <a:ext uri="{FF2B5EF4-FFF2-40B4-BE49-F238E27FC236}">
                  <a16:creationId xmlns:a16="http://schemas.microsoft.com/office/drawing/2014/main" id="{90757F10-8EA9-4100-9046-33635935E0F2}"/>
                </a:ext>
              </a:extLst>
            </p:cNvPr>
            <p:cNvGrpSpPr/>
            <p:nvPr/>
          </p:nvGrpSpPr>
          <p:grpSpPr>
            <a:xfrm>
              <a:off x="9778278" y="3910431"/>
              <a:ext cx="851793" cy="476453"/>
              <a:chOff x="1240191" y="5112911"/>
              <a:chExt cx="982310" cy="549458"/>
            </a:xfrm>
          </p:grpSpPr>
          <p:sp>
            <p:nvSpPr>
              <p:cNvPr id="578" name="Rectangle 577">
                <a:extLst>
                  <a:ext uri="{FF2B5EF4-FFF2-40B4-BE49-F238E27FC236}">
                    <a16:creationId xmlns:a16="http://schemas.microsoft.com/office/drawing/2014/main" id="{5D6F6B22-6A91-4234-898C-99678C0BF8C8}"/>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79" name="Group 578">
                <a:extLst>
                  <a:ext uri="{FF2B5EF4-FFF2-40B4-BE49-F238E27FC236}">
                    <a16:creationId xmlns:a16="http://schemas.microsoft.com/office/drawing/2014/main" id="{0D42F795-7FA1-49F1-B9C7-D4B7EF3CF65B}"/>
                  </a:ext>
                </a:extLst>
              </p:cNvPr>
              <p:cNvGrpSpPr/>
              <p:nvPr/>
            </p:nvGrpSpPr>
            <p:grpSpPr>
              <a:xfrm>
                <a:off x="1672750" y="5209655"/>
                <a:ext cx="191307" cy="345271"/>
                <a:chOff x="1711103" y="5209655"/>
                <a:chExt cx="191307" cy="345271"/>
              </a:xfrm>
            </p:grpSpPr>
            <p:sp>
              <p:nvSpPr>
                <p:cNvPr id="592" name="Rectangle 591">
                  <a:extLst>
                    <a:ext uri="{FF2B5EF4-FFF2-40B4-BE49-F238E27FC236}">
                      <a16:creationId xmlns:a16="http://schemas.microsoft.com/office/drawing/2014/main" id="{4525B44E-7B6B-474A-9DB7-56BB0976BD01}"/>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3" name="Oval 592">
                  <a:extLst>
                    <a:ext uri="{FF2B5EF4-FFF2-40B4-BE49-F238E27FC236}">
                      <a16:creationId xmlns:a16="http://schemas.microsoft.com/office/drawing/2014/main" id="{41A1AD81-4927-429D-B832-A1D56D8AEF92}"/>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94" name="Straight Connector 593">
                  <a:extLst>
                    <a:ext uri="{FF2B5EF4-FFF2-40B4-BE49-F238E27FC236}">
                      <a16:creationId xmlns:a16="http://schemas.microsoft.com/office/drawing/2014/main" id="{EC39A1D6-DAF7-41B1-B52D-F0B4DBF877A8}"/>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5" name="Rectangle 594">
                  <a:extLst>
                    <a:ext uri="{FF2B5EF4-FFF2-40B4-BE49-F238E27FC236}">
                      <a16:creationId xmlns:a16="http://schemas.microsoft.com/office/drawing/2014/main" id="{A012F179-0F33-40E2-8E92-08FC08DCAA43}"/>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6" name="Oval 595">
                  <a:extLst>
                    <a:ext uri="{FF2B5EF4-FFF2-40B4-BE49-F238E27FC236}">
                      <a16:creationId xmlns:a16="http://schemas.microsoft.com/office/drawing/2014/main" id="{1D054CBA-369D-4513-9404-AD8DB655792F}"/>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597" name="Straight Connector 596">
                  <a:extLst>
                    <a:ext uri="{FF2B5EF4-FFF2-40B4-BE49-F238E27FC236}">
                      <a16:creationId xmlns:a16="http://schemas.microsoft.com/office/drawing/2014/main" id="{F8297FC0-16A4-4AF0-9017-D1F7DB00CA74}"/>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98" name="Rectangle 597">
                  <a:extLst>
                    <a:ext uri="{FF2B5EF4-FFF2-40B4-BE49-F238E27FC236}">
                      <a16:creationId xmlns:a16="http://schemas.microsoft.com/office/drawing/2014/main" id="{085D1F1A-2650-4355-9DE0-B84561DAA213}"/>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9" name="Oval 598">
                  <a:extLst>
                    <a:ext uri="{FF2B5EF4-FFF2-40B4-BE49-F238E27FC236}">
                      <a16:creationId xmlns:a16="http://schemas.microsoft.com/office/drawing/2014/main" id="{BCE9FE18-02F7-4F53-AF5C-EB421F696018}"/>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00" name="Straight Connector 599">
                  <a:extLst>
                    <a:ext uri="{FF2B5EF4-FFF2-40B4-BE49-F238E27FC236}">
                      <a16:creationId xmlns:a16="http://schemas.microsoft.com/office/drawing/2014/main" id="{0EA7B3D9-84E1-45A7-942D-BBCA9980F1A9}"/>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1" name="Rectangle 600">
                  <a:extLst>
                    <a:ext uri="{FF2B5EF4-FFF2-40B4-BE49-F238E27FC236}">
                      <a16:creationId xmlns:a16="http://schemas.microsoft.com/office/drawing/2014/main" id="{71440E11-DE88-4EC5-81E7-7852937DF287}"/>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2" name="Oval 601">
                  <a:extLst>
                    <a:ext uri="{FF2B5EF4-FFF2-40B4-BE49-F238E27FC236}">
                      <a16:creationId xmlns:a16="http://schemas.microsoft.com/office/drawing/2014/main" id="{8D9AE121-E065-44E2-BF89-BFF146DB2ACB}"/>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03" name="Straight Connector 602">
                  <a:extLst>
                    <a:ext uri="{FF2B5EF4-FFF2-40B4-BE49-F238E27FC236}">
                      <a16:creationId xmlns:a16="http://schemas.microsoft.com/office/drawing/2014/main" id="{F3592BA5-1A2B-4B4E-A0BB-C7906F8B0B6C}"/>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4" name="Rectangle 603">
                  <a:extLst>
                    <a:ext uri="{FF2B5EF4-FFF2-40B4-BE49-F238E27FC236}">
                      <a16:creationId xmlns:a16="http://schemas.microsoft.com/office/drawing/2014/main" id="{98F89821-794A-4BDC-AFD4-11734472DEB7}"/>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5" name="Oval 604">
                  <a:extLst>
                    <a:ext uri="{FF2B5EF4-FFF2-40B4-BE49-F238E27FC236}">
                      <a16:creationId xmlns:a16="http://schemas.microsoft.com/office/drawing/2014/main" id="{2EA831D6-94B7-4E65-A9E5-BA78908D98C8}"/>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06" name="Straight Connector 605">
                  <a:extLst>
                    <a:ext uri="{FF2B5EF4-FFF2-40B4-BE49-F238E27FC236}">
                      <a16:creationId xmlns:a16="http://schemas.microsoft.com/office/drawing/2014/main" id="{20EF5959-E9F5-4C09-8614-38CBF3316DAD}"/>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07" name="Rectangle 606">
                  <a:extLst>
                    <a:ext uri="{FF2B5EF4-FFF2-40B4-BE49-F238E27FC236}">
                      <a16:creationId xmlns:a16="http://schemas.microsoft.com/office/drawing/2014/main" id="{4290D62B-2724-4B31-99DF-E95A5F8039DF}"/>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8" name="Oval 607">
                  <a:extLst>
                    <a:ext uri="{FF2B5EF4-FFF2-40B4-BE49-F238E27FC236}">
                      <a16:creationId xmlns:a16="http://schemas.microsoft.com/office/drawing/2014/main" id="{6C7EDC5F-63DB-419A-9D6D-2226CED1DAD4}"/>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09" name="Straight Connector 608">
                  <a:extLst>
                    <a:ext uri="{FF2B5EF4-FFF2-40B4-BE49-F238E27FC236}">
                      <a16:creationId xmlns:a16="http://schemas.microsoft.com/office/drawing/2014/main" id="{4853E139-E935-4418-B9EC-EFA4FC790BEB}"/>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80" name="Flowchart: Direct Access Storage 579">
                <a:extLst>
                  <a:ext uri="{FF2B5EF4-FFF2-40B4-BE49-F238E27FC236}">
                    <a16:creationId xmlns:a16="http://schemas.microsoft.com/office/drawing/2014/main" id="{569CAFDA-796C-4760-BF49-E6F967C8F553}"/>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581" name="Group 580">
                <a:extLst>
                  <a:ext uri="{FF2B5EF4-FFF2-40B4-BE49-F238E27FC236}">
                    <a16:creationId xmlns:a16="http://schemas.microsoft.com/office/drawing/2014/main" id="{B1791439-6980-4D44-8BC5-C9C199AD082B}"/>
                  </a:ext>
                </a:extLst>
              </p:cNvPr>
              <p:cNvGrpSpPr/>
              <p:nvPr/>
            </p:nvGrpSpPr>
            <p:grpSpPr>
              <a:xfrm>
                <a:off x="1351512" y="5207391"/>
                <a:ext cx="220437" cy="345503"/>
                <a:chOff x="1355289" y="5207391"/>
                <a:chExt cx="220437" cy="345503"/>
              </a:xfrm>
            </p:grpSpPr>
            <p:sp>
              <p:nvSpPr>
                <p:cNvPr id="582" name="Rectangle 5">
                  <a:extLst>
                    <a:ext uri="{FF2B5EF4-FFF2-40B4-BE49-F238E27FC236}">
                      <a16:creationId xmlns:a16="http://schemas.microsoft.com/office/drawing/2014/main" id="{C57F2FFC-DB3C-4237-A7C7-6484317EE5DC}"/>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83" name="Freeform 6">
                  <a:extLst>
                    <a:ext uri="{FF2B5EF4-FFF2-40B4-BE49-F238E27FC236}">
                      <a16:creationId xmlns:a16="http://schemas.microsoft.com/office/drawing/2014/main" id="{2B0F5DFA-D5CB-494D-B17F-62392EFD5A35}"/>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84" name="Freeform 7">
                  <a:extLst>
                    <a:ext uri="{FF2B5EF4-FFF2-40B4-BE49-F238E27FC236}">
                      <a16:creationId xmlns:a16="http://schemas.microsoft.com/office/drawing/2014/main" id="{289F2107-23B4-471D-A67D-D803861A61C5}"/>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85" name="Freeform 8">
                  <a:extLst>
                    <a:ext uri="{FF2B5EF4-FFF2-40B4-BE49-F238E27FC236}">
                      <a16:creationId xmlns:a16="http://schemas.microsoft.com/office/drawing/2014/main" id="{25D4BFDE-68BA-4C28-B10F-37B3DBC6D92A}"/>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86" name="Freeform 9">
                  <a:extLst>
                    <a:ext uri="{FF2B5EF4-FFF2-40B4-BE49-F238E27FC236}">
                      <a16:creationId xmlns:a16="http://schemas.microsoft.com/office/drawing/2014/main" id="{148B2E83-4ED6-4FFB-A779-5E7BD42EE13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587" name="Group 586">
                  <a:extLst>
                    <a:ext uri="{FF2B5EF4-FFF2-40B4-BE49-F238E27FC236}">
                      <a16:creationId xmlns:a16="http://schemas.microsoft.com/office/drawing/2014/main" id="{3E997ABF-9361-4DAD-92F8-6C5934564B44}"/>
                    </a:ext>
                  </a:extLst>
                </p:cNvPr>
                <p:cNvGrpSpPr/>
                <p:nvPr/>
              </p:nvGrpSpPr>
              <p:grpSpPr>
                <a:xfrm>
                  <a:off x="1521861" y="5255179"/>
                  <a:ext cx="19398" cy="206484"/>
                  <a:chOff x="7742330" y="5312676"/>
                  <a:chExt cx="35450" cy="436485"/>
                </a:xfrm>
                <a:solidFill>
                  <a:schemeClr val="tx1"/>
                </a:solidFill>
              </p:grpSpPr>
              <p:sp>
                <p:nvSpPr>
                  <p:cNvPr id="588" name="Oval 14">
                    <a:extLst>
                      <a:ext uri="{FF2B5EF4-FFF2-40B4-BE49-F238E27FC236}">
                        <a16:creationId xmlns:a16="http://schemas.microsoft.com/office/drawing/2014/main" id="{53C35F49-8B50-4F29-80FF-B77863BD2A57}"/>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89" name="Oval 15">
                    <a:extLst>
                      <a:ext uri="{FF2B5EF4-FFF2-40B4-BE49-F238E27FC236}">
                        <a16:creationId xmlns:a16="http://schemas.microsoft.com/office/drawing/2014/main" id="{4352986A-5D82-418C-AD51-4C11A498C3D5}"/>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90" name="Oval 16">
                    <a:extLst>
                      <a:ext uri="{FF2B5EF4-FFF2-40B4-BE49-F238E27FC236}">
                        <a16:creationId xmlns:a16="http://schemas.microsoft.com/office/drawing/2014/main" id="{663417E1-8A96-4C7A-9512-E01DE935579A}"/>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91" name="Oval 17">
                    <a:extLst>
                      <a:ext uri="{FF2B5EF4-FFF2-40B4-BE49-F238E27FC236}">
                        <a16:creationId xmlns:a16="http://schemas.microsoft.com/office/drawing/2014/main" id="{3B313349-14D0-4C0A-823A-B3B7D91BFBDC}"/>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grpSp>
        <p:grpSp>
          <p:nvGrpSpPr>
            <p:cNvPr id="610" name="Group 609">
              <a:extLst>
                <a:ext uri="{FF2B5EF4-FFF2-40B4-BE49-F238E27FC236}">
                  <a16:creationId xmlns:a16="http://schemas.microsoft.com/office/drawing/2014/main" id="{448F13FD-1D1D-4EA7-A97E-A461EE8A61CB}"/>
                </a:ext>
              </a:extLst>
            </p:cNvPr>
            <p:cNvGrpSpPr/>
            <p:nvPr/>
          </p:nvGrpSpPr>
          <p:grpSpPr>
            <a:xfrm>
              <a:off x="9778278" y="4456678"/>
              <a:ext cx="851793" cy="476453"/>
              <a:chOff x="1240191" y="5112911"/>
              <a:chExt cx="982310" cy="549458"/>
            </a:xfrm>
          </p:grpSpPr>
          <p:sp>
            <p:nvSpPr>
              <p:cNvPr id="611" name="Rectangle 610">
                <a:extLst>
                  <a:ext uri="{FF2B5EF4-FFF2-40B4-BE49-F238E27FC236}">
                    <a16:creationId xmlns:a16="http://schemas.microsoft.com/office/drawing/2014/main" id="{732B3344-01B6-4E97-A085-472ACA06A25E}"/>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12" name="Group 611">
                <a:extLst>
                  <a:ext uri="{FF2B5EF4-FFF2-40B4-BE49-F238E27FC236}">
                    <a16:creationId xmlns:a16="http://schemas.microsoft.com/office/drawing/2014/main" id="{EC5FAA80-47E3-4AEB-B8E4-7C0BD3CA4DBC}"/>
                  </a:ext>
                </a:extLst>
              </p:cNvPr>
              <p:cNvGrpSpPr/>
              <p:nvPr/>
            </p:nvGrpSpPr>
            <p:grpSpPr>
              <a:xfrm>
                <a:off x="1672750" y="5209655"/>
                <a:ext cx="191307" cy="345271"/>
                <a:chOff x="1711103" y="5209655"/>
                <a:chExt cx="191307" cy="345271"/>
              </a:xfrm>
            </p:grpSpPr>
            <p:sp>
              <p:nvSpPr>
                <p:cNvPr id="625" name="Rectangle 624">
                  <a:extLst>
                    <a:ext uri="{FF2B5EF4-FFF2-40B4-BE49-F238E27FC236}">
                      <a16:creationId xmlns:a16="http://schemas.microsoft.com/office/drawing/2014/main" id="{E4036BF0-E68E-4CF3-8364-C885046CFC45}"/>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6" name="Oval 625">
                  <a:extLst>
                    <a:ext uri="{FF2B5EF4-FFF2-40B4-BE49-F238E27FC236}">
                      <a16:creationId xmlns:a16="http://schemas.microsoft.com/office/drawing/2014/main" id="{5EABAF2C-03A7-487F-B0DC-8ECCE1AD0457}"/>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27" name="Straight Connector 626">
                  <a:extLst>
                    <a:ext uri="{FF2B5EF4-FFF2-40B4-BE49-F238E27FC236}">
                      <a16:creationId xmlns:a16="http://schemas.microsoft.com/office/drawing/2014/main" id="{DE9F35B9-EE15-4269-A709-67C9F50A4B1D}"/>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28" name="Rectangle 627">
                  <a:extLst>
                    <a:ext uri="{FF2B5EF4-FFF2-40B4-BE49-F238E27FC236}">
                      <a16:creationId xmlns:a16="http://schemas.microsoft.com/office/drawing/2014/main" id="{9A2D1E7B-E8DC-45F5-B7DC-FCCCD59BF9B2}"/>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9" name="Oval 628">
                  <a:extLst>
                    <a:ext uri="{FF2B5EF4-FFF2-40B4-BE49-F238E27FC236}">
                      <a16:creationId xmlns:a16="http://schemas.microsoft.com/office/drawing/2014/main" id="{052D62B4-E14F-4152-ADA2-8C5A96B891A7}"/>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30" name="Straight Connector 629">
                  <a:extLst>
                    <a:ext uri="{FF2B5EF4-FFF2-40B4-BE49-F238E27FC236}">
                      <a16:creationId xmlns:a16="http://schemas.microsoft.com/office/drawing/2014/main" id="{11D7225B-B9E5-454C-9620-B043822ECDE7}"/>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1" name="Rectangle 630">
                  <a:extLst>
                    <a:ext uri="{FF2B5EF4-FFF2-40B4-BE49-F238E27FC236}">
                      <a16:creationId xmlns:a16="http://schemas.microsoft.com/office/drawing/2014/main" id="{3431F2F7-96F4-432A-9FC6-F0363BBD74B4}"/>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2" name="Oval 631">
                  <a:extLst>
                    <a:ext uri="{FF2B5EF4-FFF2-40B4-BE49-F238E27FC236}">
                      <a16:creationId xmlns:a16="http://schemas.microsoft.com/office/drawing/2014/main" id="{E140706C-F7CE-4E89-8102-1638855D537B}"/>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33" name="Straight Connector 632">
                  <a:extLst>
                    <a:ext uri="{FF2B5EF4-FFF2-40B4-BE49-F238E27FC236}">
                      <a16:creationId xmlns:a16="http://schemas.microsoft.com/office/drawing/2014/main" id="{BFF50551-ED96-4759-A58E-3BC5B1A7D182}"/>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4" name="Rectangle 633">
                  <a:extLst>
                    <a:ext uri="{FF2B5EF4-FFF2-40B4-BE49-F238E27FC236}">
                      <a16:creationId xmlns:a16="http://schemas.microsoft.com/office/drawing/2014/main" id="{8820165A-1EE8-47F7-845C-D0E22F30E92B}"/>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5" name="Oval 634">
                  <a:extLst>
                    <a:ext uri="{FF2B5EF4-FFF2-40B4-BE49-F238E27FC236}">
                      <a16:creationId xmlns:a16="http://schemas.microsoft.com/office/drawing/2014/main" id="{E7D07C8B-3C55-49E2-826C-A7E93C1791BF}"/>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36" name="Straight Connector 635">
                  <a:extLst>
                    <a:ext uri="{FF2B5EF4-FFF2-40B4-BE49-F238E27FC236}">
                      <a16:creationId xmlns:a16="http://schemas.microsoft.com/office/drawing/2014/main" id="{50BD42C1-60D6-4A51-B275-164224A3CDBC}"/>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7" name="Rectangle 636">
                  <a:extLst>
                    <a:ext uri="{FF2B5EF4-FFF2-40B4-BE49-F238E27FC236}">
                      <a16:creationId xmlns:a16="http://schemas.microsoft.com/office/drawing/2014/main" id="{C58C055B-640E-407E-B230-B444FE53E0E4}"/>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8" name="Oval 637">
                  <a:extLst>
                    <a:ext uri="{FF2B5EF4-FFF2-40B4-BE49-F238E27FC236}">
                      <a16:creationId xmlns:a16="http://schemas.microsoft.com/office/drawing/2014/main" id="{236622F9-6F57-4B2D-A3F9-66B8504645CA}"/>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39" name="Straight Connector 638">
                  <a:extLst>
                    <a:ext uri="{FF2B5EF4-FFF2-40B4-BE49-F238E27FC236}">
                      <a16:creationId xmlns:a16="http://schemas.microsoft.com/office/drawing/2014/main" id="{6DD39A70-492F-4C36-899F-ADC7A6ECDEAD}"/>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0" name="Rectangle 639">
                  <a:extLst>
                    <a:ext uri="{FF2B5EF4-FFF2-40B4-BE49-F238E27FC236}">
                      <a16:creationId xmlns:a16="http://schemas.microsoft.com/office/drawing/2014/main" id="{1DB6500E-09DA-474D-8AE1-80396B6073C8}"/>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41" name="Oval 640">
                  <a:extLst>
                    <a:ext uri="{FF2B5EF4-FFF2-40B4-BE49-F238E27FC236}">
                      <a16:creationId xmlns:a16="http://schemas.microsoft.com/office/drawing/2014/main" id="{3E3EF0C4-1957-43DC-9367-355413F83533}"/>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42" name="Straight Connector 641">
                  <a:extLst>
                    <a:ext uri="{FF2B5EF4-FFF2-40B4-BE49-F238E27FC236}">
                      <a16:creationId xmlns:a16="http://schemas.microsoft.com/office/drawing/2014/main" id="{348C5095-F97C-4D16-B8D1-C40E7EE43169}"/>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13" name="Flowchart: Direct Access Storage 612">
                <a:extLst>
                  <a:ext uri="{FF2B5EF4-FFF2-40B4-BE49-F238E27FC236}">
                    <a16:creationId xmlns:a16="http://schemas.microsoft.com/office/drawing/2014/main" id="{43D107C6-9BD8-4311-94FA-C8FBA2329223}"/>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614" name="Group 613">
                <a:extLst>
                  <a:ext uri="{FF2B5EF4-FFF2-40B4-BE49-F238E27FC236}">
                    <a16:creationId xmlns:a16="http://schemas.microsoft.com/office/drawing/2014/main" id="{FBA2FB00-CEA4-4978-A6D3-838017750451}"/>
                  </a:ext>
                </a:extLst>
              </p:cNvPr>
              <p:cNvGrpSpPr/>
              <p:nvPr/>
            </p:nvGrpSpPr>
            <p:grpSpPr>
              <a:xfrm>
                <a:off x="1351512" y="5207391"/>
                <a:ext cx="220437" cy="345503"/>
                <a:chOff x="1355289" y="5207391"/>
                <a:chExt cx="220437" cy="345503"/>
              </a:xfrm>
            </p:grpSpPr>
            <p:sp>
              <p:nvSpPr>
                <p:cNvPr id="615" name="Rectangle 5">
                  <a:extLst>
                    <a:ext uri="{FF2B5EF4-FFF2-40B4-BE49-F238E27FC236}">
                      <a16:creationId xmlns:a16="http://schemas.microsoft.com/office/drawing/2014/main" id="{DF869E31-009C-4575-9013-EA34EE9CA567}"/>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16" name="Freeform 6">
                  <a:extLst>
                    <a:ext uri="{FF2B5EF4-FFF2-40B4-BE49-F238E27FC236}">
                      <a16:creationId xmlns:a16="http://schemas.microsoft.com/office/drawing/2014/main" id="{8E221D83-BFF2-4906-9391-838216244D7B}"/>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17" name="Freeform 7">
                  <a:extLst>
                    <a:ext uri="{FF2B5EF4-FFF2-40B4-BE49-F238E27FC236}">
                      <a16:creationId xmlns:a16="http://schemas.microsoft.com/office/drawing/2014/main" id="{9BDA72DC-B8D6-4ADB-95F6-C81C293D3C84}"/>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18" name="Freeform 8">
                  <a:extLst>
                    <a:ext uri="{FF2B5EF4-FFF2-40B4-BE49-F238E27FC236}">
                      <a16:creationId xmlns:a16="http://schemas.microsoft.com/office/drawing/2014/main" id="{CFCA290D-EEC0-421A-879F-5CD910384044}"/>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19" name="Freeform 9">
                  <a:extLst>
                    <a:ext uri="{FF2B5EF4-FFF2-40B4-BE49-F238E27FC236}">
                      <a16:creationId xmlns:a16="http://schemas.microsoft.com/office/drawing/2014/main" id="{61D00554-E9A0-412F-AB58-0E919936E94F}"/>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620" name="Group 619">
                  <a:extLst>
                    <a:ext uri="{FF2B5EF4-FFF2-40B4-BE49-F238E27FC236}">
                      <a16:creationId xmlns:a16="http://schemas.microsoft.com/office/drawing/2014/main" id="{B7A59153-6474-452A-8732-242C295FD512}"/>
                    </a:ext>
                  </a:extLst>
                </p:cNvPr>
                <p:cNvGrpSpPr/>
                <p:nvPr/>
              </p:nvGrpSpPr>
              <p:grpSpPr>
                <a:xfrm>
                  <a:off x="1521861" y="5255179"/>
                  <a:ext cx="19398" cy="206484"/>
                  <a:chOff x="7742330" y="5312676"/>
                  <a:chExt cx="35450" cy="436485"/>
                </a:xfrm>
                <a:solidFill>
                  <a:schemeClr val="tx1"/>
                </a:solidFill>
              </p:grpSpPr>
              <p:sp>
                <p:nvSpPr>
                  <p:cNvPr id="621" name="Oval 14">
                    <a:extLst>
                      <a:ext uri="{FF2B5EF4-FFF2-40B4-BE49-F238E27FC236}">
                        <a16:creationId xmlns:a16="http://schemas.microsoft.com/office/drawing/2014/main" id="{24B49CED-B43D-4EE7-87BC-DC433853AD7E}"/>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22" name="Oval 15">
                    <a:extLst>
                      <a:ext uri="{FF2B5EF4-FFF2-40B4-BE49-F238E27FC236}">
                        <a16:creationId xmlns:a16="http://schemas.microsoft.com/office/drawing/2014/main" id="{B9025A61-8698-40ED-8F83-58B4276C01A0}"/>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23" name="Oval 16">
                    <a:extLst>
                      <a:ext uri="{FF2B5EF4-FFF2-40B4-BE49-F238E27FC236}">
                        <a16:creationId xmlns:a16="http://schemas.microsoft.com/office/drawing/2014/main" id="{022BB700-F493-4410-AB8E-B5B21590AA88}"/>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24" name="Oval 17">
                    <a:extLst>
                      <a:ext uri="{FF2B5EF4-FFF2-40B4-BE49-F238E27FC236}">
                        <a16:creationId xmlns:a16="http://schemas.microsoft.com/office/drawing/2014/main" id="{30BEEB8F-D9F0-4C65-8E2B-2DD35B59C5FC}"/>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grpSp>
      </p:grpSp>
      <p:grpSp>
        <p:nvGrpSpPr>
          <p:cNvPr id="14" name="Group 13">
            <a:extLst>
              <a:ext uri="{FF2B5EF4-FFF2-40B4-BE49-F238E27FC236}">
                <a16:creationId xmlns:a16="http://schemas.microsoft.com/office/drawing/2014/main" id="{7AA72C64-3166-42AD-80D1-A428024F226A}"/>
              </a:ext>
            </a:extLst>
          </p:cNvPr>
          <p:cNvGrpSpPr/>
          <p:nvPr/>
        </p:nvGrpSpPr>
        <p:grpSpPr>
          <a:xfrm>
            <a:off x="9781411" y="5168725"/>
            <a:ext cx="1036720" cy="1162907"/>
            <a:chOff x="9593351" y="5325526"/>
            <a:chExt cx="1036720" cy="1162907"/>
          </a:xfrm>
        </p:grpSpPr>
        <p:grpSp>
          <p:nvGrpSpPr>
            <p:cNvPr id="643" name="Group 642">
              <a:extLst>
                <a:ext uri="{FF2B5EF4-FFF2-40B4-BE49-F238E27FC236}">
                  <a16:creationId xmlns:a16="http://schemas.microsoft.com/office/drawing/2014/main" id="{164A3662-0889-4C54-969D-8FB8491DC0B9}"/>
                </a:ext>
              </a:extLst>
            </p:cNvPr>
            <p:cNvGrpSpPr/>
            <p:nvPr/>
          </p:nvGrpSpPr>
          <p:grpSpPr>
            <a:xfrm>
              <a:off x="9778278" y="5325526"/>
              <a:ext cx="851793" cy="476453"/>
              <a:chOff x="1240191" y="5112911"/>
              <a:chExt cx="982310" cy="549458"/>
            </a:xfrm>
          </p:grpSpPr>
          <p:sp>
            <p:nvSpPr>
              <p:cNvPr id="644" name="Rectangle 643">
                <a:extLst>
                  <a:ext uri="{FF2B5EF4-FFF2-40B4-BE49-F238E27FC236}">
                    <a16:creationId xmlns:a16="http://schemas.microsoft.com/office/drawing/2014/main" id="{9316994E-354F-4109-8A1E-BC9C00C6A698}"/>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45" name="Group 644">
                <a:extLst>
                  <a:ext uri="{FF2B5EF4-FFF2-40B4-BE49-F238E27FC236}">
                    <a16:creationId xmlns:a16="http://schemas.microsoft.com/office/drawing/2014/main" id="{26E340A7-D42D-4405-847B-9CC7984F4452}"/>
                  </a:ext>
                </a:extLst>
              </p:cNvPr>
              <p:cNvGrpSpPr/>
              <p:nvPr/>
            </p:nvGrpSpPr>
            <p:grpSpPr>
              <a:xfrm>
                <a:off x="1672750" y="5209655"/>
                <a:ext cx="191307" cy="345271"/>
                <a:chOff x="1711103" y="5209655"/>
                <a:chExt cx="191307" cy="345271"/>
              </a:xfrm>
            </p:grpSpPr>
            <p:sp>
              <p:nvSpPr>
                <p:cNvPr id="658" name="Rectangle 657">
                  <a:extLst>
                    <a:ext uri="{FF2B5EF4-FFF2-40B4-BE49-F238E27FC236}">
                      <a16:creationId xmlns:a16="http://schemas.microsoft.com/office/drawing/2014/main" id="{31E42165-8F43-468F-A625-4CA320F5B3B4}"/>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59" name="Oval 658">
                  <a:extLst>
                    <a:ext uri="{FF2B5EF4-FFF2-40B4-BE49-F238E27FC236}">
                      <a16:creationId xmlns:a16="http://schemas.microsoft.com/office/drawing/2014/main" id="{38724FF6-6FA8-41BF-8A06-06B587AB41E4}"/>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60" name="Straight Connector 659">
                  <a:extLst>
                    <a:ext uri="{FF2B5EF4-FFF2-40B4-BE49-F238E27FC236}">
                      <a16:creationId xmlns:a16="http://schemas.microsoft.com/office/drawing/2014/main" id="{561AFC75-561E-4515-8E96-E1696BD068E7}"/>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1" name="Rectangle 660">
                  <a:extLst>
                    <a:ext uri="{FF2B5EF4-FFF2-40B4-BE49-F238E27FC236}">
                      <a16:creationId xmlns:a16="http://schemas.microsoft.com/office/drawing/2014/main" id="{AB2D098C-5140-4AA6-BA2B-026F27D5D9DA}"/>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2" name="Oval 661">
                  <a:extLst>
                    <a:ext uri="{FF2B5EF4-FFF2-40B4-BE49-F238E27FC236}">
                      <a16:creationId xmlns:a16="http://schemas.microsoft.com/office/drawing/2014/main" id="{A9DEE9FE-FF1C-4BF7-BAEB-9371CCE7B689}"/>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63" name="Straight Connector 662">
                  <a:extLst>
                    <a:ext uri="{FF2B5EF4-FFF2-40B4-BE49-F238E27FC236}">
                      <a16:creationId xmlns:a16="http://schemas.microsoft.com/office/drawing/2014/main" id="{E1C693EA-4CF7-4B49-8091-0483B2EAEB84}"/>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4" name="Rectangle 663">
                  <a:extLst>
                    <a:ext uri="{FF2B5EF4-FFF2-40B4-BE49-F238E27FC236}">
                      <a16:creationId xmlns:a16="http://schemas.microsoft.com/office/drawing/2014/main" id="{8D50EA71-9A5D-42DD-B35B-9015180FA28F}"/>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5" name="Oval 664">
                  <a:extLst>
                    <a:ext uri="{FF2B5EF4-FFF2-40B4-BE49-F238E27FC236}">
                      <a16:creationId xmlns:a16="http://schemas.microsoft.com/office/drawing/2014/main" id="{AF10D0C4-D946-4F10-A83C-845F01287B45}"/>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66" name="Straight Connector 665">
                  <a:extLst>
                    <a:ext uri="{FF2B5EF4-FFF2-40B4-BE49-F238E27FC236}">
                      <a16:creationId xmlns:a16="http://schemas.microsoft.com/office/drawing/2014/main" id="{76FCE62A-72D5-4521-9818-18C7B096D1D7}"/>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7" name="Rectangle 666">
                  <a:extLst>
                    <a:ext uri="{FF2B5EF4-FFF2-40B4-BE49-F238E27FC236}">
                      <a16:creationId xmlns:a16="http://schemas.microsoft.com/office/drawing/2014/main" id="{C9740CFF-C4F5-4E45-A875-A643B0C9D453}"/>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8" name="Oval 667">
                  <a:extLst>
                    <a:ext uri="{FF2B5EF4-FFF2-40B4-BE49-F238E27FC236}">
                      <a16:creationId xmlns:a16="http://schemas.microsoft.com/office/drawing/2014/main" id="{26308DF9-670C-44ED-8400-34C15BE47BAC}"/>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69" name="Straight Connector 668">
                  <a:extLst>
                    <a:ext uri="{FF2B5EF4-FFF2-40B4-BE49-F238E27FC236}">
                      <a16:creationId xmlns:a16="http://schemas.microsoft.com/office/drawing/2014/main" id="{59D88582-A3E4-4D93-BAC1-793E88FC0DDE}"/>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0" name="Rectangle 669">
                  <a:extLst>
                    <a:ext uri="{FF2B5EF4-FFF2-40B4-BE49-F238E27FC236}">
                      <a16:creationId xmlns:a16="http://schemas.microsoft.com/office/drawing/2014/main" id="{DF882C89-8EA1-4308-A63E-989A7E778F87}"/>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1" name="Oval 670">
                  <a:extLst>
                    <a:ext uri="{FF2B5EF4-FFF2-40B4-BE49-F238E27FC236}">
                      <a16:creationId xmlns:a16="http://schemas.microsoft.com/office/drawing/2014/main" id="{BA30E717-1159-414A-A461-DE671269654F}"/>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72" name="Straight Connector 671">
                  <a:extLst>
                    <a:ext uri="{FF2B5EF4-FFF2-40B4-BE49-F238E27FC236}">
                      <a16:creationId xmlns:a16="http://schemas.microsoft.com/office/drawing/2014/main" id="{2AE26467-15FC-4B02-92F6-04220C23B18F}"/>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3" name="Rectangle 672">
                  <a:extLst>
                    <a:ext uri="{FF2B5EF4-FFF2-40B4-BE49-F238E27FC236}">
                      <a16:creationId xmlns:a16="http://schemas.microsoft.com/office/drawing/2014/main" id="{0F29EE49-ACEF-498D-AA3A-317D36B432EB}"/>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4" name="Oval 673">
                  <a:extLst>
                    <a:ext uri="{FF2B5EF4-FFF2-40B4-BE49-F238E27FC236}">
                      <a16:creationId xmlns:a16="http://schemas.microsoft.com/office/drawing/2014/main" id="{FB1C52A3-1965-4D19-A02C-DD1D6029ED23}"/>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75" name="Straight Connector 674">
                  <a:extLst>
                    <a:ext uri="{FF2B5EF4-FFF2-40B4-BE49-F238E27FC236}">
                      <a16:creationId xmlns:a16="http://schemas.microsoft.com/office/drawing/2014/main" id="{D58CE8ED-6AA0-4068-9F1E-D386AEBDAE6D}"/>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46" name="Flowchart: Direct Access Storage 645">
                <a:extLst>
                  <a:ext uri="{FF2B5EF4-FFF2-40B4-BE49-F238E27FC236}">
                    <a16:creationId xmlns:a16="http://schemas.microsoft.com/office/drawing/2014/main" id="{5A089003-7BBA-49CD-8278-1F5C4D155037}"/>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647" name="Group 646">
                <a:extLst>
                  <a:ext uri="{FF2B5EF4-FFF2-40B4-BE49-F238E27FC236}">
                    <a16:creationId xmlns:a16="http://schemas.microsoft.com/office/drawing/2014/main" id="{280EC4D4-0EF1-464B-A0EC-D8C11C6D0C51}"/>
                  </a:ext>
                </a:extLst>
              </p:cNvPr>
              <p:cNvGrpSpPr/>
              <p:nvPr/>
            </p:nvGrpSpPr>
            <p:grpSpPr>
              <a:xfrm>
                <a:off x="1351512" y="5207391"/>
                <a:ext cx="220437" cy="345503"/>
                <a:chOff x="1355289" y="5207391"/>
                <a:chExt cx="220437" cy="345503"/>
              </a:xfrm>
            </p:grpSpPr>
            <p:sp>
              <p:nvSpPr>
                <p:cNvPr id="648" name="Rectangle 5">
                  <a:extLst>
                    <a:ext uri="{FF2B5EF4-FFF2-40B4-BE49-F238E27FC236}">
                      <a16:creationId xmlns:a16="http://schemas.microsoft.com/office/drawing/2014/main" id="{AED0C6CD-308A-4184-B306-AB4EF0EA3DE1}"/>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49" name="Freeform 6">
                  <a:extLst>
                    <a:ext uri="{FF2B5EF4-FFF2-40B4-BE49-F238E27FC236}">
                      <a16:creationId xmlns:a16="http://schemas.microsoft.com/office/drawing/2014/main" id="{1577EAF2-F1E9-4CC5-AA6A-E95AF980181C}"/>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50" name="Freeform 7">
                  <a:extLst>
                    <a:ext uri="{FF2B5EF4-FFF2-40B4-BE49-F238E27FC236}">
                      <a16:creationId xmlns:a16="http://schemas.microsoft.com/office/drawing/2014/main" id="{16CF327B-D6CA-432B-8CB7-BBC294584CA9}"/>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51" name="Freeform 8">
                  <a:extLst>
                    <a:ext uri="{FF2B5EF4-FFF2-40B4-BE49-F238E27FC236}">
                      <a16:creationId xmlns:a16="http://schemas.microsoft.com/office/drawing/2014/main" id="{D861234A-438A-44DA-8551-A7B1478DBD23}"/>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52" name="Freeform 9">
                  <a:extLst>
                    <a:ext uri="{FF2B5EF4-FFF2-40B4-BE49-F238E27FC236}">
                      <a16:creationId xmlns:a16="http://schemas.microsoft.com/office/drawing/2014/main" id="{DFCB808B-07B2-43FA-9503-7AC56D041DCF}"/>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653" name="Group 652">
                  <a:extLst>
                    <a:ext uri="{FF2B5EF4-FFF2-40B4-BE49-F238E27FC236}">
                      <a16:creationId xmlns:a16="http://schemas.microsoft.com/office/drawing/2014/main" id="{CAC890FD-0F71-4759-8CDC-9C1B3FF70C6F}"/>
                    </a:ext>
                  </a:extLst>
                </p:cNvPr>
                <p:cNvGrpSpPr/>
                <p:nvPr/>
              </p:nvGrpSpPr>
              <p:grpSpPr>
                <a:xfrm>
                  <a:off x="1521861" y="5255179"/>
                  <a:ext cx="19398" cy="206484"/>
                  <a:chOff x="7742330" y="5312676"/>
                  <a:chExt cx="35450" cy="436485"/>
                </a:xfrm>
                <a:solidFill>
                  <a:schemeClr val="tx1"/>
                </a:solidFill>
              </p:grpSpPr>
              <p:sp>
                <p:nvSpPr>
                  <p:cNvPr id="654" name="Oval 14">
                    <a:extLst>
                      <a:ext uri="{FF2B5EF4-FFF2-40B4-BE49-F238E27FC236}">
                        <a16:creationId xmlns:a16="http://schemas.microsoft.com/office/drawing/2014/main" id="{AC19BEDC-A183-4625-B85B-CFBE4F8AF27C}"/>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55" name="Oval 15">
                    <a:extLst>
                      <a:ext uri="{FF2B5EF4-FFF2-40B4-BE49-F238E27FC236}">
                        <a16:creationId xmlns:a16="http://schemas.microsoft.com/office/drawing/2014/main" id="{9B2850A7-62EA-491D-91B1-E3F50DF14005}"/>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56" name="Oval 16">
                    <a:extLst>
                      <a:ext uri="{FF2B5EF4-FFF2-40B4-BE49-F238E27FC236}">
                        <a16:creationId xmlns:a16="http://schemas.microsoft.com/office/drawing/2014/main" id="{92CA053C-573F-4B83-8DFC-AE389002D08B}"/>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57" name="Oval 17">
                    <a:extLst>
                      <a:ext uri="{FF2B5EF4-FFF2-40B4-BE49-F238E27FC236}">
                        <a16:creationId xmlns:a16="http://schemas.microsoft.com/office/drawing/2014/main" id="{C9C93B2E-0CFD-48EC-8F71-3299B03B90C8}"/>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grpSp>
        <p:grpSp>
          <p:nvGrpSpPr>
            <p:cNvPr id="676" name="Group 675">
              <a:extLst>
                <a:ext uri="{FF2B5EF4-FFF2-40B4-BE49-F238E27FC236}">
                  <a16:creationId xmlns:a16="http://schemas.microsoft.com/office/drawing/2014/main" id="{F1BE21D0-3AFB-42D1-A206-4073277C754C}"/>
                </a:ext>
              </a:extLst>
            </p:cNvPr>
            <p:cNvGrpSpPr/>
            <p:nvPr/>
          </p:nvGrpSpPr>
          <p:grpSpPr>
            <a:xfrm>
              <a:off x="9778278" y="5871773"/>
              <a:ext cx="851793" cy="476453"/>
              <a:chOff x="1240191" y="5112911"/>
              <a:chExt cx="982310" cy="549458"/>
            </a:xfrm>
          </p:grpSpPr>
          <p:sp>
            <p:nvSpPr>
              <p:cNvPr id="677" name="Rectangle 676">
                <a:extLst>
                  <a:ext uri="{FF2B5EF4-FFF2-40B4-BE49-F238E27FC236}">
                    <a16:creationId xmlns:a16="http://schemas.microsoft.com/office/drawing/2014/main" id="{7647E5BE-2E11-4592-85FA-83C75914E4E2}"/>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78" name="Group 677">
                <a:extLst>
                  <a:ext uri="{FF2B5EF4-FFF2-40B4-BE49-F238E27FC236}">
                    <a16:creationId xmlns:a16="http://schemas.microsoft.com/office/drawing/2014/main" id="{F121D138-3645-48C6-A814-9A51E8470F1E}"/>
                  </a:ext>
                </a:extLst>
              </p:cNvPr>
              <p:cNvGrpSpPr/>
              <p:nvPr/>
            </p:nvGrpSpPr>
            <p:grpSpPr>
              <a:xfrm>
                <a:off x="1672750" y="5209655"/>
                <a:ext cx="191307" cy="345271"/>
                <a:chOff x="1711103" y="5209655"/>
                <a:chExt cx="191307" cy="345271"/>
              </a:xfrm>
            </p:grpSpPr>
            <p:sp>
              <p:nvSpPr>
                <p:cNvPr id="691" name="Rectangle 690">
                  <a:extLst>
                    <a:ext uri="{FF2B5EF4-FFF2-40B4-BE49-F238E27FC236}">
                      <a16:creationId xmlns:a16="http://schemas.microsoft.com/office/drawing/2014/main" id="{4555ED64-DADA-4C3F-84EE-29B1E7AA597D}"/>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2" name="Oval 691">
                  <a:extLst>
                    <a:ext uri="{FF2B5EF4-FFF2-40B4-BE49-F238E27FC236}">
                      <a16:creationId xmlns:a16="http://schemas.microsoft.com/office/drawing/2014/main" id="{06586F56-C39B-478A-A547-20D5CF769E8D}"/>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93" name="Straight Connector 692">
                  <a:extLst>
                    <a:ext uri="{FF2B5EF4-FFF2-40B4-BE49-F238E27FC236}">
                      <a16:creationId xmlns:a16="http://schemas.microsoft.com/office/drawing/2014/main" id="{76BA626D-1228-44F5-8654-3BBF412D585C}"/>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4" name="Rectangle 693">
                  <a:extLst>
                    <a:ext uri="{FF2B5EF4-FFF2-40B4-BE49-F238E27FC236}">
                      <a16:creationId xmlns:a16="http://schemas.microsoft.com/office/drawing/2014/main" id="{B920B90A-36D5-43A5-8B4F-12139EE9D2FF}"/>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5" name="Oval 694">
                  <a:extLst>
                    <a:ext uri="{FF2B5EF4-FFF2-40B4-BE49-F238E27FC236}">
                      <a16:creationId xmlns:a16="http://schemas.microsoft.com/office/drawing/2014/main" id="{58288F03-71B3-468B-ABCA-7AA2CD99C1C1}"/>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96" name="Straight Connector 695">
                  <a:extLst>
                    <a:ext uri="{FF2B5EF4-FFF2-40B4-BE49-F238E27FC236}">
                      <a16:creationId xmlns:a16="http://schemas.microsoft.com/office/drawing/2014/main" id="{62B2EDE3-FCCD-44A7-AE12-72825927FCB5}"/>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97" name="Rectangle 696">
                  <a:extLst>
                    <a:ext uri="{FF2B5EF4-FFF2-40B4-BE49-F238E27FC236}">
                      <a16:creationId xmlns:a16="http://schemas.microsoft.com/office/drawing/2014/main" id="{235AAE6A-8DF4-433D-8C41-98140942FC99}"/>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8" name="Oval 697">
                  <a:extLst>
                    <a:ext uri="{FF2B5EF4-FFF2-40B4-BE49-F238E27FC236}">
                      <a16:creationId xmlns:a16="http://schemas.microsoft.com/office/drawing/2014/main" id="{9D2F3819-2DFF-4B7E-A704-E1D29B3BB02F}"/>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699" name="Straight Connector 698">
                  <a:extLst>
                    <a:ext uri="{FF2B5EF4-FFF2-40B4-BE49-F238E27FC236}">
                      <a16:creationId xmlns:a16="http://schemas.microsoft.com/office/drawing/2014/main" id="{4A15B90C-CE2A-4283-8C48-1FA5B630E793}"/>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0" name="Rectangle 699">
                  <a:extLst>
                    <a:ext uri="{FF2B5EF4-FFF2-40B4-BE49-F238E27FC236}">
                      <a16:creationId xmlns:a16="http://schemas.microsoft.com/office/drawing/2014/main" id="{36221749-7590-4E67-A0A9-674A91BB9BA6}"/>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1" name="Oval 700">
                  <a:extLst>
                    <a:ext uri="{FF2B5EF4-FFF2-40B4-BE49-F238E27FC236}">
                      <a16:creationId xmlns:a16="http://schemas.microsoft.com/office/drawing/2014/main" id="{CF0D0ED6-A0FF-4B37-93D9-419D12F8A707}"/>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02" name="Straight Connector 701">
                  <a:extLst>
                    <a:ext uri="{FF2B5EF4-FFF2-40B4-BE49-F238E27FC236}">
                      <a16:creationId xmlns:a16="http://schemas.microsoft.com/office/drawing/2014/main" id="{3410FC58-7E88-4068-86D2-BDB93760BCDA}"/>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3" name="Rectangle 702">
                  <a:extLst>
                    <a:ext uri="{FF2B5EF4-FFF2-40B4-BE49-F238E27FC236}">
                      <a16:creationId xmlns:a16="http://schemas.microsoft.com/office/drawing/2014/main" id="{07CC18A3-2CBE-4FEA-B0A7-80626DEC0454}"/>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4" name="Oval 703">
                  <a:extLst>
                    <a:ext uri="{FF2B5EF4-FFF2-40B4-BE49-F238E27FC236}">
                      <a16:creationId xmlns:a16="http://schemas.microsoft.com/office/drawing/2014/main" id="{07C8AEE8-7BBE-4F52-ACFB-2485B6B6938B}"/>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05" name="Straight Connector 704">
                  <a:extLst>
                    <a:ext uri="{FF2B5EF4-FFF2-40B4-BE49-F238E27FC236}">
                      <a16:creationId xmlns:a16="http://schemas.microsoft.com/office/drawing/2014/main" id="{52CF66D0-B296-4590-86C6-20788A85C773}"/>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06" name="Rectangle 705">
                  <a:extLst>
                    <a:ext uri="{FF2B5EF4-FFF2-40B4-BE49-F238E27FC236}">
                      <a16:creationId xmlns:a16="http://schemas.microsoft.com/office/drawing/2014/main" id="{7817B240-464D-4D19-B717-B962DBEF8DA1}"/>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7" name="Oval 706">
                  <a:extLst>
                    <a:ext uri="{FF2B5EF4-FFF2-40B4-BE49-F238E27FC236}">
                      <a16:creationId xmlns:a16="http://schemas.microsoft.com/office/drawing/2014/main" id="{D8340B54-ED62-4110-8A5D-B9F17A622721}"/>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08" name="Straight Connector 707">
                  <a:extLst>
                    <a:ext uri="{FF2B5EF4-FFF2-40B4-BE49-F238E27FC236}">
                      <a16:creationId xmlns:a16="http://schemas.microsoft.com/office/drawing/2014/main" id="{75062AAE-D028-44A9-AD07-68D8EE3ED116}"/>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679" name="Flowchart: Direct Access Storage 678">
                <a:extLst>
                  <a:ext uri="{FF2B5EF4-FFF2-40B4-BE49-F238E27FC236}">
                    <a16:creationId xmlns:a16="http://schemas.microsoft.com/office/drawing/2014/main" id="{9C367112-A22C-423E-8AFD-0E2AD1DF965F}"/>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680" name="Group 679">
                <a:extLst>
                  <a:ext uri="{FF2B5EF4-FFF2-40B4-BE49-F238E27FC236}">
                    <a16:creationId xmlns:a16="http://schemas.microsoft.com/office/drawing/2014/main" id="{95E04AAE-5DE9-4EBC-9ADD-CF3E5591F6CB}"/>
                  </a:ext>
                </a:extLst>
              </p:cNvPr>
              <p:cNvGrpSpPr/>
              <p:nvPr/>
            </p:nvGrpSpPr>
            <p:grpSpPr>
              <a:xfrm>
                <a:off x="1351512" y="5207391"/>
                <a:ext cx="220437" cy="345503"/>
                <a:chOff x="1355289" y="5207391"/>
                <a:chExt cx="220437" cy="345503"/>
              </a:xfrm>
            </p:grpSpPr>
            <p:sp>
              <p:nvSpPr>
                <p:cNvPr id="681" name="Rectangle 5">
                  <a:extLst>
                    <a:ext uri="{FF2B5EF4-FFF2-40B4-BE49-F238E27FC236}">
                      <a16:creationId xmlns:a16="http://schemas.microsoft.com/office/drawing/2014/main" id="{D0368D1F-0294-4F3D-92CC-211A3A9D7788}"/>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82" name="Freeform 6">
                  <a:extLst>
                    <a:ext uri="{FF2B5EF4-FFF2-40B4-BE49-F238E27FC236}">
                      <a16:creationId xmlns:a16="http://schemas.microsoft.com/office/drawing/2014/main" id="{25C046EF-21CB-491F-943E-7CB81E5E67CC}"/>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83" name="Freeform 7">
                  <a:extLst>
                    <a:ext uri="{FF2B5EF4-FFF2-40B4-BE49-F238E27FC236}">
                      <a16:creationId xmlns:a16="http://schemas.microsoft.com/office/drawing/2014/main" id="{6FC8A8D1-6646-444A-9649-D4CD43AA1C6B}"/>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84" name="Freeform 8">
                  <a:extLst>
                    <a:ext uri="{FF2B5EF4-FFF2-40B4-BE49-F238E27FC236}">
                      <a16:creationId xmlns:a16="http://schemas.microsoft.com/office/drawing/2014/main" id="{BA9F7350-B30D-4E0A-AD89-5961BBCA5F13}"/>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85" name="Freeform 9">
                  <a:extLst>
                    <a:ext uri="{FF2B5EF4-FFF2-40B4-BE49-F238E27FC236}">
                      <a16:creationId xmlns:a16="http://schemas.microsoft.com/office/drawing/2014/main" id="{C97AC12A-AA43-49DB-94F6-323C9E4C9A1B}"/>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686" name="Group 685">
                  <a:extLst>
                    <a:ext uri="{FF2B5EF4-FFF2-40B4-BE49-F238E27FC236}">
                      <a16:creationId xmlns:a16="http://schemas.microsoft.com/office/drawing/2014/main" id="{D42122DF-6C9F-41BA-88C2-482720D93253}"/>
                    </a:ext>
                  </a:extLst>
                </p:cNvPr>
                <p:cNvGrpSpPr/>
                <p:nvPr/>
              </p:nvGrpSpPr>
              <p:grpSpPr>
                <a:xfrm>
                  <a:off x="1521861" y="5255179"/>
                  <a:ext cx="19398" cy="206484"/>
                  <a:chOff x="7742330" y="5312676"/>
                  <a:chExt cx="35450" cy="436485"/>
                </a:xfrm>
                <a:solidFill>
                  <a:schemeClr val="tx1"/>
                </a:solidFill>
              </p:grpSpPr>
              <p:sp>
                <p:nvSpPr>
                  <p:cNvPr id="687" name="Oval 14">
                    <a:extLst>
                      <a:ext uri="{FF2B5EF4-FFF2-40B4-BE49-F238E27FC236}">
                        <a16:creationId xmlns:a16="http://schemas.microsoft.com/office/drawing/2014/main" id="{7FC6E2CD-5258-4524-8A23-9FD8E78EE1B5}"/>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88" name="Oval 15">
                    <a:extLst>
                      <a:ext uri="{FF2B5EF4-FFF2-40B4-BE49-F238E27FC236}">
                        <a16:creationId xmlns:a16="http://schemas.microsoft.com/office/drawing/2014/main" id="{70A0A8DE-AE8E-44E4-BFB1-953C91158ADD}"/>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89" name="Oval 16">
                    <a:extLst>
                      <a:ext uri="{FF2B5EF4-FFF2-40B4-BE49-F238E27FC236}">
                        <a16:creationId xmlns:a16="http://schemas.microsoft.com/office/drawing/2014/main" id="{DE85B41E-9C37-4861-B781-4460EEE1CB08}"/>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90" name="Oval 17">
                    <a:extLst>
                      <a:ext uri="{FF2B5EF4-FFF2-40B4-BE49-F238E27FC236}">
                        <a16:creationId xmlns:a16="http://schemas.microsoft.com/office/drawing/2014/main" id="{0FE5BFE8-07EF-427F-8784-F488FD5DF0C1}"/>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grpSp>
        <p:grpSp>
          <p:nvGrpSpPr>
            <p:cNvPr id="709" name="Group 708">
              <a:extLst>
                <a:ext uri="{FF2B5EF4-FFF2-40B4-BE49-F238E27FC236}">
                  <a16:creationId xmlns:a16="http://schemas.microsoft.com/office/drawing/2014/main" id="{324AD804-4240-478E-B7D2-38877CC1D444}"/>
                </a:ext>
              </a:extLst>
            </p:cNvPr>
            <p:cNvGrpSpPr/>
            <p:nvPr/>
          </p:nvGrpSpPr>
          <p:grpSpPr>
            <a:xfrm>
              <a:off x="9593351" y="5465733"/>
              <a:ext cx="851793" cy="476453"/>
              <a:chOff x="1240191" y="5112911"/>
              <a:chExt cx="982310" cy="549458"/>
            </a:xfrm>
          </p:grpSpPr>
          <p:sp>
            <p:nvSpPr>
              <p:cNvPr id="710" name="Rectangle 709">
                <a:extLst>
                  <a:ext uri="{FF2B5EF4-FFF2-40B4-BE49-F238E27FC236}">
                    <a16:creationId xmlns:a16="http://schemas.microsoft.com/office/drawing/2014/main" id="{FDED5721-4DBF-4F40-87F0-F60D1BEDC9D8}"/>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11" name="Group 710">
                <a:extLst>
                  <a:ext uri="{FF2B5EF4-FFF2-40B4-BE49-F238E27FC236}">
                    <a16:creationId xmlns:a16="http://schemas.microsoft.com/office/drawing/2014/main" id="{691D8E31-4CBA-481D-932D-731EE8A1481D}"/>
                  </a:ext>
                </a:extLst>
              </p:cNvPr>
              <p:cNvGrpSpPr/>
              <p:nvPr/>
            </p:nvGrpSpPr>
            <p:grpSpPr>
              <a:xfrm>
                <a:off x="1672750" y="5209655"/>
                <a:ext cx="191307" cy="345271"/>
                <a:chOff x="1711103" y="5209655"/>
                <a:chExt cx="191307" cy="345271"/>
              </a:xfrm>
            </p:grpSpPr>
            <p:sp>
              <p:nvSpPr>
                <p:cNvPr id="724" name="Rectangle 723">
                  <a:extLst>
                    <a:ext uri="{FF2B5EF4-FFF2-40B4-BE49-F238E27FC236}">
                      <a16:creationId xmlns:a16="http://schemas.microsoft.com/office/drawing/2014/main" id="{E2D14B56-0A6D-4248-88BA-9343743E380C}"/>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5" name="Oval 724">
                  <a:extLst>
                    <a:ext uri="{FF2B5EF4-FFF2-40B4-BE49-F238E27FC236}">
                      <a16:creationId xmlns:a16="http://schemas.microsoft.com/office/drawing/2014/main" id="{3BAF63B8-1CB7-4EEB-8014-328F0444948E}"/>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26" name="Straight Connector 725">
                  <a:extLst>
                    <a:ext uri="{FF2B5EF4-FFF2-40B4-BE49-F238E27FC236}">
                      <a16:creationId xmlns:a16="http://schemas.microsoft.com/office/drawing/2014/main" id="{2798375A-320E-43D2-B2F2-EF69131DFA48}"/>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7" name="Rectangle 726">
                  <a:extLst>
                    <a:ext uri="{FF2B5EF4-FFF2-40B4-BE49-F238E27FC236}">
                      <a16:creationId xmlns:a16="http://schemas.microsoft.com/office/drawing/2014/main" id="{6E9BBFA5-2485-492D-A0B1-AA7F252AD412}"/>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8" name="Oval 727">
                  <a:extLst>
                    <a:ext uri="{FF2B5EF4-FFF2-40B4-BE49-F238E27FC236}">
                      <a16:creationId xmlns:a16="http://schemas.microsoft.com/office/drawing/2014/main" id="{1482081E-8ADD-4EA5-989C-ACCB31A1660D}"/>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29" name="Straight Connector 728">
                  <a:extLst>
                    <a:ext uri="{FF2B5EF4-FFF2-40B4-BE49-F238E27FC236}">
                      <a16:creationId xmlns:a16="http://schemas.microsoft.com/office/drawing/2014/main" id="{5EFBB534-3C34-4270-96FB-843B9FED90D3}"/>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0" name="Rectangle 729">
                  <a:extLst>
                    <a:ext uri="{FF2B5EF4-FFF2-40B4-BE49-F238E27FC236}">
                      <a16:creationId xmlns:a16="http://schemas.microsoft.com/office/drawing/2014/main" id="{CA71B942-434D-44E8-A57B-769D22E9010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1" name="Oval 730">
                  <a:extLst>
                    <a:ext uri="{FF2B5EF4-FFF2-40B4-BE49-F238E27FC236}">
                      <a16:creationId xmlns:a16="http://schemas.microsoft.com/office/drawing/2014/main" id="{51A06536-AED1-453D-93A9-716175A46855}"/>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32" name="Straight Connector 731">
                  <a:extLst>
                    <a:ext uri="{FF2B5EF4-FFF2-40B4-BE49-F238E27FC236}">
                      <a16:creationId xmlns:a16="http://schemas.microsoft.com/office/drawing/2014/main" id="{F650E626-2996-4DAF-99D9-0587F394D5E1}"/>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3" name="Rectangle 732">
                  <a:extLst>
                    <a:ext uri="{FF2B5EF4-FFF2-40B4-BE49-F238E27FC236}">
                      <a16:creationId xmlns:a16="http://schemas.microsoft.com/office/drawing/2014/main" id="{BB80160A-D3BE-4AF6-9C35-4E52F6E98C74}"/>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4" name="Oval 733">
                  <a:extLst>
                    <a:ext uri="{FF2B5EF4-FFF2-40B4-BE49-F238E27FC236}">
                      <a16:creationId xmlns:a16="http://schemas.microsoft.com/office/drawing/2014/main" id="{C3A46F28-0E89-4FF5-9BCB-B05257FD3038}"/>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35" name="Straight Connector 734">
                  <a:extLst>
                    <a:ext uri="{FF2B5EF4-FFF2-40B4-BE49-F238E27FC236}">
                      <a16:creationId xmlns:a16="http://schemas.microsoft.com/office/drawing/2014/main" id="{4D109E4E-E736-444D-8022-C35A94241D34}"/>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6" name="Rectangle 735">
                  <a:extLst>
                    <a:ext uri="{FF2B5EF4-FFF2-40B4-BE49-F238E27FC236}">
                      <a16:creationId xmlns:a16="http://schemas.microsoft.com/office/drawing/2014/main" id="{0709B24B-30E3-4FD3-80E7-69667C4222B7}"/>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37" name="Oval 736">
                  <a:extLst>
                    <a:ext uri="{FF2B5EF4-FFF2-40B4-BE49-F238E27FC236}">
                      <a16:creationId xmlns:a16="http://schemas.microsoft.com/office/drawing/2014/main" id="{AA2C9089-1172-4F87-84AB-98B6F6112CA9}"/>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38" name="Straight Connector 737">
                  <a:extLst>
                    <a:ext uri="{FF2B5EF4-FFF2-40B4-BE49-F238E27FC236}">
                      <a16:creationId xmlns:a16="http://schemas.microsoft.com/office/drawing/2014/main" id="{6CB33FCD-AC9F-4E2B-8D97-39CBCB20AD48}"/>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39" name="Rectangle 738">
                  <a:extLst>
                    <a:ext uri="{FF2B5EF4-FFF2-40B4-BE49-F238E27FC236}">
                      <a16:creationId xmlns:a16="http://schemas.microsoft.com/office/drawing/2014/main" id="{778C29CF-EF8C-4DF9-8729-8628C0B5A694}"/>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0" name="Oval 739">
                  <a:extLst>
                    <a:ext uri="{FF2B5EF4-FFF2-40B4-BE49-F238E27FC236}">
                      <a16:creationId xmlns:a16="http://schemas.microsoft.com/office/drawing/2014/main" id="{6AA60040-B22A-4CCB-9591-9A22F3C9D57D}"/>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41" name="Straight Connector 740">
                  <a:extLst>
                    <a:ext uri="{FF2B5EF4-FFF2-40B4-BE49-F238E27FC236}">
                      <a16:creationId xmlns:a16="http://schemas.microsoft.com/office/drawing/2014/main" id="{FA27E8CD-B104-4F94-988B-659DDFF6A343}"/>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12" name="Flowchart: Direct Access Storage 711">
                <a:extLst>
                  <a:ext uri="{FF2B5EF4-FFF2-40B4-BE49-F238E27FC236}">
                    <a16:creationId xmlns:a16="http://schemas.microsoft.com/office/drawing/2014/main" id="{466394E9-273D-48EC-94FD-903477DB4E13}"/>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713" name="Group 712">
                <a:extLst>
                  <a:ext uri="{FF2B5EF4-FFF2-40B4-BE49-F238E27FC236}">
                    <a16:creationId xmlns:a16="http://schemas.microsoft.com/office/drawing/2014/main" id="{95BB0515-51FC-40AC-BF60-B1FC077B69DB}"/>
                  </a:ext>
                </a:extLst>
              </p:cNvPr>
              <p:cNvGrpSpPr/>
              <p:nvPr/>
            </p:nvGrpSpPr>
            <p:grpSpPr>
              <a:xfrm>
                <a:off x="1351512" y="5207391"/>
                <a:ext cx="220437" cy="345503"/>
                <a:chOff x="1355289" y="5207391"/>
                <a:chExt cx="220437" cy="345503"/>
              </a:xfrm>
            </p:grpSpPr>
            <p:sp>
              <p:nvSpPr>
                <p:cNvPr id="714" name="Rectangle 5">
                  <a:extLst>
                    <a:ext uri="{FF2B5EF4-FFF2-40B4-BE49-F238E27FC236}">
                      <a16:creationId xmlns:a16="http://schemas.microsoft.com/office/drawing/2014/main" id="{D098C9FD-086A-4FD8-9F67-1B57BBD134A9}"/>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15" name="Freeform 6">
                  <a:extLst>
                    <a:ext uri="{FF2B5EF4-FFF2-40B4-BE49-F238E27FC236}">
                      <a16:creationId xmlns:a16="http://schemas.microsoft.com/office/drawing/2014/main" id="{745C2521-C23D-4155-888C-FE9150CC9095}"/>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16" name="Freeform 7">
                  <a:extLst>
                    <a:ext uri="{FF2B5EF4-FFF2-40B4-BE49-F238E27FC236}">
                      <a16:creationId xmlns:a16="http://schemas.microsoft.com/office/drawing/2014/main" id="{876B2F6D-97FE-453C-8EC3-2740A309EFE4}"/>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17" name="Freeform 8">
                  <a:extLst>
                    <a:ext uri="{FF2B5EF4-FFF2-40B4-BE49-F238E27FC236}">
                      <a16:creationId xmlns:a16="http://schemas.microsoft.com/office/drawing/2014/main" id="{8FA484A2-1451-40AB-BD40-35123EB21459}"/>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18" name="Freeform 9">
                  <a:extLst>
                    <a:ext uri="{FF2B5EF4-FFF2-40B4-BE49-F238E27FC236}">
                      <a16:creationId xmlns:a16="http://schemas.microsoft.com/office/drawing/2014/main" id="{D4966F22-2BF1-44B6-8848-7E16D02A9E94}"/>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719" name="Group 718">
                  <a:extLst>
                    <a:ext uri="{FF2B5EF4-FFF2-40B4-BE49-F238E27FC236}">
                      <a16:creationId xmlns:a16="http://schemas.microsoft.com/office/drawing/2014/main" id="{4B09D255-8E64-419D-B27D-F7517125CA7F}"/>
                    </a:ext>
                  </a:extLst>
                </p:cNvPr>
                <p:cNvGrpSpPr/>
                <p:nvPr/>
              </p:nvGrpSpPr>
              <p:grpSpPr>
                <a:xfrm>
                  <a:off x="1521861" y="5255179"/>
                  <a:ext cx="19398" cy="206484"/>
                  <a:chOff x="7742330" y="5312676"/>
                  <a:chExt cx="35450" cy="436485"/>
                </a:xfrm>
                <a:solidFill>
                  <a:schemeClr val="tx1"/>
                </a:solidFill>
              </p:grpSpPr>
              <p:sp>
                <p:nvSpPr>
                  <p:cNvPr id="720" name="Oval 14">
                    <a:extLst>
                      <a:ext uri="{FF2B5EF4-FFF2-40B4-BE49-F238E27FC236}">
                        <a16:creationId xmlns:a16="http://schemas.microsoft.com/office/drawing/2014/main" id="{902038FA-1F28-4BB3-BDE1-FE133545615A}"/>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21" name="Oval 15">
                    <a:extLst>
                      <a:ext uri="{FF2B5EF4-FFF2-40B4-BE49-F238E27FC236}">
                        <a16:creationId xmlns:a16="http://schemas.microsoft.com/office/drawing/2014/main" id="{A31E0CEC-8E5F-4940-A45C-DB46C29F3C38}"/>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22" name="Oval 16">
                    <a:extLst>
                      <a:ext uri="{FF2B5EF4-FFF2-40B4-BE49-F238E27FC236}">
                        <a16:creationId xmlns:a16="http://schemas.microsoft.com/office/drawing/2014/main" id="{115510F1-610E-4691-9773-1F501C64C81C}"/>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23" name="Oval 17">
                    <a:extLst>
                      <a:ext uri="{FF2B5EF4-FFF2-40B4-BE49-F238E27FC236}">
                        <a16:creationId xmlns:a16="http://schemas.microsoft.com/office/drawing/2014/main" id="{D1317409-CF98-4A95-97AF-682E4D5EE7B1}"/>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grpSp>
        <p:grpSp>
          <p:nvGrpSpPr>
            <p:cNvPr id="742" name="Group 741">
              <a:extLst>
                <a:ext uri="{FF2B5EF4-FFF2-40B4-BE49-F238E27FC236}">
                  <a16:creationId xmlns:a16="http://schemas.microsoft.com/office/drawing/2014/main" id="{2C30D05B-C74A-415C-9DFD-DA4D74A1C95F}"/>
                </a:ext>
              </a:extLst>
            </p:cNvPr>
            <p:cNvGrpSpPr/>
            <p:nvPr/>
          </p:nvGrpSpPr>
          <p:grpSpPr>
            <a:xfrm>
              <a:off x="9593351" y="6011980"/>
              <a:ext cx="851793" cy="476453"/>
              <a:chOff x="1240191" y="5112911"/>
              <a:chExt cx="982310" cy="549458"/>
            </a:xfrm>
          </p:grpSpPr>
          <p:sp>
            <p:nvSpPr>
              <p:cNvPr id="743" name="Rectangle 742">
                <a:extLst>
                  <a:ext uri="{FF2B5EF4-FFF2-40B4-BE49-F238E27FC236}">
                    <a16:creationId xmlns:a16="http://schemas.microsoft.com/office/drawing/2014/main" id="{36D291F3-646C-4561-AA33-31564241071D}"/>
                  </a:ext>
                </a:extLst>
              </p:cNvPr>
              <p:cNvSpPr/>
              <p:nvPr/>
            </p:nvSpPr>
            <p:spPr bwMode="auto">
              <a:xfrm>
                <a:off x="1240191" y="5112911"/>
                <a:ext cx="982310" cy="549458"/>
              </a:xfrm>
              <a:prstGeom prst="rect">
                <a:avLst/>
              </a:prstGeom>
              <a:solidFill>
                <a:schemeClr val="bg1">
                  <a:lumMod val="95000"/>
                </a:schemeClr>
              </a:solid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44" name="Group 743">
                <a:extLst>
                  <a:ext uri="{FF2B5EF4-FFF2-40B4-BE49-F238E27FC236}">
                    <a16:creationId xmlns:a16="http://schemas.microsoft.com/office/drawing/2014/main" id="{AB26B913-7555-43A5-8FF9-830AA66BB787}"/>
                  </a:ext>
                </a:extLst>
              </p:cNvPr>
              <p:cNvGrpSpPr/>
              <p:nvPr/>
            </p:nvGrpSpPr>
            <p:grpSpPr>
              <a:xfrm>
                <a:off x="1672750" y="5209655"/>
                <a:ext cx="191307" cy="345271"/>
                <a:chOff x="1711103" y="5209655"/>
                <a:chExt cx="191307" cy="345271"/>
              </a:xfrm>
            </p:grpSpPr>
            <p:sp>
              <p:nvSpPr>
                <p:cNvPr id="757" name="Rectangle 756">
                  <a:extLst>
                    <a:ext uri="{FF2B5EF4-FFF2-40B4-BE49-F238E27FC236}">
                      <a16:creationId xmlns:a16="http://schemas.microsoft.com/office/drawing/2014/main" id="{A713A109-2D15-4273-856F-CD070BEED3F7}"/>
                    </a:ext>
                  </a:extLst>
                </p:cNvPr>
                <p:cNvSpPr/>
                <p:nvPr/>
              </p:nvSpPr>
              <p:spPr bwMode="auto">
                <a:xfrm>
                  <a:off x="1711103" y="5440283"/>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8" name="Oval 757">
                  <a:extLst>
                    <a:ext uri="{FF2B5EF4-FFF2-40B4-BE49-F238E27FC236}">
                      <a16:creationId xmlns:a16="http://schemas.microsoft.com/office/drawing/2014/main" id="{3825BEF7-77D6-4116-AC54-50BCFC5FA701}"/>
                    </a:ext>
                  </a:extLst>
                </p:cNvPr>
                <p:cNvSpPr/>
                <p:nvPr/>
              </p:nvSpPr>
              <p:spPr bwMode="auto">
                <a:xfrm flipH="1">
                  <a:off x="1862746" y="5458453"/>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59" name="Straight Connector 758">
                  <a:extLst>
                    <a:ext uri="{FF2B5EF4-FFF2-40B4-BE49-F238E27FC236}">
                      <a16:creationId xmlns:a16="http://schemas.microsoft.com/office/drawing/2014/main" id="{7572472D-D435-4E25-A88C-3C6C14A2D5E9}"/>
                    </a:ext>
                  </a:extLst>
                </p:cNvPr>
                <p:cNvCxnSpPr/>
                <p:nvPr/>
              </p:nvCxnSpPr>
              <p:spPr>
                <a:xfrm>
                  <a:off x="1738783" y="5468246"/>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0" name="Rectangle 759">
                  <a:extLst>
                    <a:ext uri="{FF2B5EF4-FFF2-40B4-BE49-F238E27FC236}">
                      <a16:creationId xmlns:a16="http://schemas.microsoft.com/office/drawing/2014/main" id="{89C41F6F-DA32-4A20-A17D-EAC4A64C0E8E}"/>
                    </a:ext>
                  </a:extLst>
                </p:cNvPr>
                <p:cNvSpPr/>
                <p:nvPr/>
              </p:nvSpPr>
              <p:spPr bwMode="auto">
                <a:xfrm>
                  <a:off x="1711103" y="5497941"/>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1" name="Oval 760">
                  <a:extLst>
                    <a:ext uri="{FF2B5EF4-FFF2-40B4-BE49-F238E27FC236}">
                      <a16:creationId xmlns:a16="http://schemas.microsoft.com/office/drawing/2014/main" id="{AF790108-20B1-4BE9-8ACE-233C6A2ACEF4}"/>
                    </a:ext>
                  </a:extLst>
                </p:cNvPr>
                <p:cNvSpPr/>
                <p:nvPr/>
              </p:nvSpPr>
              <p:spPr bwMode="auto">
                <a:xfrm flipH="1">
                  <a:off x="1862746" y="5516111"/>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62" name="Straight Connector 761">
                  <a:extLst>
                    <a:ext uri="{FF2B5EF4-FFF2-40B4-BE49-F238E27FC236}">
                      <a16:creationId xmlns:a16="http://schemas.microsoft.com/office/drawing/2014/main" id="{8217FAE1-3BCF-40DA-A6E8-330EAA71A08B}"/>
                    </a:ext>
                  </a:extLst>
                </p:cNvPr>
                <p:cNvCxnSpPr/>
                <p:nvPr/>
              </p:nvCxnSpPr>
              <p:spPr>
                <a:xfrm>
                  <a:off x="1738783" y="5525903"/>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3" name="Rectangle 762">
                  <a:extLst>
                    <a:ext uri="{FF2B5EF4-FFF2-40B4-BE49-F238E27FC236}">
                      <a16:creationId xmlns:a16="http://schemas.microsoft.com/office/drawing/2014/main" id="{A173B570-4176-4457-8974-FCD6E9EE82CB}"/>
                    </a:ext>
                  </a:extLst>
                </p:cNvPr>
                <p:cNvSpPr/>
                <p:nvPr/>
              </p:nvSpPr>
              <p:spPr bwMode="auto">
                <a:xfrm>
                  <a:off x="1711103" y="5382626"/>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4" name="Oval 763">
                  <a:extLst>
                    <a:ext uri="{FF2B5EF4-FFF2-40B4-BE49-F238E27FC236}">
                      <a16:creationId xmlns:a16="http://schemas.microsoft.com/office/drawing/2014/main" id="{7D0113FA-5BC8-4809-ADB7-A25A3F5B183F}"/>
                    </a:ext>
                  </a:extLst>
                </p:cNvPr>
                <p:cNvSpPr/>
                <p:nvPr/>
              </p:nvSpPr>
              <p:spPr bwMode="auto">
                <a:xfrm flipH="1">
                  <a:off x="1862746" y="5400796"/>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65" name="Straight Connector 764">
                  <a:extLst>
                    <a:ext uri="{FF2B5EF4-FFF2-40B4-BE49-F238E27FC236}">
                      <a16:creationId xmlns:a16="http://schemas.microsoft.com/office/drawing/2014/main" id="{37511474-8DBA-4937-BD95-DB6749EBE950}"/>
                    </a:ext>
                  </a:extLst>
                </p:cNvPr>
                <p:cNvCxnSpPr/>
                <p:nvPr/>
              </p:nvCxnSpPr>
              <p:spPr>
                <a:xfrm>
                  <a:off x="1738783" y="5410589"/>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6" name="Rectangle 765">
                  <a:extLst>
                    <a:ext uri="{FF2B5EF4-FFF2-40B4-BE49-F238E27FC236}">
                      <a16:creationId xmlns:a16="http://schemas.microsoft.com/office/drawing/2014/main" id="{AE951EA5-23F1-4FDD-B6BC-9ECF5E0119D2}"/>
                    </a:ext>
                  </a:extLst>
                </p:cNvPr>
                <p:cNvSpPr/>
                <p:nvPr/>
              </p:nvSpPr>
              <p:spPr bwMode="auto">
                <a:xfrm>
                  <a:off x="1711103" y="5267312"/>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7" name="Oval 766">
                  <a:extLst>
                    <a:ext uri="{FF2B5EF4-FFF2-40B4-BE49-F238E27FC236}">
                      <a16:creationId xmlns:a16="http://schemas.microsoft.com/office/drawing/2014/main" id="{70858C9B-E213-4DA2-85CF-DABB36D4DAAF}"/>
                    </a:ext>
                  </a:extLst>
                </p:cNvPr>
                <p:cNvSpPr/>
                <p:nvPr/>
              </p:nvSpPr>
              <p:spPr bwMode="auto">
                <a:xfrm flipH="1">
                  <a:off x="1862746" y="5285482"/>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68" name="Straight Connector 767">
                  <a:extLst>
                    <a:ext uri="{FF2B5EF4-FFF2-40B4-BE49-F238E27FC236}">
                      <a16:creationId xmlns:a16="http://schemas.microsoft.com/office/drawing/2014/main" id="{1FA96BBC-6994-4369-B4C4-0CBD7EC10882}"/>
                    </a:ext>
                  </a:extLst>
                </p:cNvPr>
                <p:cNvCxnSpPr/>
                <p:nvPr/>
              </p:nvCxnSpPr>
              <p:spPr>
                <a:xfrm>
                  <a:off x="1738783" y="5295275"/>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69" name="Rectangle 768">
                  <a:extLst>
                    <a:ext uri="{FF2B5EF4-FFF2-40B4-BE49-F238E27FC236}">
                      <a16:creationId xmlns:a16="http://schemas.microsoft.com/office/drawing/2014/main" id="{F219C9B4-B0B6-4A02-BE0E-AF0C0C3A572E}"/>
                    </a:ext>
                  </a:extLst>
                </p:cNvPr>
                <p:cNvSpPr/>
                <p:nvPr/>
              </p:nvSpPr>
              <p:spPr bwMode="auto">
                <a:xfrm>
                  <a:off x="1711103" y="5324969"/>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0" name="Oval 769">
                  <a:extLst>
                    <a:ext uri="{FF2B5EF4-FFF2-40B4-BE49-F238E27FC236}">
                      <a16:creationId xmlns:a16="http://schemas.microsoft.com/office/drawing/2014/main" id="{B3E7F497-6FC7-4705-AEAD-CE2C84496C82}"/>
                    </a:ext>
                  </a:extLst>
                </p:cNvPr>
                <p:cNvSpPr/>
                <p:nvPr/>
              </p:nvSpPr>
              <p:spPr bwMode="auto">
                <a:xfrm flipH="1">
                  <a:off x="1862746" y="5343139"/>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71" name="Straight Connector 770">
                  <a:extLst>
                    <a:ext uri="{FF2B5EF4-FFF2-40B4-BE49-F238E27FC236}">
                      <a16:creationId xmlns:a16="http://schemas.microsoft.com/office/drawing/2014/main" id="{236600A9-3D97-4467-8DBA-0B50F7A11932}"/>
                    </a:ext>
                  </a:extLst>
                </p:cNvPr>
                <p:cNvCxnSpPr/>
                <p:nvPr/>
              </p:nvCxnSpPr>
              <p:spPr>
                <a:xfrm>
                  <a:off x="1738783" y="5352932"/>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72" name="Rectangle 771">
                  <a:extLst>
                    <a:ext uri="{FF2B5EF4-FFF2-40B4-BE49-F238E27FC236}">
                      <a16:creationId xmlns:a16="http://schemas.microsoft.com/office/drawing/2014/main" id="{3362DABB-C244-472A-A202-496AE1A2C0D8}"/>
                    </a:ext>
                  </a:extLst>
                </p:cNvPr>
                <p:cNvSpPr/>
                <p:nvPr/>
              </p:nvSpPr>
              <p:spPr bwMode="auto">
                <a:xfrm>
                  <a:off x="1711103" y="5209655"/>
                  <a:ext cx="191307" cy="56985"/>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3" name="Oval 772">
                  <a:extLst>
                    <a:ext uri="{FF2B5EF4-FFF2-40B4-BE49-F238E27FC236}">
                      <a16:creationId xmlns:a16="http://schemas.microsoft.com/office/drawing/2014/main" id="{01AA03E1-C08D-4884-A6EB-39569B44F2F2}"/>
                    </a:ext>
                  </a:extLst>
                </p:cNvPr>
                <p:cNvSpPr/>
                <p:nvPr/>
              </p:nvSpPr>
              <p:spPr bwMode="auto">
                <a:xfrm flipH="1">
                  <a:off x="1862746" y="5227825"/>
                  <a:ext cx="17197" cy="17197"/>
                </a:xfrm>
                <a:prstGeom prst="ellipse">
                  <a:avLst/>
                </a:pr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774" name="Straight Connector 773">
                  <a:extLst>
                    <a:ext uri="{FF2B5EF4-FFF2-40B4-BE49-F238E27FC236}">
                      <a16:creationId xmlns:a16="http://schemas.microsoft.com/office/drawing/2014/main" id="{F241A9AF-FE6C-4589-BF66-7E7E97768959}"/>
                    </a:ext>
                  </a:extLst>
                </p:cNvPr>
                <p:cNvCxnSpPr/>
                <p:nvPr/>
              </p:nvCxnSpPr>
              <p:spPr>
                <a:xfrm>
                  <a:off x="1738783" y="5237618"/>
                  <a:ext cx="89569" cy="0"/>
                </a:xfrm>
                <a:prstGeom prst="line">
                  <a:avLst/>
                </a:prstGeom>
                <a:no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45" name="Flowchart: Direct Access Storage 744">
                <a:extLst>
                  <a:ext uri="{FF2B5EF4-FFF2-40B4-BE49-F238E27FC236}">
                    <a16:creationId xmlns:a16="http://schemas.microsoft.com/office/drawing/2014/main" id="{D63532E9-98FD-49C2-BF46-2B94762616CB}"/>
                  </a:ext>
                </a:extLst>
              </p:cNvPr>
              <p:cNvSpPr/>
              <p:nvPr/>
            </p:nvSpPr>
            <p:spPr bwMode="auto">
              <a:xfrm>
                <a:off x="1960569" y="5209655"/>
                <a:ext cx="131415" cy="345502"/>
              </a:xfrm>
              <a:prstGeom prst="flowChartMagneticDrum">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746" name="Group 745">
                <a:extLst>
                  <a:ext uri="{FF2B5EF4-FFF2-40B4-BE49-F238E27FC236}">
                    <a16:creationId xmlns:a16="http://schemas.microsoft.com/office/drawing/2014/main" id="{EAA580BF-5AEC-4990-AD4D-9D0FB88CA127}"/>
                  </a:ext>
                </a:extLst>
              </p:cNvPr>
              <p:cNvGrpSpPr/>
              <p:nvPr/>
            </p:nvGrpSpPr>
            <p:grpSpPr>
              <a:xfrm>
                <a:off x="1351512" y="5207391"/>
                <a:ext cx="220437" cy="345503"/>
                <a:chOff x="1355289" y="5207391"/>
                <a:chExt cx="220437" cy="345503"/>
              </a:xfrm>
            </p:grpSpPr>
            <p:sp>
              <p:nvSpPr>
                <p:cNvPr id="747" name="Rectangle 5">
                  <a:extLst>
                    <a:ext uri="{FF2B5EF4-FFF2-40B4-BE49-F238E27FC236}">
                      <a16:creationId xmlns:a16="http://schemas.microsoft.com/office/drawing/2014/main" id="{81F4A278-9D1C-40E5-9012-3DA11DD7C37F}"/>
                    </a:ext>
                  </a:extLst>
                </p:cNvPr>
                <p:cNvSpPr>
                  <a:spLocks noChangeArrowheads="1"/>
                </p:cNvSpPr>
                <p:nvPr/>
              </p:nvSpPr>
              <p:spPr bwMode="auto">
                <a:xfrm>
                  <a:off x="1355289" y="5207391"/>
                  <a:ext cx="220437" cy="345503"/>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48" name="Freeform 6">
                  <a:extLst>
                    <a:ext uri="{FF2B5EF4-FFF2-40B4-BE49-F238E27FC236}">
                      <a16:creationId xmlns:a16="http://schemas.microsoft.com/office/drawing/2014/main" id="{119F36E7-749C-49A2-85E6-57F1354D3D2A}"/>
                    </a:ext>
                  </a:extLst>
                </p:cNvPr>
                <p:cNvSpPr>
                  <a:spLocks/>
                </p:cNvSpPr>
                <p:nvPr/>
              </p:nvSpPr>
              <p:spPr bwMode="auto">
                <a:xfrm>
                  <a:off x="1378899" y="5247768"/>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49" name="Freeform 7">
                  <a:extLst>
                    <a:ext uri="{FF2B5EF4-FFF2-40B4-BE49-F238E27FC236}">
                      <a16:creationId xmlns:a16="http://schemas.microsoft.com/office/drawing/2014/main" id="{D86D1C04-D0FE-478E-BB9C-1C5785EC3B20}"/>
                    </a:ext>
                  </a:extLst>
                </p:cNvPr>
                <p:cNvSpPr>
                  <a:spLocks/>
                </p:cNvSpPr>
                <p:nvPr/>
              </p:nvSpPr>
              <p:spPr bwMode="auto">
                <a:xfrm>
                  <a:off x="1378899" y="5310122"/>
                  <a:ext cx="173216" cy="35266"/>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50" name="Freeform 8">
                  <a:extLst>
                    <a:ext uri="{FF2B5EF4-FFF2-40B4-BE49-F238E27FC236}">
                      <a16:creationId xmlns:a16="http://schemas.microsoft.com/office/drawing/2014/main" id="{DF1A8F7D-5E6F-4EDB-8C84-1DCF82D143F6}"/>
                    </a:ext>
                  </a:extLst>
                </p:cNvPr>
                <p:cNvSpPr>
                  <a:spLocks/>
                </p:cNvSpPr>
                <p:nvPr/>
              </p:nvSpPr>
              <p:spPr bwMode="auto">
                <a:xfrm>
                  <a:off x="1378899" y="5371965"/>
                  <a:ext cx="173216" cy="35266"/>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51" name="Freeform 9">
                  <a:extLst>
                    <a:ext uri="{FF2B5EF4-FFF2-40B4-BE49-F238E27FC236}">
                      <a16:creationId xmlns:a16="http://schemas.microsoft.com/office/drawing/2014/main" id="{16CD2672-2640-44CE-B2AB-0FB630299888}"/>
                    </a:ext>
                  </a:extLst>
                </p:cNvPr>
                <p:cNvSpPr>
                  <a:spLocks/>
                </p:cNvSpPr>
                <p:nvPr/>
              </p:nvSpPr>
              <p:spPr bwMode="auto">
                <a:xfrm>
                  <a:off x="1378899" y="5434319"/>
                  <a:ext cx="173216" cy="35266"/>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nvGrpSpPr>
                <p:cNvPr id="752" name="Group 751">
                  <a:extLst>
                    <a:ext uri="{FF2B5EF4-FFF2-40B4-BE49-F238E27FC236}">
                      <a16:creationId xmlns:a16="http://schemas.microsoft.com/office/drawing/2014/main" id="{BB276028-4A8F-4AC4-A53F-C1D8A609BD52}"/>
                    </a:ext>
                  </a:extLst>
                </p:cNvPr>
                <p:cNvGrpSpPr/>
                <p:nvPr/>
              </p:nvGrpSpPr>
              <p:grpSpPr>
                <a:xfrm>
                  <a:off x="1521861" y="5255179"/>
                  <a:ext cx="19398" cy="206484"/>
                  <a:chOff x="7742330" y="5312676"/>
                  <a:chExt cx="35450" cy="436485"/>
                </a:xfrm>
                <a:solidFill>
                  <a:schemeClr val="tx1"/>
                </a:solidFill>
              </p:grpSpPr>
              <p:sp>
                <p:nvSpPr>
                  <p:cNvPr id="753" name="Oval 14">
                    <a:extLst>
                      <a:ext uri="{FF2B5EF4-FFF2-40B4-BE49-F238E27FC236}">
                        <a16:creationId xmlns:a16="http://schemas.microsoft.com/office/drawing/2014/main" id="{20A5C4D4-25D1-4598-B216-AE52A3E9B67F}"/>
                      </a:ext>
                    </a:extLst>
                  </p:cNvPr>
                  <p:cNvSpPr>
                    <a:spLocks noChangeArrowheads="1"/>
                  </p:cNvSpPr>
                  <p:nvPr/>
                </p:nvSpPr>
                <p:spPr bwMode="auto">
                  <a:xfrm>
                    <a:off x="7742330" y="5312676"/>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54" name="Oval 15">
                    <a:extLst>
                      <a:ext uri="{FF2B5EF4-FFF2-40B4-BE49-F238E27FC236}">
                        <a16:creationId xmlns:a16="http://schemas.microsoft.com/office/drawing/2014/main" id="{6EBD04D3-5536-4AB7-848A-F6DC204DD19A}"/>
                      </a:ext>
                    </a:extLst>
                  </p:cNvPr>
                  <p:cNvSpPr>
                    <a:spLocks noChangeArrowheads="1"/>
                  </p:cNvSpPr>
                  <p:nvPr/>
                </p:nvSpPr>
                <p:spPr bwMode="auto">
                  <a:xfrm>
                    <a:off x="7742330" y="544448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55" name="Oval 16">
                    <a:extLst>
                      <a:ext uri="{FF2B5EF4-FFF2-40B4-BE49-F238E27FC236}">
                        <a16:creationId xmlns:a16="http://schemas.microsoft.com/office/drawing/2014/main" id="{7DA76E81-AD86-40F2-8BDA-1BB14A1B683F}"/>
                      </a:ext>
                    </a:extLst>
                  </p:cNvPr>
                  <p:cNvSpPr>
                    <a:spLocks noChangeArrowheads="1"/>
                  </p:cNvSpPr>
                  <p:nvPr/>
                </p:nvSpPr>
                <p:spPr bwMode="auto">
                  <a:xfrm>
                    <a:off x="7742330" y="557629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56" name="Oval 17">
                    <a:extLst>
                      <a:ext uri="{FF2B5EF4-FFF2-40B4-BE49-F238E27FC236}">
                        <a16:creationId xmlns:a16="http://schemas.microsoft.com/office/drawing/2014/main" id="{C23EC0CA-9B09-42EA-AA19-C3BF86A3870D}"/>
                      </a:ext>
                    </a:extLst>
                  </p:cNvPr>
                  <p:cNvSpPr>
                    <a:spLocks noChangeArrowheads="1"/>
                  </p:cNvSpPr>
                  <p:nvPr/>
                </p:nvSpPr>
                <p:spPr bwMode="auto">
                  <a:xfrm>
                    <a:off x="7742330" y="5708105"/>
                    <a:ext cx="35450" cy="41056"/>
                  </a:xfrm>
                  <a:prstGeom prst="ellipse">
                    <a:avLst/>
                  </a:prstGeom>
                  <a:grp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grpSp>
          </p:grpSp>
        </p:grpSp>
      </p:grpSp>
      <p:sp>
        <p:nvSpPr>
          <p:cNvPr id="775" name="TextBox 774">
            <a:extLst>
              <a:ext uri="{FF2B5EF4-FFF2-40B4-BE49-F238E27FC236}">
                <a16:creationId xmlns:a16="http://schemas.microsoft.com/office/drawing/2014/main" id="{CCFBF4CE-4C48-4DAA-9729-C0FF19B9C641}"/>
              </a:ext>
            </a:extLst>
          </p:cNvPr>
          <p:cNvSpPr txBox="1"/>
          <p:nvPr/>
        </p:nvSpPr>
        <p:spPr>
          <a:xfrm>
            <a:off x="9363355" y="1700852"/>
            <a:ext cx="205184" cy="332399"/>
          </a:xfrm>
          <a:prstGeom prst="rect">
            <a:avLst/>
          </a:prstGeom>
          <a:noFill/>
        </p:spPr>
        <p:txBody>
          <a:bodyPr wrap="none" lIns="0" tIns="0" rIns="0" bIns="0" rtlCol="0">
            <a:spAutoFit/>
          </a:bodyPr>
          <a:lstStyle/>
          <a:p>
            <a:pPr algn="ctr">
              <a:lnSpc>
                <a:spcPct val="90000"/>
              </a:lnSpc>
              <a:spcAft>
                <a:spcPts val="600"/>
              </a:spcAft>
            </a:pPr>
            <a:r>
              <a:rPr lang="en-US" sz="2400">
                <a:solidFill>
                  <a:schemeClr val="tx2"/>
                </a:solidFill>
              </a:rPr>
              <a:t>=</a:t>
            </a:r>
          </a:p>
        </p:txBody>
      </p:sp>
      <p:sp>
        <p:nvSpPr>
          <p:cNvPr id="776" name="TextBox 775">
            <a:extLst>
              <a:ext uri="{FF2B5EF4-FFF2-40B4-BE49-F238E27FC236}">
                <a16:creationId xmlns:a16="http://schemas.microsoft.com/office/drawing/2014/main" id="{8ABAF454-F612-4B82-BE9E-6AD0AF4A6A49}"/>
              </a:ext>
            </a:extLst>
          </p:cNvPr>
          <p:cNvSpPr txBox="1"/>
          <p:nvPr/>
        </p:nvSpPr>
        <p:spPr>
          <a:xfrm>
            <a:off x="9363355" y="2789778"/>
            <a:ext cx="205184" cy="332399"/>
          </a:xfrm>
          <a:prstGeom prst="rect">
            <a:avLst/>
          </a:prstGeom>
          <a:noFill/>
        </p:spPr>
        <p:txBody>
          <a:bodyPr wrap="none" lIns="0" tIns="0" rIns="0" bIns="0" rtlCol="0">
            <a:spAutoFit/>
          </a:bodyPr>
          <a:lstStyle/>
          <a:p>
            <a:pPr algn="ctr">
              <a:lnSpc>
                <a:spcPct val="90000"/>
              </a:lnSpc>
              <a:spcAft>
                <a:spcPts val="600"/>
              </a:spcAft>
            </a:pPr>
            <a:r>
              <a:rPr lang="en-US" sz="2400">
                <a:solidFill>
                  <a:schemeClr val="tx2"/>
                </a:solidFill>
              </a:rPr>
              <a:t>=</a:t>
            </a:r>
          </a:p>
        </p:txBody>
      </p:sp>
      <p:sp>
        <p:nvSpPr>
          <p:cNvPr id="777" name="TextBox 776">
            <a:extLst>
              <a:ext uri="{FF2B5EF4-FFF2-40B4-BE49-F238E27FC236}">
                <a16:creationId xmlns:a16="http://schemas.microsoft.com/office/drawing/2014/main" id="{98F4338D-8B39-4B4D-921A-CEEB6470A50D}"/>
              </a:ext>
            </a:extLst>
          </p:cNvPr>
          <p:cNvSpPr txBox="1"/>
          <p:nvPr/>
        </p:nvSpPr>
        <p:spPr>
          <a:xfrm>
            <a:off x="9363355" y="4151827"/>
            <a:ext cx="205184" cy="332399"/>
          </a:xfrm>
          <a:prstGeom prst="rect">
            <a:avLst/>
          </a:prstGeom>
          <a:noFill/>
        </p:spPr>
        <p:txBody>
          <a:bodyPr wrap="none" lIns="0" tIns="0" rIns="0" bIns="0" rtlCol="0">
            <a:spAutoFit/>
          </a:bodyPr>
          <a:lstStyle/>
          <a:p>
            <a:pPr algn="ctr">
              <a:lnSpc>
                <a:spcPct val="90000"/>
              </a:lnSpc>
              <a:spcAft>
                <a:spcPts val="600"/>
              </a:spcAft>
            </a:pPr>
            <a:r>
              <a:rPr lang="en-US" sz="2400">
                <a:solidFill>
                  <a:schemeClr val="tx2"/>
                </a:solidFill>
              </a:rPr>
              <a:t>=</a:t>
            </a:r>
          </a:p>
        </p:txBody>
      </p:sp>
      <p:sp>
        <p:nvSpPr>
          <p:cNvPr id="778" name="TextBox 777">
            <a:extLst>
              <a:ext uri="{FF2B5EF4-FFF2-40B4-BE49-F238E27FC236}">
                <a16:creationId xmlns:a16="http://schemas.microsoft.com/office/drawing/2014/main" id="{FF47740B-6618-40BE-9D2A-FC80496DC48C}"/>
              </a:ext>
            </a:extLst>
          </p:cNvPr>
          <p:cNvSpPr txBox="1"/>
          <p:nvPr/>
        </p:nvSpPr>
        <p:spPr>
          <a:xfrm>
            <a:off x="9363355" y="5583979"/>
            <a:ext cx="205184" cy="332399"/>
          </a:xfrm>
          <a:prstGeom prst="rect">
            <a:avLst/>
          </a:prstGeom>
          <a:noFill/>
        </p:spPr>
        <p:txBody>
          <a:bodyPr wrap="none" lIns="0" tIns="0" rIns="0" bIns="0" rtlCol="0">
            <a:spAutoFit/>
          </a:bodyPr>
          <a:lstStyle/>
          <a:p>
            <a:pPr algn="ctr">
              <a:lnSpc>
                <a:spcPct val="90000"/>
              </a:lnSpc>
              <a:spcAft>
                <a:spcPts val="600"/>
              </a:spcAft>
            </a:pPr>
            <a:r>
              <a:rPr lang="en-US" sz="2400">
                <a:solidFill>
                  <a:schemeClr val="tx2"/>
                </a:solidFill>
              </a:rPr>
              <a:t>=</a:t>
            </a:r>
          </a:p>
        </p:txBody>
      </p:sp>
      <p:sp>
        <p:nvSpPr>
          <p:cNvPr id="787" name="Rectangle 786">
            <a:extLst>
              <a:ext uri="{FF2B5EF4-FFF2-40B4-BE49-F238E27FC236}">
                <a16:creationId xmlns:a16="http://schemas.microsoft.com/office/drawing/2014/main" id="{BA4202D4-8A7F-4937-A1D9-95166A1CEA7D}"/>
              </a:ext>
            </a:extLst>
          </p:cNvPr>
          <p:cNvSpPr/>
          <p:nvPr/>
        </p:nvSpPr>
        <p:spPr bwMode="auto">
          <a:xfrm>
            <a:off x="7922761" y="1658325"/>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1" name="Rectangle 790">
            <a:extLst>
              <a:ext uri="{FF2B5EF4-FFF2-40B4-BE49-F238E27FC236}">
                <a16:creationId xmlns:a16="http://schemas.microsoft.com/office/drawing/2014/main" id="{150A5CC1-A517-4D6C-B976-6454E83EA245}"/>
              </a:ext>
            </a:extLst>
          </p:cNvPr>
          <p:cNvSpPr/>
          <p:nvPr/>
        </p:nvSpPr>
        <p:spPr bwMode="auto">
          <a:xfrm>
            <a:off x="7922761" y="4109300"/>
            <a:ext cx="1156828" cy="417453"/>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95" name="Group 794">
            <a:extLst>
              <a:ext uri="{FF2B5EF4-FFF2-40B4-BE49-F238E27FC236}">
                <a16:creationId xmlns:a16="http://schemas.microsoft.com/office/drawing/2014/main" id="{6953C157-4E82-48BB-8B6F-FEE72A9B40AC}"/>
              </a:ext>
            </a:extLst>
          </p:cNvPr>
          <p:cNvGrpSpPr/>
          <p:nvPr/>
        </p:nvGrpSpPr>
        <p:grpSpPr>
          <a:xfrm>
            <a:off x="7919988" y="2744429"/>
            <a:ext cx="1159601" cy="580317"/>
            <a:chOff x="7919988" y="2744429"/>
            <a:chExt cx="1159601" cy="580317"/>
          </a:xfrm>
          <a:solidFill>
            <a:schemeClr val="bg1">
              <a:lumMod val="95000"/>
            </a:schemeClr>
          </a:solidFill>
        </p:grpSpPr>
        <p:sp>
          <p:nvSpPr>
            <p:cNvPr id="793" name="Rectangle 792">
              <a:extLst>
                <a:ext uri="{FF2B5EF4-FFF2-40B4-BE49-F238E27FC236}">
                  <a16:creationId xmlns:a16="http://schemas.microsoft.com/office/drawing/2014/main" id="{DD1F8A53-7E2D-46C2-A5B2-E18930135260}"/>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0" name="Rectangle 789">
              <a:extLst>
                <a:ext uri="{FF2B5EF4-FFF2-40B4-BE49-F238E27FC236}">
                  <a16:creationId xmlns:a16="http://schemas.microsoft.com/office/drawing/2014/main" id="{82337A4C-ACFC-4B9E-A5A4-CB08D0ED3478}"/>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4" name="Rectangle 793">
              <a:extLst>
                <a:ext uri="{FF2B5EF4-FFF2-40B4-BE49-F238E27FC236}">
                  <a16:creationId xmlns:a16="http://schemas.microsoft.com/office/drawing/2014/main" id="{F4E0E017-CF30-40C0-B138-6493635040B3}"/>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98" name="Group 797">
            <a:extLst>
              <a:ext uri="{FF2B5EF4-FFF2-40B4-BE49-F238E27FC236}">
                <a16:creationId xmlns:a16="http://schemas.microsoft.com/office/drawing/2014/main" id="{5493FDB8-5325-4C51-8E96-6B9CE73BB36E}"/>
              </a:ext>
            </a:extLst>
          </p:cNvPr>
          <p:cNvGrpSpPr/>
          <p:nvPr/>
        </p:nvGrpSpPr>
        <p:grpSpPr>
          <a:xfrm>
            <a:off x="7919988" y="5460020"/>
            <a:ext cx="1159601" cy="580317"/>
            <a:chOff x="7919988" y="2744429"/>
            <a:chExt cx="1159601" cy="580317"/>
          </a:xfrm>
          <a:solidFill>
            <a:schemeClr val="bg1">
              <a:lumMod val="95000"/>
            </a:schemeClr>
          </a:solidFill>
        </p:grpSpPr>
        <p:sp>
          <p:nvSpPr>
            <p:cNvPr id="799" name="Rectangle 798">
              <a:extLst>
                <a:ext uri="{FF2B5EF4-FFF2-40B4-BE49-F238E27FC236}">
                  <a16:creationId xmlns:a16="http://schemas.microsoft.com/office/drawing/2014/main" id="{9C01DB10-B35C-4FBA-86CF-1CE2822604AD}"/>
                </a:ext>
              </a:extLst>
            </p:cNvPr>
            <p:cNvSpPr/>
            <p:nvPr/>
          </p:nvSpPr>
          <p:spPr bwMode="auto">
            <a:xfrm>
              <a:off x="8153331" y="2744429"/>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0" name="Rectangle 799">
              <a:extLst>
                <a:ext uri="{FF2B5EF4-FFF2-40B4-BE49-F238E27FC236}">
                  <a16:creationId xmlns:a16="http://schemas.microsoft.com/office/drawing/2014/main" id="{98666428-6C9B-498B-AEB0-BC8D3860F894}"/>
                </a:ext>
              </a:extLst>
            </p:cNvPr>
            <p:cNvSpPr/>
            <p:nvPr/>
          </p:nvSpPr>
          <p:spPr bwMode="auto">
            <a:xfrm>
              <a:off x="8036659" y="2825861"/>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1" name="Rectangle 800">
              <a:extLst>
                <a:ext uri="{FF2B5EF4-FFF2-40B4-BE49-F238E27FC236}">
                  <a16:creationId xmlns:a16="http://schemas.microsoft.com/office/drawing/2014/main" id="{983B9418-2E1E-42CA-9B24-CBA1D01A5329}"/>
                </a:ext>
              </a:extLst>
            </p:cNvPr>
            <p:cNvSpPr/>
            <p:nvPr/>
          </p:nvSpPr>
          <p:spPr bwMode="auto">
            <a:xfrm>
              <a:off x="7919988" y="2907293"/>
              <a:ext cx="926258" cy="417453"/>
            </a:xfrm>
            <a:prstGeom prst="rect">
              <a:avLst/>
            </a:prstGeom>
            <a:grp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47087358"/>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5301A-B80E-4450-BA4E-23128C77541E}"/>
              </a:ext>
            </a:extLst>
          </p:cNvPr>
          <p:cNvSpPr>
            <a:spLocks noGrp="1"/>
          </p:cNvSpPr>
          <p:nvPr>
            <p:ph type="title"/>
          </p:nvPr>
        </p:nvSpPr>
        <p:spPr/>
        <p:txBody>
          <a:bodyPr/>
          <a:lstStyle/>
          <a:p>
            <a:r>
              <a:rPr lang="en-US"/>
              <a:t>Request Units</a:t>
            </a:r>
          </a:p>
        </p:txBody>
      </p:sp>
      <p:sp>
        <p:nvSpPr>
          <p:cNvPr id="3" name="Text Placeholder 2">
            <a:extLst>
              <a:ext uri="{FF2B5EF4-FFF2-40B4-BE49-F238E27FC236}">
                <a16:creationId xmlns:a16="http://schemas.microsoft.com/office/drawing/2014/main" id="{84F41F3C-8CA9-47B0-BBFA-B1918586D3B0}"/>
              </a:ext>
            </a:extLst>
          </p:cNvPr>
          <p:cNvSpPr>
            <a:spLocks noGrp="1"/>
          </p:cNvSpPr>
          <p:nvPr>
            <p:ph type="body" sz="quarter" idx="11"/>
          </p:nvPr>
        </p:nvSpPr>
        <p:spPr>
          <a:xfrm>
            <a:off x="269874" y="1584156"/>
            <a:ext cx="5686789" cy="3626955"/>
          </a:xfrm>
        </p:spPr>
        <p:txBody>
          <a:bodyPr vert="horz" wrap="square" lIns="146304" tIns="91440" rIns="146304" bIns="91440" rtlCol="0" anchor="t">
            <a:spAutoFit/>
          </a:bodyPr>
          <a:lstStyle/>
          <a:p>
            <a:pPr>
              <a:lnSpc>
                <a:spcPct val="200000"/>
              </a:lnSpc>
            </a:pPr>
            <a:r>
              <a:rPr lang="en-US"/>
              <a:t>Provisioned in terms of RU/sec</a:t>
            </a:r>
          </a:p>
          <a:p>
            <a:pPr marL="0" lvl="1" indent="0">
              <a:lnSpc>
                <a:spcPct val="200000"/>
              </a:lnSpc>
              <a:buNone/>
            </a:pPr>
            <a:r>
              <a:rPr lang="en-US"/>
              <a:t>Rate limiting based on amount of throughput provisioned</a:t>
            </a:r>
          </a:p>
          <a:p>
            <a:pPr marL="0" lvl="1" indent="0">
              <a:lnSpc>
                <a:spcPct val="200000"/>
              </a:lnSpc>
              <a:buNone/>
            </a:pPr>
            <a:r>
              <a:rPr lang="en-US"/>
              <a:t>Can be increased or decreased instantaneously</a:t>
            </a:r>
          </a:p>
          <a:p>
            <a:pPr>
              <a:lnSpc>
                <a:spcPct val="200000"/>
              </a:lnSpc>
            </a:pPr>
            <a:r>
              <a:rPr lang="en-US"/>
              <a:t>Metered Hourly</a:t>
            </a:r>
          </a:p>
          <a:p>
            <a:pPr marL="0" lvl="1" indent="0">
              <a:lnSpc>
                <a:spcPct val="200000"/>
              </a:lnSpc>
              <a:buNone/>
            </a:pPr>
            <a:r>
              <a:rPr lang="en-US"/>
              <a:t>Background processes like TTL expiration, index transformations scheduled when quiescent</a:t>
            </a:r>
          </a:p>
        </p:txBody>
      </p:sp>
      <p:sp>
        <p:nvSpPr>
          <p:cNvPr id="5" name="TextBox 4">
            <a:extLst>
              <a:ext uri="{FF2B5EF4-FFF2-40B4-BE49-F238E27FC236}">
                <a16:creationId xmlns:a16="http://schemas.microsoft.com/office/drawing/2014/main" id="{7A1F75BD-C057-4606-B688-37CBEDA8488A}"/>
              </a:ext>
            </a:extLst>
          </p:cNvPr>
          <p:cNvSpPr txBox="1"/>
          <p:nvPr/>
        </p:nvSpPr>
        <p:spPr>
          <a:xfrm>
            <a:off x="8009577" y="4564547"/>
            <a:ext cx="112435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Min RU/sec</a:t>
            </a:r>
          </a:p>
        </p:txBody>
      </p:sp>
      <p:sp>
        <p:nvSpPr>
          <p:cNvPr id="6" name="TextBox 5">
            <a:extLst>
              <a:ext uri="{FF2B5EF4-FFF2-40B4-BE49-F238E27FC236}">
                <a16:creationId xmlns:a16="http://schemas.microsoft.com/office/drawing/2014/main" id="{FE2DE40F-7E84-4483-9B3E-4EE11A0BA233}"/>
              </a:ext>
            </a:extLst>
          </p:cNvPr>
          <p:cNvSpPr txBox="1"/>
          <p:nvPr/>
        </p:nvSpPr>
        <p:spPr>
          <a:xfrm>
            <a:off x="8018735" y="3644532"/>
            <a:ext cx="112826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ea typeface="+mn-ea"/>
                <a:cs typeface="Segoe UI Light" panose="020B0502040204020203" pitchFamily="34" charset="0"/>
              </a:rPr>
              <a:t>Max RU/sec</a:t>
            </a:r>
          </a:p>
        </p:txBody>
      </p:sp>
      <p:sp>
        <p:nvSpPr>
          <p:cNvPr id="7" name="Rounded Rectangle 548">
            <a:extLst>
              <a:ext uri="{FF2B5EF4-FFF2-40B4-BE49-F238E27FC236}">
                <a16:creationId xmlns:a16="http://schemas.microsoft.com/office/drawing/2014/main" id="{247AF284-1CA0-4557-8366-3B8599AF6C0D}"/>
              </a:ext>
            </a:extLst>
          </p:cNvPr>
          <p:cNvSpPr/>
          <p:nvPr/>
        </p:nvSpPr>
        <p:spPr>
          <a:xfrm>
            <a:off x="7724994" y="3666723"/>
            <a:ext cx="274320" cy="870319"/>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mn-ea"/>
              <a:cs typeface="Segoe UI Light" panose="020B0502040204020203" pitchFamily="34" charset="0"/>
            </a:endParaRPr>
          </a:p>
        </p:txBody>
      </p:sp>
      <p:sp>
        <p:nvSpPr>
          <p:cNvPr id="8" name="Rounded Rectangle 549">
            <a:extLst>
              <a:ext uri="{FF2B5EF4-FFF2-40B4-BE49-F238E27FC236}">
                <a16:creationId xmlns:a16="http://schemas.microsoft.com/office/drawing/2014/main" id="{E4F70E48-7529-46D1-9C76-1E4966AD2AE6}"/>
              </a:ext>
            </a:extLst>
          </p:cNvPr>
          <p:cNvSpPr/>
          <p:nvPr/>
        </p:nvSpPr>
        <p:spPr>
          <a:xfrm>
            <a:off x="7724994" y="4594346"/>
            <a:ext cx="274320" cy="1470310"/>
          </a:xfrm>
          <a:prstGeom prst="rect">
            <a:avLst/>
          </a:prstGeom>
          <a:solidFill>
            <a:schemeClr val="tx2"/>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mn-ea"/>
              <a:cs typeface="Segoe UI Light" panose="020B0502040204020203" pitchFamily="34" charset="0"/>
            </a:endParaRPr>
          </a:p>
        </p:txBody>
      </p:sp>
      <p:cxnSp>
        <p:nvCxnSpPr>
          <p:cNvPr id="9" name="Straight Arrow Connector 8">
            <a:extLst>
              <a:ext uri="{FF2B5EF4-FFF2-40B4-BE49-F238E27FC236}">
                <a16:creationId xmlns:a16="http://schemas.microsoft.com/office/drawing/2014/main" id="{896F2679-739F-42FD-8AB4-55D14255D61E}"/>
              </a:ext>
            </a:extLst>
          </p:cNvPr>
          <p:cNvCxnSpPr>
            <a:cxnSpLocks/>
          </p:cNvCxnSpPr>
          <p:nvPr/>
        </p:nvCxnSpPr>
        <p:spPr>
          <a:xfrm>
            <a:off x="8009577" y="3638686"/>
            <a:ext cx="1207250"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5694C52B-6773-47A1-BAFE-044E64E79DB2}"/>
              </a:ext>
            </a:extLst>
          </p:cNvPr>
          <p:cNvCxnSpPr/>
          <p:nvPr/>
        </p:nvCxnSpPr>
        <p:spPr>
          <a:xfrm>
            <a:off x="8009577" y="4567377"/>
            <a:ext cx="1207250" cy="0"/>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 name="Right Bracket 10">
            <a:extLst>
              <a:ext uri="{FF2B5EF4-FFF2-40B4-BE49-F238E27FC236}">
                <a16:creationId xmlns:a16="http://schemas.microsoft.com/office/drawing/2014/main" id="{33AA5E0E-FF3A-4D78-ADBC-22D8B8CE59EE}"/>
              </a:ext>
            </a:extLst>
          </p:cNvPr>
          <p:cNvSpPr/>
          <p:nvPr/>
        </p:nvSpPr>
        <p:spPr>
          <a:xfrm>
            <a:off x="9261647" y="4594346"/>
            <a:ext cx="114582" cy="147031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mn-ea"/>
              <a:cs typeface="Segoe UI Light" panose="020B0502040204020203" pitchFamily="34" charset="0"/>
            </a:endParaRPr>
          </a:p>
        </p:txBody>
      </p:sp>
      <p:cxnSp>
        <p:nvCxnSpPr>
          <p:cNvPr id="12" name="Straight Arrow Connector 11">
            <a:extLst>
              <a:ext uri="{FF2B5EF4-FFF2-40B4-BE49-F238E27FC236}">
                <a16:creationId xmlns:a16="http://schemas.microsoft.com/office/drawing/2014/main" id="{539C00E5-047C-4AAD-9671-47C848BA841D}"/>
              </a:ext>
            </a:extLst>
          </p:cNvPr>
          <p:cNvCxnSpPr/>
          <p:nvPr/>
        </p:nvCxnSpPr>
        <p:spPr>
          <a:xfrm flipV="1">
            <a:off x="7594150" y="1670170"/>
            <a:ext cx="9214" cy="4476772"/>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24990F7F-4AEE-4FFE-ACD1-8A507E475A74}"/>
              </a:ext>
            </a:extLst>
          </p:cNvPr>
          <p:cNvCxnSpPr>
            <a:cxnSpLocks/>
          </p:cNvCxnSpPr>
          <p:nvPr/>
        </p:nvCxnSpPr>
        <p:spPr>
          <a:xfrm flipV="1">
            <a:off x="7594150" y="6145728"/>
            <a:ext cx="3691614" cy="1"/>
          </a:xfrm>
          <a:prstGeom prst="straightConnector1">
            <a:avLst/>
          </a:prstGeom>
          <a:ln w="19050" cap="flat" cmpd="sng" algn="ctr">
            <a:solidFill>
              <a:schemeClr val="bg1">
                <a:lumMod val="50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4" name="TextBox 13">
            <a:extLst>
              <a:ext uri="{FF2B5EF4-FFF2-40B4-BE49-F238E27FC236}">
                <a16:creationId xmlns:a16="http://schemas.microsoft.com/office/drawing/2014/main" id="{88B2A496-FA99-4601-AEE7-22542621E2E7}"/>
              </a:ext>
            </a:extLst>
          </p:cNvPr>
          <p:cNvSpPr txBox="1"/>
          <p:nvPr/>
        </p:nvSpPr>
        <p:spPr>
          <a:xfrm rot="16200000">
            <a:off x="6087157" y="4029528"/>
            <a:ext cx="2501060"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ea typeface="+mn-ea"/>
                <a:cs typeface="Segoe UI Light" panose="020B0502040204020203" pitchFamily="34" charset="0"/>
              </a:rPr>
              <a:t>Incoming Requests</a:t>
            </a:r>
          </a:p>
        </p:txBody>
      </p:sp>
      <p:sp>
        <p:nvSpPr>
          <p:cNvPr id="15" name="TextBox 14">
            <a:extLst>
              <a:ext uri="{FF2B5EF4-FFF2-40B4-BE49-F238E27FC236}">
                <a16:creationId xmlns:a16="http://schemas.microsoft.com/office/drawing/2014/main" id="{E44C1E7B-3B65-4113-A00A-C5CE38D916FA}"/>
              </a:ext>
            </a:extLst>
          </p:cNvPr>
          <p:cNvSpPr txBox="1"/>
          <p:nvPr/>
        </p:nvSpPr>
        <p:spPr>
          <a:xfrm>
            <a:off x="9435933" y="5175613"/>
            <a:ext cx="183471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ea typeface="+mn-ea"/>
                <a:cs typeface="Segoe UI Light" panose="020B0502040204020203" pitchFamily="34" charset="0"/>
              </a:rPr>
              <a:t>Replica Quiescent </a:t>
            </a:r>
          </a:p>
        </p:txBody>
      </p:sp>
      <p:sp>
        <p:nvSpPr>
          <p:cNvPr id="16" name="Right Bracket 15">
            <a:extLst>
              <a:ext uri="{FF2B5EF4-FFF2-40B4-BE49-F238E27FC236}">
                <a16:creationId xmlns:a16="http://schemas.microsoft.com/office/drawing/2014/main" id="{9066E086-7EAF-42C1-A349-4ADFD84EA61A}"/>
              </a:ext>
            </a:extLst>
          </p:cNvPr>
          <p:cNvSpPr/>
          <p:nvPr/>
        </p:nvSpPr>
        <p:spPr>
          <a:xfrm>
            <a:off x="9261647" y="3664572"/>
            <a:ext cx="114582" cy="878050"/>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mn-ea"/>
              <a:cs typeface="Segoe UI Light" panose="020B0502040204020203" pitchFamily="34" charset="0"/>
            </a:endParaRPr>
          </a:p>
        </p:txBody>
      </p:sp>
      <p:sp>
        <p:nvSpPr>
          <p:cNvPr id="17" name="Right Bracket 16">
            <a:extLst>
              <a:ext uri="{FF2B5EF4-FFF2-40B4-BE49-F238E27FC236}">
                <a16:creationId xmlns:a16="http://schemas.microsoft.com/office/drawing/2014/main" id="{6F8A23AD-F596-4B79-BF06-239D0F255A96}"/>
              </a:ext>
            </a:extLst>
          </p:cNvPr>
          <p:cNvSpPr/>
          <p:nvPr/>
        </p:nvSpPr>
        <p:spPr>
          <a:xfrm>
            <a:off x="9261647" y="2193373"/>
            <a:ext cx="114582" cy="1420557"/>
          </a:xfrm>
          <a:prstGeom prst="rightBracket">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mn-ea"/>
              <a:cs typeface="Segoe UI Light" panose="020B0502040204020203" pitchFamily="34" charset="0"/>
            </a:endParaRPr>
          </a:p>
        </p:txBody>
      </p:sp>
      <p:sp>
        <p:nvSpPr>
          <p:cNvPr id="18" name="Rounded Rectangle 559">
            <a:extLst>
              <a:ext uri="{FF2B5EF4-FFF2-40B4-BE49-F238E27FC236}">
                <a16:creationId xmlns:a16="http://schemas.microsoft.com/office/drawing/2014/main" id="{C1AAB14B-A282-4CDD-879B-CAF233544554}"/>
              </a:ext>
            </a:extLst>
          </p:cNvPr>
          <p:cNvSpPr/>
          <p:nvPr/>
        </p:nvSpPr>
        <p:spPr>
          <a:xfrm>
            <a:off x="7724994" y="2085782"/>
            <a:ext cx="274320" cy="1528148"/>
          </a:xfrm>
          <a:prstGeom prst="rect">
            <a:avLst/>
          </a:prstGeom>
          <a:solidFill>
            <a:srgbClr val="C7C7C7"/>
          </a:solidFill>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mn-ea"/>
              <a:cs typeface="Segoe UI Light" panose="020B0502040204020203" pitchFamily="34" charset="0"/>
            </a:endParaRPr>
          </a:p>
        </p:txBody>
      </p:sp>
      <p:grpSp>
        <p:nvGrpSpPr>
          <p:cNvPr id="32" name="Group 31">
            <a:extLst>
              <a:ext uri="{FF2B5EF4-FFF2-40B4-BE49-F238E27FC236}">
                <a16:creationId xmlns:a16="http://schemas.microsoft.com/office/drawing/2014/main" id="{FE0375B3-0583-4C32-BAF8-48087AAD8C37}"/>
              </a:ext>
            </a:extLst>
          </p:cNvPr>
          <p:cNvGrpSpPr/>
          <p:nvPr/>
        </p:nvGrpSpPr>
        <p:grpSpPr>
          <a:xfrm>
            <a:off x="7675137" y="2243802"/>
            <a:ext cx="374034" cy="1212110"/>
            <a:chOff x="7768988" y="2305234"/>
            <a:chExt cx="374034" cy="1144911"/>
          </a:xfrm>
        </p:grpSpPr>
        <p:cxnSp>
          <p:nvCxnSpPr>
            <p:cNvPr id="19" name="Straight Connector 18">
              <a:extLst>
                <a:ext uri="{FF2B5EF4-FFF2-40B4-BE49-F238E27FC236}">
                  <a16:creationId xmlns:a16="http://schemas.microsoft.com/office/drawing/2014/main" id="{B6EE0A10-7CB0-42BF-A090-CDA2DF86E44A}"/>
                </a:ext>
              </a:extLst>
            </p:cNvPr>
            <p:cNvCxnSpPr/>
            <p:nvPr/>
          </p:nvCxnSpPr>
          <p:spPr>
            <a:xfrm>
              <a:off x="7775877" y="3286588"/>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51C3ED07-EC96-427E-9F48-BBE0E9BEFB00}"/>
                </a:ext>
              </a:extLst>
            </p:cNvPr>
            <p:cNvCxnSpPr/>
            <p:nvPr/>
          </p:nvCxnSpPr>
          <p:spPr>
            <a:xfrm>
              <a:off x="7775877" y="3123029"/>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77C1A6BC-08B6-4969-A38E-6E7EC94679AD}"/>
                </a:ext>
              </a:extLst>
            </p:cNvPr>
            <p:cNvCxnSpPr/>
            <p:nvPr/>
          </p:nvCxnSpPr>
          <p:spPr>
            <a:xfrm>
              <a:off x="7775877" y="2959470"/>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6A23C574-E2FE-4CB0-9673-C0C9B14FDB03}"/>
                </a:ext>
              </a:extLst>
            </p:cNvPr>
            <p:cNvCxnSpPr/>
            <p:nvPr/>
          </p:nvCxnSpPr>
          <p:spPr>
            <a:xfrm>
              <a:off x="7775877" y="2795911"/>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A868463B-FC0B-4F14-BD53-441AE6B8477F}"/>
                </a:ext>
              </a:extLst>
            </p:cNvPr>
            <p:cNvCxnSpPr/>
            <p:nvPr/>
          </p:nvCxnSpPr>
          <p:spPr>
            <a:xfrm>
              <a:off x="7768993" y="2632352"/>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61B739CC-3D17-4129-A179-DC0AB420DBD1}"/>
                </a:ext>
              </a:extLst>
            </p:cNvPr>
            <p:cNvCxnSpPr/>
            <p:nvPr/>
          </p:nvCxnSpPr>
          <p:spPr>
            <a:xfrm>
              <a:off x="7775860" y="2468793"/>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6AD7795E-D17F-4091-B54C-282D0AC6E823}"/>
                </a:ext>
              </a:extLst>
            </p:cNvPr>
            <p:cNvCxnSpPr/>
            <p:nvPr/>
          </p:nvCxnSpPr>
          <p:spPr>
            <a:xfrm>
              <a:off x="7775877" y="3450145"/>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4C13752C-07F1-4590-A896-BDF9F90DEEC3}"/>
                </a:ext>
              </a:extLst>
            </p:cNvPr>
            <p:cNvCxnSpPr/>
            <p:nvPr/>
          </p:nvCxnSpPr>
          <p:spPr>
            <a:xfrm>
              <a:off x="7768988" y="2305234"/>
              <a:ext cx="367145" cy="0"/>
            </a:xfrm>
            <a:prstGeom prst="line">
              <a:avLst/>
            </a:prstGeom>
            <a:ln w="19050">
              <a:solidFill>
                <a:schemeClr val="bg1">
                  <a:lumMod val="95000"/>
                </a:schemeClr>
              </a:solidFill>
            </a:ln>
          </p:spPr>
          <p:style>
            <a:lnRef idx="2">
              <a:schemeClr val="dk1"/>
            </a:lnRef>
            <a:fillRef idx="0">
              <a:schemeClr val="dk1"/>
            </a:fillRef>
            <a:effectRef idx="1">
              <a:schemeClr val="dk1"/>
            </a:effectRef>
            <a:fontRef idx="minor">
              <a:schemeClr val="tx1"/>
            </a:fontRef>
          </p:style>
        </p:cxnSp>
      </p:grpSp>
      <p:sp>
        <p:nvSpPr>
          <p:cNvPr id="27" name="TextBox 26">
            <a:extLst>
              <a:ext uri="{FF2B5EF4-FFF2-40B4-BE49-F238E27FC236}">
                <a16:creationId xmlns:a16="http://schemas.microsoft.com/office/drawing/2014/main" id="{D3781D96-B4DF-40E4-8994-5285D76A9CEA}"/>
              </a:ext>
            </a:extLst>
          </p:cNvPr>
          <p:cNvSpPr txBox="1"/>
          <p:nvPr/>
        </p:nvSpPr>
        <p:spPr>
          <a:xfrm>
            <a:off x="9435933" y="2749763"/>
            <a:ext cx="118961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ea typeface="+mn-ea"/>
                <a:cs typeface="Segoe UI Light" panose="020B0502040204020203" pitchFamily="34" charset="0"/>
              </a:rPr>
              <a:t>Rate limit</a:t>
            </a:r>
          </a:p>
        </p:txBody>
      </p:sp>
      <p:sp>
        <p:nvSpPr>
          <p:cNvPr id="28" name="TextBox 27">
            <a:extLst>
              <a:ext uri="{FF2B5EF4-FFF2-40B4-BE49-F238E27FC236}">
                <a16:creationId xmlns:a16="http://schemas.microsoft.com/office/drawing/2014/main" id="{A4673368-06C0-4308-AB69-0B560736B859}"/>
              </a:ext>
            </a:extLst>
          </p:cNvPr>
          <p:cNvSpPr txBox="1"/>
          <p:nvPr/>
        </p:nvSpPr>
        <p:spPr>
          <a:xfrm>
            <a:off x="9435933" y="3949709"/>
            <a:ext cx="174085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ea typeface="+mn-ea"/>
                <a:cs typeface="Segoe UI Light" panose="020B0502040204020203" pitchFamily="34" charset="0"/>
              </a:rPr>
              <a:t>No rate limiting</a:t>
            </a:r>
          </a:p>
        </p:txBody>
      </p:sp>
    </p:spTree>
    <p:extLst>
      <p:ext uri="{BB962C8B-B14F-4D97-AF65-F5344CB8AC3E}">
        <p14:creationId xmlns:p14="http://schemas.microsoft.com/office/powerpoint/2010/main" val="341397734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p:txBody>
          <a:bodyPr/>
          <a:lstStyle/>
          <a:p>
            <a:r>
              <a:rPr lang="en-US"/>
              <a:t>Measuring RU CHARGE</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0"/>
          </p:nvPr>
        </p:nvSpPr>
        <p:spPr>
          <a:xfrm>
            <a:off x="269239" y="1925685"/>
            <a:ext cx="11655839" cy="4992136"/>
          </a:xfrm>
        </p:spPr>
        <p:txBody>
          <a:bodyPr/>
          <a:lstStyle/>
          <a:p>
            <a:pPr lvl="0"/>
            <a:r>
              <a:rPr lang="en-US" sz="1600">
                <a:solidFill>
                  <a:srgbClr val="0078D7"/>
                </a:solidFill>
              </a:rPr>
              <a:t>ANALYZE QUERY COMPLEXITY</a:t>
            </a:r>
          </a:p>
          <a:p>
            <a:pPr lvl="0"/>
            <a:endParaRPr lang="en-US" b="0">
              <a:solidFill>
                <a:schemeClr val="tx1"/>
              </a:solidFill>
            </a:endParaRPr>
          </a:p>
          <a:p>
            <a:r>
              <a:rPr lang="en-US" sz="1600" b="0">
                <a:solidFill>
                  <a:srgbClr val="505050"/>
                </a:solidFill>
                <a:latin typeface="Segoe UI Semilight"/>
              </a:rPr>
              <a:t>The complexity of a query impacts how many Request Units are consumed for an operation. The number of predicates, nature of the predicates, number of system functions, and the number of index matches / query results all influence the cost of query operations.</a:t>
            </a:r>
          </a:p>
          <a:p>
            <a:pPr lvl="0"/>
            <a:endParaRPr lang="en-US">
              <a:solidFill>
                <a:srgbClr val="0078D7"/>
              </a:solidFill>
            </a:endParaRPr>
          </a:p>
          <a:p>
            <a:r>
              <a:rPr lang="en-US" sz="1600">
                <a:solidFill>
                  <a:srgbClr val="0078D7"/>
                </a:solidFill>
              </a:rPr>
              <a:t>MEASURE QUERY COST</a:t>
            </a:r>
          </a:p>
          <a:p>
            <a:endParaRPr lang="en-US" b="0">
              <a:solidFill>
                <a:schemeClr val="tx1"/>
              </a:solidFill>
            </a:endParaRPr>
          </a:p>
          <a:p>
            <a:r>
              <a:rPr lang="en-US" sz="1600" b="0">
                <a:solidFill>
                  <a:srgbClr val="505050"/>
                </a:solidFill>
                <a:latin typeface="Segoe UI Semilight"/>
              </a:rPr>
              <a:t>To measure the cost of any operation (create, update, or delete):</a:t>
            </a:r>
          </a:p>
          <a:p>
            <a:pPr marL="497397" lvl="2" indent="-285750"/>
            <a:r>
              <a:rPr lang="en-US" sz="1400">
                <a:solidFill>
                  <a:srgbClr val="505050"/>
                </a:solidFill>
                <a:latin typeface="Segoe UI Semilight"/>
                <a:cs typeface="Segoe UI Semibold" charset="0"/>
              </a:rPr>
              <a:t>Inspect the x-</a:t>
            </a:r>
            <a:r>
              <a:rPr lang="en-US" sz="1400" err="1">
                <a:solidFill>
                  <a:srgbClr val="505050"/>
                </a:solidFill>
                <a:latin typeface="Segoe UI Semilight"/>
                <a:cs typeface="Segoe UI Semibold" charset="0"/>
              </a:rPr>
              <a:t>ms</a:t>
            </a:r>
            <a:r>
              <a:rPr lang="en-US" sz="1400">
                <a:solidFill>
                  <a:srgbClr val="505050"/>
                </a:solidFill>
                <a:latin typeface="Segoe UI Semilight"/>
                <a:cs typeface="Segoe UI Semibold" charset="0"/>
              </a:rPr>
              <a:t>-request-charge header</a:t>
            </a:r>
          </a:p>
          <a:p>
            <a:pPr marL="497397" lvl="2" indent="-285750"/>
            <a:r>
              <a:rPr lang="en-US" sz="1400">
                <a:solidFill>
                  <a:srgbClr val="505050"/>
                </a:solidFill>
                <a:latin typeface="Segoe UI Semilight"/>
                <a:cs typeface="Segoe UI Semibold" charset="0"/>
              </a:rPr>
              <a:t>Inspect the </a:t>
            </a:r>
            <a:r>
              <a:rPr lang="en-US" sz="1400" err="1">
                <a:solidFill>
                  <a:srgbClr val="505050"/>
                </a:solidFill>
                <a:latin typeface="Segoe UI Semilight"/>
                <a:cs typeface="Segoe UI Semibold" charset="0"/>
              </a:rPr>
              <a:t>RequestCharge</a:t>
            </a:r>
            <a:r>
              <a:rPr lang="en-US" sz="1400">
                <a:solidFill>
                  <a:srgbClr val="505050"/>
                </a:solidFill>
                <a:latin typeface="Segoe UI Semilight"/>
                <a:cs typeface="Segoe UI Semibold" charset="0"/>
              </a:rPr>
              <a:t> property in </a:t>
            </a:r>
            <a:r>
              <a:rPr lang="en-US" sz="1400" err="1">
                <a:solidFill>
                  <a:srgbClr val="505050"/>
                </a:solidFill>
                <a:latin typeface="Segoe UI Semilight"/>
                <a:cs typeface="Segoe UI Semibold" charset="0"/>
              </a:rPr>
              <a:t>ResourceResponse</a:t>
            </a:r>
            <a:r>
              <a:rPr lang="en-US" sz="1400">
                <a:solidFill>
                  <a:srgbClr val="505050"/>
                </a:solidFill>
                <a:latin typeface="Segoe UI Semilight"/>
                <a:cs typeface="Segoe UI Semibold" charset="0"/>
              </a:rPr>
              <a:t> or </a:t>
            </a:r>
            <a:r>
              <a:rPr lang="en-US" sz="1400" err="1">
                <a:solidFill>
                  <a:srgbClr val="505050"/>
                </a:solidFill>
                <a:latin typeface="Segoe UI Semilight"/>
                <a:cs typeface="Segoe UI Semibold" charset="0"/>
              </a:rPr>
              <a:t>FeedResponse</a:t>
            </a:r>
            <a:r>
              <a:rPr lang="en-US" sz="1400">
                <a:solidFill>
                  <a:srgbClr val="505050"/>
                </a:solidFill>
                <a:latin typeface="Segoe UI Semilight"/>
                <a:cs typeface="Segoe UI Semibold" charset="0"/>
              </a:rPr>
              <a:t> in the SDK</a:t>
            </a:r>
          </a:p>
          <a:p>
            <a:pPr lvl="0"/>
            <a:endParaRPr lang="en-US" sz="1600">
              <a:solidFill>
                <a:srgbClr val="0078D7"/>
              </a:solidFill>
            </a:endParaRPr>
          </a:p>
          <a:p>
            <a:pPr lvl="0"/>
            <a:r>
              <a:rPr lang="en-US" sz="1600">
                <a:solidFill>
                  <a:srgbClr val="0078D7"/>
                </a:solidFill>
              </a:rPr>
              <a:t>NUMBER OF INDEXED TERMS IMPACTS WRITE RU CHARGES</a:t>
            </a:r>
          </a:p>
          <a:p>
            <a:pPr lvl="0"/>
            <a:endParaRPr lang="en-US" b="0">
              <a:solidFill>
                <a:schemeClr val="tx1"/>
              </a:solidFill>
            </a:endParaRPr>
          </a:p>
          <a:p>
            <a:r>
              <a:rPr lang="en-US" sz="1600" b="0">
                <a:solidFill>
                  <a:srgbClr val="505050"/>
                </a:solidFill>
                <a:latin typeface="Segoe UI Semilight"/>
              </a:rPr>
              <a:t>Every write operation will require the indexer to run. The more indexed terms you have, the more indexing will be directly having an effect on the RU charge.</a:t>
            </a:r>
          </a:p>
          <a:p>
            <a:endParaRPr lang="en-US" sz="1600" b="0">
              <a:solidFill>
                <a:srgbClr val="505050"/>
              </a:solidFill>
              <a:latin typeface="Segoe UI Semilight"/>
            </a:endParaRPr>
          </a:p>
          <a:p>
            <a:r>
              <a:rPr lang="en-US" sz="1600" b="0">
                <a:solidFill>
                  <a:srgbClr val="505050"/>
                </a:solidFill>
                <a:latin typeface="Segoe UI Semilight"/>
              </a:rPr>
              <a:t>You can optimize for this by fine-tuning your index policy to include only fields and/or paths certain to be used in queries.</a:t>
            </a:r>
            <a:endParaRPr lang="en-US" sz="1400">
              <a:solidFill>
                <a:srgbClr val="505050"/>
              </a:solidFill>
              <a:latin typeface="Segoe UI Semilight"/>
              <a:cs typeface="Segoe UI Semibold" charset="0"/>
            </a:endParaRPr>
          </a:p>
        </p:txBody>
      </p:sp>
    </p:spTree>
    <p:extLst>
      <p:ext uri="{BB962C8B-B14F-4D97-AF65-F5344CB8AC3E}">
        <p14:creationId xmlns:p14="http://schemas.microsoft.com/office/powerpoint/2010/main" val="148650617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10869C-EAF3-41A5-BB55-3364A889C18A}"/>
              </a:ext>
            </a:extLst>
          </p:cNvPr>
          <p:cNvSpPr>
            <a:spLocks noGrp="1"/>
          </p:cNvSpPr>
          <p:nvPr>
            <p:ph type="title"/>
          </p:nvPr>
        </p:nvSpPr>
        <p:spPr/>
        <p:txBody>
          <a:bodyPr/>
          <a:lstStyle/>
          <a:p>
            <a:r>
              <a:rPr lang="en-US"/>
              <a:t>Measuring RU CHARGE</a:t>
            </a:r>
          </a:p>
        </p:txBody>
      </p:sp>
      <p:sp>
        <p:nvSpPr>
          <p:cNvPr id="5" name="Text Placeholder 4">
            <a:extLst>
              <a:ext uri="{FF2B5EF4-FFF2-40B4-BE49-F238E27FC236}">
                <a16:creationId xmlns:a16="http://schemas.microsoft.com/office/drawing/2014/main" id="{475BB747-8DD2-4842-81BB-D867188267A9}"/>
              </a:ext>
            </a:extLst>
          </p:cNvPr>
          <p:cNvSpPr>
            <a:spLocks noGrp="1"/>
          </p:cNvSpPr>
          <p:nvPr>
            <p:ph type="body" sz="quarter" idx="10"/>
          </p:nvPr>
        </p:nvSpPr>
        <p:spPr>
          <a:xfrm>
            <a:off x="269239" y="1925685"/>
            <a:ext cx="11655839" cy="3120854"/>
          </a:xfrm>
        </p:spPr>
        <p:txBody>
          <a:bodyPr/>
          <a:lstStyle/>
          <a:p>
            <a:r>
              <a:rPr lang="en-US" sz="1600">
                <a:solidFill>
                  <a:srgbClr val="0078D7"/>
                </a:solidFill>
              </a:rPr>
              <a:t>STABILIZED LOGICAL CHARGES</a:t>
            </a:r>
          </a:p>
          <a:p>
            <a:endParaRPr lang="en-US" sz="1600" b="0" strike="sngStrike">
              <a:solidFill>
                <a:schemeClr val="tx1"/>
              </a:solidFill>
            </a:endParaRPr>
          </a:p>
          <a:p>
            <a:r>
              <a:rPr lang="en-US" sz="1600" b="0">
                <a:solidFill>
                  <a:srgbClr val="505050"/>
                </a:solidFill>
                <a:latin typeface="Segoe UI Semilight"/>
              </a:rPr>
              <a:t>Azure Cosmos DB uses information about past runs to produce a stable logical charge for the majority of CRUD or query operations.</a:t>
            </a:r>
          </a:p>
          <a:p>
            <a:endParaRPr lang="en-US" sz="1600" b="0">
              <a:solidFill>
                <a:srgbClr val="505050"/>
              </a:solidFill>
              <a:latin typeface="Segoe UI Semilight"/>
            </a:endParaRPr>
          </a:p>
          <a:p>
            <a:r>
              <a:rPr lang="en-US" sz="1600" b="0">
                <a:solidFill>
                  <a:srgbClr val="505050"/>
                </a:solidFill>
                <a:latin typeface="Segoe UI Semilight"/>
              </a:rPr>
              <a:t>Since this stable charge exists, we can rely on our operations having a </a:t>
            </a:r>
            <a:r>
              <a:rPr lang="en-US" sz="1600">
                <a:solidFill>
                  <a:srgbClr val="505050"/>
                </a:solidFill>
                <a:latin typeface="Segoe UI Semibold" panose="020B0702040204020203" pitchFamily="34" charset="0"/>
                <a:cs typeface="Segoe UI Semibold" panose="020B0702040204020203" pitchFamily="34" charset="0"/>
              </a:rPr>
              <a:t>high degree of predictability</a:t>
            </a:r>
            <a:r>
              <a:rPr lang="en-US" sz="1600" b="0">
                <a:solidFill>
                  <a:srgbClr val="505050"/>
                </a:solidFill>
                <a:latin typeface="Segoe UI Semilight"/>
                <a:cs typeface="Segoe UI Semibold" panose="020B0702040204020203" pitchFamily="34" charset="0"/>
              </a:rPr>
              <a:t> </a:t>
            </a:r>
            <a:r>
              <a:rPr lang="en-US" sz="1600" b="0">
                <a:solidFill>
                  <a:srgbClr val="505050"/>
                </a:solidFill>
                <a:latin typeface="Segoe UI Semilight"/>
              </a:rPr>
              <a:t>with very little variation. We can use the predictable RU charges for future capacity planning.</a:t>
            </a:r>
          </a:p>
          <a:p>
            <a:pPr lvl="0"/>
            <a:endParaRPr lang="en-US">
              <a:solidFill>
                <a:srgbClr val="0078D7"/>
              </a:solidFill>
            </a:endParaRPr>
          </a:p>
          <a:p>
            <a:r>
              <a:rPr lang="en-US" sz="1600">
                <a:solidFill>
                  <a:srgbClr val="0078D7"/>
                </a:solidFill>
              </a:rPr>
              <a:t>BULK OF QUERY RU CHARGES IS IO</a:t>
            </a:r>
          </a:p>
          <a:p>
            <a:endParaRPr lang="en-US" b="0">
              <a:solidFill>
                <a:schemeClr val="tx1"/>
              </a:solidFill>
            </a:endParaRPr>
          </a:p>
          <a:p>
            <a:r>
              <a:rPr lang="en-US" sz="1600" b="0">
                <a:solidFill>
                  <a:srgbClr val="505050"/>
                </a:solidFill>
                <a:latin typeface="Segoe UI Semilight"/>
              </a:rPr>
              <a:t>Query RU is directly proportional to the quantity of query results.</a:t>
            </a:r>
          </a:p>
        </p:txBody>
      </p:sp>
    </p:spTree>
    <p:extLst>
      <p:ext uri="{BB962C8B-B14F-4D97-AF65-F5344CB8AC3E}">
        <p14:creationId xmlns:p14="http://schemas.microsoft.com/office/powerpoint/2010/main" val="34294471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RU Charge Measurement Example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2185214"/>
          </a:xfrm>
        </p:spPr>
        <p:txBody>
          <a:bodyPr/>
          <a:lstStyle/>
          <a:p>
            <a:pPr>
              <a:spcBef>
                <a:spcPts val="600"/>
              </a:spcBef>
              <a:spcAft>
                <a:spcPts val="600"/>
              </a:spcAft>
            </a:pPr>
            <a:r>
              <a:rPr lang="en-US" sz="1800" err="1"/>
              <a:t>ResourceResponse</a:t>
            </a:r>
            <a:r>
              <a:rPr lang="en-US" sz="1800"/>
              <a:t>&lt;Document&gt; response = await </a:t>
            </a:r>
            <a:r>
              <a:rPr lang="en-US" sz="1800" err="1"/>
              <a:t>client.CreateDocumentAsync</a:t>
            </a:r>
            <a:r>
              <a:rPr lang="en-US" sz="1800"/>
              <a:t>(</a:t>
            </a:r>
          </a:p>
          <a:p>
            <a:pPr>
              <a:spcBef>
                <a:spcPts val="600"/>
              </a:spcBef>
              <a:spcAft>
                <a:spcPts val="600"/>
              </a:spcAft>
            </a:pPr>
            <a:r>
              <a:rPr lang="en-US" sz="1800"/>
              <a:t>	</a:t>
            </a:r>
            <a:r>
              <a:rPr lang="en-US" sz="1800" err="1"/>
              <a:t>collectionLink</a:t>
            </a:r>
            <a:r>
              <a:rPr lang="en-US" sz="1800"/>
              <a:t>, </a:t>
            </a:r>
          </a:p>
          <a:p>
            <a:pPr>
              <a:spcBef>
                <a:spcPts val="600"/>
              </a:spcBef>
              <a:spcAft>
                <a:spcPts val="600"/>
              </a:spcAft>
            </a:pPr>
            <a:r>
              <a:rPr lang="en-US" sz="1800"/>
              <a:t>	document</a:t>
            </a:r>
          </a:p>
          <a:p>
            <a:pPr>
              <a:spcBef>
                <a:spcPts val="600"/>
              </a:spcBef>
              <a:spcAft>
                <a:spcPts val="600"/>
              </a:spcAft>
            </a:pPr>
            <a:r>
              <a:rPr lang="en-US" sz="1800"/>
              <a:t>);</a:t>
            </a:r>
          </a:p>
          <a:p>
            <a:pPr>
              <a:spcBef>
                <a:spcPts val="600"/>
              </a:spcBef>
              <a:spcAft>
                <a:spcPts val="600"/>
              </a:spcAft>
            </a:pPr>
            <a:r>
              <a:rPr lang="en-US" sz="1800" err="1"/>
              <a:t>var</a:t>
            </a:r>
            <a:r>
              <a:rPr lang="en-US" sz="1800"/>
              <a:t> </a:t>
            </a:r>
            <a:r>
              <a:rPr lang="en-US" sz="1800" err="1"/>
              <a:t>requestUnits</a:t>
            </a:r>
            <a:r>
              <a:rPr lang="en-US" sz="1800"/>
              <a:t> = </a:t>
            </a:r>
            <a:r>
              <a:rPr lang="en-US" sz="1800" err="1"/>
              <a:t>response.RequestCharge</a:t>
            </a:r>
            <a:r>
              <a:rPr lang="en-US" sz="1800"/>
              <a:t>;</a:t>
            </a:r>
            <a:endParaRPr lang="en-US"/>
          </a:p>
        </p:txBody>
      </p:sp>
      <p:grpSp>
        <p:nvGrpSpPr>
          <p:cNvPr id="8" name="Group 7">
            <a:extLst>
              <a:ext uri="{FF2B5EF4-FFF2-40B4-BE49-F238E27FC236}">
                <a16:creationId xmlns:a16="http://schemas.microsoft.com/office/drawing/2014/main" id="{5634BDA0-0A9F-4C64-98C3-F58091D47E3D}"/>
              </a:ext>
            </a:extLst>
          </p:cNvPr>
          <p:cNvGrpSpPr/>
          <p:nvPr/>
        </p:nvGrpSpPr>
        <p:grpSpPr>
          <a:xfrm>
            <a:off x="11169383" y="5988593"/>
            <a:ext cx="607510" cy="607510"/>
            <a:chOff x="11169383" y="5988593"/>
            <a:chExt cx="607510" cy="607510"/>
          </a:xfrm>
        </p:grpSpPr>
        <p:sp>
          <p:nvSpPr>
            <p:cNvPr id="9" name="Rectangle 8">
              <a:extLst>
                <a:ext uri="{FF2B5EF4-FFF2-40B4-BE49-F238E27FC236}">
                  <a16:creationId xmlns:a16="http://schemas.microsoft.com/office/drawing/2014/main" id="{9C55DCF1-4D09-4BC6-A2AD-C0A03D5AE0AF}"/>
                </a:ext>
              </a:extLst>
            </p:cNvPr>
            <p:cNvSpPr/>
            <p:nvPr/>
          </p:nvSpPr>
          <p:spPr bwMode="auto">
            <a:xfrm>
              <a:off x="11169383" y="5988593"/>
              <a:ext cx="607510" cy="60751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Shape 9">
              <a:extLst>
                <a:ext uri="{FF2B5EF4-FFF2-40B4-BE49-F238E27FC236}">
                  <a16:creationId xmlns:a16="http://schemas.microsoft.com/office/drawing/2014/main" id="{BF05784E-417E-4487-94B1-8A59B9EBCF36}"/>
                </a:ext>
              </a:extLst>
            </p:cNvPr>
            <p:cNvSpPr/>
            <p:nvPr/>
          </p:nvSpPr>
          <p:spPr bwMode="auto">
            <a:xfrm>
              <a:off x="11253107" y="6209947"/>
              <a:ext cx="435337" cy="165698"/>
            </a:xfrm>
            <a:custGeom>
              <a:avLst/>
              <a:gdLst>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389019 w 853976"/>
                <a:gd name="connsiteY50" fmla="*/ 212602 h 933956"/>
                <a:gd name="connsiteX51" fmla="*/ 116876 w 853976"/>
                <a:gd name="connsiteY51" fmla="*/ 0 h 933956"/>
                <a:gd name="connsiteX0" fmla="*/ 24780 w 853976"/>
                <a:gd name="connsiteY0" fmla="*/ 883727 h 933956"/>
                <a:gd name="connsiteX1" fmla="*/ 42639 w 853976"/>
                <a:gd name="connsiteY1" fmla="*/ 891206 h 933956"/>
                <a:gd name="connsiteX2" fmla="*/ 50006 w 853976"/>
                <a:gd name="connsiteY2" fmla="*/ 908953 h 933956"/>
                <a:gd name="connsiteX3" fmla="*/ 42639 w 853976"/>
                <a:gd name="connsiteY3" fmla="*/ 926589 h 933956"/>
                <a:gd name="connsiteX4" fmla="*/ 24780 w 853976"/>
                <a:gd name="connsiteY4" fmla="*/ 933956 h 933956"/>
                <a:gd name="connsiteX5" fmla="*/ 7255 w 853976"/>
                <a:gd name="connsiteY5" fmla="*/ 926589 h 933956"/>
                <a:gd name="connsiteX6" fmla="*/ 0 w 853976"/>
                <a:gd name="connsiteY6" fmla="*/ 908953 h 933956"/>
                <a:gd name="connsiteX7" fmla="*/ 7255 w 853976"/>
                <a:gd name="connsiteY7" fmla="*/ 891206 h 933956"/>
                <a:gd name="connsiteX8" fmla="*/ 24780 w 853976"/>
                <a:gd name="connsiteY8" fmla="*/ 883727 h 933956"/>
                <a:gd name="connsiteX9" fmla="*/ 631850 w 853976"/>
                <a:gd name="connsiteY9" fmla="*/ 608916 h 933956"/>
                <a:gd name="connsiteX10" fmla="*/ 853976 w 853976"/>
                <a:gd name="connsiteY10" fmla="*/ 608916 h 933956"/>
                <a:gd name="connsiteX11" fmla="*/ 853976 w 853976"/>
                <a:gd name="connsiteY11" fmla="*/ 642849 h 933956"/>
                <a:gd name="connsiteX12" fmla="*/ 761554 w 853976"/>
                <a:gd name="connsiteY12" fmla="*/ 642849 h 933956"/>
                <a:gd name="connsiteX13" fmla="*/ 761554 w 853976"/>
                <a:gd name="connsiteY13" fmla="*/ 929045 h 933956"/>
                <a:gd name="connsiteX14" fmla="*/ 724049 w 853976"/>
                <a:gd name="connsiteY14" fmla="*/ 929045 h 933956"/>
                <a:gd name="connsiteX15" fmla="*/ 724049 w 853976"/>
                <a:gd name="connsiteY15" fmla="*/ 642849 h 933956"/>
                <a:gd name="connsiteX16" fmla="*/ 631850 w 853976"/>
                <a:gd name="connsiteY16" fmla="*/ 642849 h 933956"/>
                <a:gd name="connsiteX17" fmla="*/ 631850 w 853976"/>
                <a:gd name="connsiteY17" fmla="*/ 608916 h 933956"/>
                <a:gd name="connsiteX18" fmla="*/ 436067 w 853976"/>
                <a:gd name="connsiteY18" fmla="*/ 608916 h 933956"/>
                <a:gd name="connsiteX19" fmla="*/ 598587 w 853976"/>
                <a:gd name="connsiteY19" fmla="*/ 608916 h 933956"/>
                <a:gd name="connsiteX20" fmla="*/ 598587 w 853976"/>
                <a:gd name="connsiteY20" fmla="*/ 642849 h 933956"/>
                <a:gd name="connsiteX21" fmla="*/ 473571 w 853976"/>
                <a:gd name="connsiteY21" fmla="*/ 642849 h 933956"/>
                <a:gd name="connsiteX22" fmla="*/ 473571 w 853976"/>
                <a:gd name="connsiteY22" fmla="*/ 749335 h 933956"/>
                <a:gd name="connsiteX23" fmla="*/ 589211 w 853976"/>
                <a:gd name="connsiteY23" fmla="*/ 749335 h 933956"/>
                <a:gd name="connsiteX24" fmla="*/ 589211 w 853976"/>
                <a:gd name="connsiteY24" fmla="*/ 783045 h 933956"/>
                <a:gd name="connsiteX25" fmla="*/ 473571 w 853976"/>
                <a:gd name="connsiteY25" fmla="*/ 783045 h 933956"/>
                <a:gd name="connsiteX26" fmla="*/ 473571 w 853976"/>
                <a:gd name="connsiteY26" fmla="*/ 895112 h 933956"/>
                <a:gd name="connsiteX27" fmla="*/ 605731 w 853976"/>
                <a:gd name="connsiteY27" fmla="*/ 895112 h 933956"/>
                <a:gd name="connsiteX28" fmla="*/ 605731 w 853976"/>
                <a:gd name="connsiteY28" fmla="*/ 929045 h 933956"/>
                <a:gd name="connsiteX29" fmla="*/ 436067 w 853976"/>
                <a:gd name="connsiteY29" fmla="*/ 929045 h 933956"/>
                <a:gd name="connsiteX30" fmla="*/ 436067 w 853976"/>
                <a:gd name="connsiteY30" fmla="*/ 608916 h 933956"/>
                <a:gd name="connsiteX31" fmla="*/ 102691 w 853976"/>
                <a:gd name="connsiteY31" fmla="*/ 608916 h 933956"/>
                <a:gd name="connsiteX32" fmla="*/ 151359 w 853976"/>
                <a:gd name="connsiteY32" fmla="*/ 608916 h 933956"/>
                <a:gd name="connsiteX33" fmla="*/ 311646 w 853976"/>
                <a:gd name="connsiteY33" fmla="*/ 860063 h 933956"/>
                <a:gd name="connsiteX34" fmla="*/ 324594 w 853976"/>
                <a:gd name="connsiteY34" fmla="*/ 881495 h 933956"/>
                <a:gd name="connsiteX35" fmla="*/ 325487 w 853976"/>
                <a:gd name="connsiteY35" fmla="*/ 881495 h 933956"/>
                <a:gd name="connsiteX36" fmla="*/ 323255 w 853976"/>
                <a:gd name="connsiteY36" fmla="*/ 834390 h 933956"/>
                <a:gd name="connsiteX37" fmla="*/ 323255 w 853976"/>
                <a:gd name="connsiteY37" fmla="*/ 608916 h 933956"/>
                <a:gd name="connsiteX38" fmla="*/ 360760 w 853976"/>
                <a:gd name="connsiteY38" fmla="*/ 608916 h 933956"/>
                <a:gd name="connsiteX39" fmla="*/ 360760 w 853976"/>
                <a:gd name="connsiteY39" fmla="*/ 929045 h 933956"/>
                <a:gd name="connsiteX40" fmla="*/ 314772 w 853976"/>
                <a:gd name="connsiteY40" fmla="*/ 929045 h 933956"/>
                <a:gd name="connsiteX41" fmla="*/ 150019 w 853976"/>
                <a:gd name="connsiteY41" fmla="*/ 673879 h 933956"/>
                <a:gd name="connsiteX42" fmla="*/ 139750 w 853976"/>
                <a:gd name="connsiteY42" fmla="*/ 653788 h 933956"/>
                <a:gd name="connsiteX43" fmla="*/ 138411 w 853976"/>
                <a:gd name="connsiteY43" fmla="*/ 653788 h 933956"/>
                <a:gd name="connsiteX44" fmla="*/ 140196 w 853976"/>
                <a:gd name="connsiteY44" fmla="*/ 697766 h 933956"/>
                <a:gd name="connsiteX45" fmla="*/ 140196 w 853976"/>
                <a:gd name="connsiteY45" fmla="*/ 929045 h 933956"/>
                <a:gd name="connsiteX46" fmla="*/ 102691 w 853976"/>
                <a:gd name="connsiteY46" fmla="*/ 929045 h 933956"/>
                <a:gd name="connsiteX47" fmla="*/ 102691 w 853976"/>
                <a:gd name="connsiteY47" fmla="*/ 608916 h 933956"/>
                <a:gd name="connsiteX48" fmla="*/ 116876 w 853976"/>
                <a:gd name="connsiteY48" fmla="*/ 0 h 933956"/>
                <a:gd name="connsiteX49" fmla="*/ 389019 w 853976"/>
                <a:gd name="connsiteY49" fmla="*/ 0 h 933956"/>
                <a:gd name="connsiteX50" fmla="*/ 116876 w 853976"/>
                <a:gd name="connsiteY50" fmla="*/ 0 h 933956"/>
                <a:gd name="connsiteX0" fmla="*/ 24780 w 853976"/>
                <a:gd name="connsiteY0" fmla="*/ 274811 h 325040"/>
                <a:gd name="connsiteX1" fmla="*/ 42639 w 853976"/>
                <a:gd name="connsiteY1" fmla="*/ 282290 h 325040"/>
                <a:gd name="connsiteX2" fmla="*/ 50006 w 853976"/>
                <a:gd name="connsiteY2" fmla="*/ 300037 h 325040"/>
                <a:gd name="connsiteX3" fmla="*/ 42639 w 853976"/>
                <a:gd name="connsiteY3" fmla="*/ 317673 h 325040"/>
                <a:gd name="connsiteX4" fmla="*/ 24780 w 853976"/>
                <a:gd name="connsiteY4" fmla="*/ 325040 h 325040"/>
                <a:gd name="connsiteX5" fmla="*/ 7255 w 853976"/>
                <a:gd name="connsiteY5" fmla="*/ 317673 h 325040"/>
                <a:gd name="connsiteX6" fmla="*/ 0 w 853976"/>
                <a:gd name="connsiteY6" fmla="*/ 300037 h 325040"/>
                <a:gd name="connsiteX7" fmla="*/ 7255 w 853976"/>
                <a:gd name="connsiteY7" fmla="*/ 282290 h 325040"/>
                <a:gd name="connsiteX8" fmla="*/ 24780 w 853976"/>
                <a:gd name="connsiteY8" fmla="*/ 274811 h 325040"/>
                <a:gd name="connsiteX9" fmla="*/ 631850 w 853976"/>
                <a:gd name="connsiteY9" fmla="*/ 0 h 325040"/>
                <a:gd name="connsiteX10" fmla="*/ 853976 w 853976"/>
                <a:gd name="connsiteY10" fmla="*/ 0 h 325040"/>
                <a:gd name="connsiteX11" fmla="*/ 853976 w 853976"/>
                <a:gd name="connsiteY11" fmla="*/ 33933 h 325040"/>
                <a:gd name="connsiteX12" fmla="*/ 761554 w 853976"/>
                <a:gd name="connsiteY12" fmla="*/ 33933 h 325040"/>
                <a:gd name="connsiteX13" fmla="*/ 761554 w 853976"/>
                <a:gd name="connsiteY13" fmla="*/ 320129 h 325040"/>
                <a:gd name="connsiteX14" fmla="*/ 724049 w 853976"/>
                <a:gd name="connsiteY14" fmla="*/ 320129 h 325040"/>
                <a:gd name="connsiteX15" fmla="*/ 724049 w 853976"/>
                <a:gd name="connsiteY15" fmla="*/ 33933 h 325040"/>
                <a:gd name="connsiteX16" fmla="*/ 631850 w 853976"/>
                <a:gd name="connsiteY16" fmla="*/ 33933 h 325040"/>
                <a:gd name="connsiteX17" fmla="*/ 631850 w 853976"/>
                <a:gd name="connsiteY17" fmla="*/ 0 h 325040"/>
                <a:gd name="connsiteX18" fmla="*/ 436067 w 853976"/>
                <a:gd name="connsiteY18" fmla="*/ 0 h 325040"/>
                <a:gd name="connsiteX19" fmla="*/ 598587 w 853976"/>
                <a:gd name="connsiteY19" fmla="*/ 0 h 325040"/>
                <a:gd name="connsiteX20" fmla="*/ 598587 w 853976"/>
                <a:gd name="connsiteY20" fmla="*/ 33933 h 325040"/>
                <a:gd name="connsiteX21" fmla="*/ 473571 w 853976"/>
                <a:gd name="connsiteY21" fmla="*/ 33933 h 325040"/>
                <a:gd name="connsiteX22" fmla="*/ 473571 w 853976"/>
                <a:gd name="connsiteY22" fmla="*/ 140419 h 325040"/>
                <a:gd name="connsiteX23" fmla="*/ 589211 w 853976"/>
                <a:gd name="connsiteY23" fmla="*/ 140419 h 325040"/>
                <a:gd name="connsiteX24" fmla="*/ 589211 w 853976"/>
                <a:gd name="connsiteY24" fmla="*/ 174129 h 325040"/>
                <a:gd name="connsiteX25" fmla="*/ 473571 w 853976"/>
                <a:gd name="connsiteY25" fmla="*/ 174129 h 325040"/>
                <a:gd name="connsiteX26" fmla="*/ 473571 w 853976"/>
                <a:gd name="connsiteY26" fmla="*/ 286196 h 325040"/>
                <a:gd name="connsiteX27" fmla="*/ 605731 w 853976"/>
                <a:gd name="connsiteY27" fmla="*/ 286196 h 325040"/>
                <a:gd name="connsiteX28" fmla="*/ 605731 w 853976"/>
                <a:gd name="connsiteY28" fmla="*/ 320129 h 325040"/>
                <a:gd name="connsiteX29" fmla="*/ 436067 w 853976"/>
                <a:gd name="connsiteY29" fmla="*/ 320129 h 325040"/>
                <a:gd name="connsiteX30" fmla="*/ 436067 w 853976"/>
                <a:gd name="connsiteY30" fmla="*/ 0 h 325040"/>
                <a:gd name="connsiteX31" fmla="*/ 102691 w 853976"/>
                <a:gd name="connsiteY31" fmla="*/ 0 h 325040"/>
                <a:gd name="connsiteX32" fmla="*/ 151359 w 853976"/>
                <a:gd name="connsiteY32" fmla="*/ 0 h 325040"/>
                <a:gd name="connsiteX33" fmla="*/ 311646 w 853976"/>
                <a:gd name="connsiteY33" fmla="*/ 251147 h 325040"/>
                <a:gd name="connsiteX34" fmla="*/ 324594 w 853976"/>
                <a:gd name="connsiteY34" fmla="*/ 272579 h 325040"/>
                <a:gd name="connsiteX35" fmla="*/ 325487 w 853976"/>
                <a:gd name="connsiteY35" fmla="*/ 272579 h 325040"/>
                <a:gd name="connsiteX36" fmla="*/ 323255 w 853976"/>
                <a:gd name="connsiteY36" fmla="*/ 225474 h 325040"/>
                <a:gd name="connsiteX37" fmla="*/ 323255 w 853976"/>
                <a:gd name="connsiteY37" fmla="*/ 0 h 325040"/>
                <a:gd name="connsiteX38" fmla="*/ 360760 w 853976"/>
                <a:gd name="connsiteY38" fmla="*/ 0 h 325040"/>
                <a:gd name="connsiteX39" fmla="*/ 360760 w 853976"/>
                <a:gd name="connsiteY39" fmla="*/ 320129 h 325040"/>
                <a:gd name="connsiteX40" fmla="*/ 314772 w 853976"/>
                <a:gd name="connsiteY40" fmla="*/ 320129 h 325040"/>
                <a:gd name="connsiteX41" fmla="*/ 150019 w 853976"/>
                <a:gd name="connsiteY41" fmla="*/ 64963 h 325040"/>
                <a:gd name="connsiteX42" fmla="*/ 139750 w 853976"/>
                <a:gd name="connsiteY42" fmla="*/ 44872 h 325040"/>
                <a:gd name="connsiteX43" fmla="*/ 138411 w 853976"/>
                <a:gd name="connsiteY43" fmla="*/ 44872 h 325040"/>
                <a:gd name="connsiteX44" fmla="*/ 140196 w 853976"/>
                <a:gd name="connsiteY44" fmla="*/ 88850 h 325040"/>
                <a:gd name="connsiteX45" fmla="*/ 140196 w 853976"/>
                <a:gd name="connsiteY45" fmla="*/ 320129 h 325040"/>
                <a:gd name="connsiteX46" fmla="*/ 102691 w 853976"/>
                <a:gd name="connsiteY46" fmla="*/ 320129 h 325040"/>
                <a:gd name="connsiteX47" fmla="*/ 102691 w 853976"/>
                <a:gd name="connsiteY47" fmla="*/ 0 h 32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853976" h="325040">
                  <a:moveTo>
                    <a:pt x="24780" y="274811"/>
                  </a:moveTo>
                  <a:cubicBezTo>
                    <a:pt x="31775" y="274811"/>
                    <a:pt x="37728" y="277304"/>
                    <a:pt x="42639" y="282290"/>
                  </a:cubicBezTo>
                  <a:cubicBezTo>
                    <a:pt x="47550" y="287275"/>
                    <a:pt x="50006" y="293191"/>
                    <a:pt x="50006" y="300037"/>
                  </a:cubicBezTo>
                  <a:cubicBezTo>
                    <a:pt x="50006" y="306883"/>
                    <a:pt x="47550" y="312762"/>
                    <a:pt x="42639" y="317673"/>
                  </a:cubicBezTo>
                  <a:cubicBezTo>
                    <a:pt x="37728" y="322585"/>
                    <a:pt x="31775" y="325040"/>
                    <a:pt x="24780" y="325040"/>
                  </a:cubicBezTo>
                  <a:cubicBezTo>
                    <a:pt x="17934" y="325040"/>
                    <a:pt x="12092" y="322585"/>
                    <a:pt x="7255" y="317673"/>
                  </a:cubicBezTo>
                  <a:cubicBezTo>
                    <a:pt x="2418" y="312762"/>
                    <a:pt x="0" y="306883"/>
                    <a:pt x="0" y="300037"/>
                  </a:cubicBezTo>
                  <a:cubicBezTo>
                    <a:pt x="0" y="293191"/>
                    <a:pt x="2418" y="287275"/>
                    <a:pt x="7255" y="282290"/>
                  </a:cubicBezTo>
                  <a:cubicBezTo>
                    <a:pt x="12092" y="277304"/>
                    <a:pt x="17934" y="274811"/>
                    <a:pt x="24780" y="274811"/>
                  </a:cubicBezTo>
                  <a:close/>
                  <a:moveTo>
                    <a:pt x="631850" y="0"/>
                  </a:moveTo>
                  <a:lnTo>
                    <a:pt x="853976" y="0"/>
                  </a:lnTo>
                  <a:lnTo>
                    <a:pt x="853976" y="33933"/>
                  </a:lnTo>
                  <a:lnTo>
                    <a:pt x="761554" y="33933"/>
                  </a:lnTo>
                  <a:lnTo>
                    <a:pt x="761554" y="320129"/>
                  </a:lnTo>
                  <a:lnTo>
                    <a:pt x="724049" y="320129"/>
                  </a:lnTo>
                  <a:lnTo>
                    <a:pt x="724049" y="33933"/>
                  </a:lnTo>
                  <a:lnTo>
                    <a:pt x="631850" y="33933"/>
                  </a:lnTo>
                  <a:lnTo>
                    <a:pt x="631850" y="0"/>
                  </a:lnTo>
                  <a:close/>
                  <a:moveTo>
                    <a:pt x="436067" y="0"/>
                  </a:moveTo>
                  <a:lnTo>
                    <a:pt x="598587" y="0"/>
                  </a:lnTo>
                  <a:lnTo>
                    <a:pt x="598587" y="33933"/>
                  </a:lnTo>
                  <a:lnTo>
                    <a:pt x="473571" y="33933"/>
                  </a:lnTo>
                  <a:lnTo>
                    <a:pt x="473571" y="140419"/>
                  </a:lnTo>
                  <a:lnTo>
                    <a:pt x="589211" y="140419"/>
                  </a:lnTo>
                  <a:lnTo>
                    <a:pt x="589211" y="174129"/>
                  </a:lnTo>
                  <a:lnTo>
                    <a:pt x="473571" y="174129"/>
                  </a:lnTo>
                  <a:lnTo>
                    <a:pt x="473571" y="286196"/>
                  </a:lnTo>
                  <a:lnTo>
                    <a:pt x="605731" y="286196"/>
                  </a:lnTo>
                  <a:lnTo>
                    <a:pt x="605731" y="320129"/>
                  </a:lnTo>
                  <a:lnTo>
                    <a:pt x="436067" y="320129"/>
                  </a:lnTo>
                  <a:lnTo>
                    <a:pt x="436067" y="0"/>
                  </a:lnTo>
                  <a:close/>
                  <a:moveTo>
                    <a:pt x="102691" y="0"/>
                  </a:moveTo>
                  <a:lnTo>
                    <a:pt x="151359" y="0"/>
                  </a:lnTo>
                  <a:lnTo>
                    <a:pt x="311646" y="251147"/>
                  </a:lnTo>
                  <a:cubicBezTo>
                    <a:pt x="318344" y="261565"/>
                    <a:pt x="322660" y="268709"/>
                    <a:pt x="324594" y="272579"/>
                  </a:cubicBezTo>
                  <a:lnTo>
                    <a:pt x="325487" y="272579"/>
                  </a:lnTo>
                  <a:cubicBezTo>
                    <a:pt x="323999" y="263351"/>
                    <a:pt x="323255" y="247650"/>
                    <a:pt x="323255" y="225474"/>
                  </a:cubicBezTo>
                  <a:lnTo>
                    <a:pt x="323255" y="0"/>
                  </a:lnTo>
                  <a:lnTo>
                    <a:pt x="360760" y="0"/>
                  </a:lnTo>
                  <a:lnTo>
                    <a:pt x="360760" y="320129"/>
                  </a:lnTo>
                  <a:lnTo>
                    <a:pt x="314772" y="320129"/>
                  </a:lnTo>
                  <a:lnTo>
                    <a:pt x="150019" y="64963"/>
                  </a:lnTo>
                  <a:cubicBezTo>
                    <a:pt x="145852" y="58564"/>
                    <a:pt x="142429" y="51866"/>
                    <a:pt x="139750" y="44872"/>
                  </a:cubicBezTo>
                  <a:lnTo>
                    <a:pt x="138411" y="44872"/>
                  </a:lnTo>
                  <a:cubicBezTo>
                    <a:pt x="139601" y="51718"/>
                    <a:pt x="140196" y="66377"/>
                    <a:pt x="140196" y="88850"/>
                  </a:cubicBezTo>
                  <a:lnTo>
                    <a:pt x="140196" y="320129"/>
                  </a:lnTo>
                  <a:lnTo>
                    <a:pt x="102691" y="320129"/>
                  </a:lnTo>
                  <a:lnTo>
                    <a:pt x="102691"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0325903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RU Charge Measurement Example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4339650"/>
          </a:xfrm>
        </p:spPr>
        <p:txBody>
          <a:bodyPr/>
          <a:lstStyle/>
          <a:p>
            <a:pPr>
              <a:spcBef>
                <a:spcPts val="600"/>
              </a:spcBef>
              <a:spcAft>
                <a:spcPts val="600"/>
              </a:spcAft>
            </a:pPr>
            <a:r>
              <a:rPr lang="en-US" sz="1800" err="1"/>
              <a:t>client.createDocument</a:t>
            </a:r>
            <a:r>
              <a:rPr lang="en-US" sz="1800"/>
              <a:t>(</a:t>
            </a:r>
          </a:p>
          <a:p>
            <a:pPr>
              <a:spcBef>
                <a:spcPts val="600"/>
              </a:spcBef>
              <a:spcAft>
                <a:spcPts val="600"/>
              </a:spcAft>
            </a:pPr>
            <a:r>
              <a:rPr lang="en-US" sz="1800"/>
              <a:t>	</a:t>
            </a:r>
            <a:r>
              <a:rPr lang="en-US" sz="1800" err="1"/>
              <a:t>collectionLink</a:t>
            </a:r>
            <a:r>
              <a:rPr lang="en-US" sz="1800"/>
              <a:t>, </a:t>
            </a:r>
          </a:p>
          <a:p>
            <a:pPr>
              <a:spcBef>
                <a:spcPts val="600"/>
              </a:spcBef>
              <a:spcAft>
                <a:spcPts val="600"/>
              </a:spcAft>
            </a:pPr>
            <a:r>
              <a:rPr lang="en-US" sz="1800"/>
              <a:t>	</a:t>
            </a:r>
            <a:r>
              <a:rPr lang="en-US" sz="1800" err="1"/>
              <a:t>documentDefinition</a:t>
            </a:r>
            <a:r>
              <a:rPr lang="en-US" sz="1800"/>
              <a:t>, </a:t>
            </a:r>
          </a:p>
          <a:p>
            <a:pPr>
              <a:spcBef>
                <a:spcPts val="600"/>
              </a:spcBef>
              <a:spcAft>
                <a:spcPts val="600"/>
              </a:spcAft>
            </a:pPr>
            <a:r>
              <a:rPr lang="en-US" sz="1800"/>
              <a:t>	function (err, document, headers) {</a:t>
            </a:r>
          </a:p>
          <a:p>
            <a:pPr>
              <a:spcBef>
                <a:spcPts val="600"/>
              </a:spcBef>
              <a:spcAft>
                <a:spcPts val="600"/>
              </a:spcAft>
            </a:pPr>
            <a:r>
              <a:rPr lang="en-US" sz="1800"/>
              <a:t>		if (err) {</a:t>
            </a:r>
          </a:p>
          <a:p>
            <a:pPr>
              <a:spcBef>
                <a:spcPts val="600"/>
              </a:spcBef>
              <a:spcAft>
                <a:spcPts val="600"/>
              </a:spcAft>
            </a:pPr>
            <a:r>
              <a:rPr lang="en-US" sz="1800"/>
              <a:t>			console.log(err);</a:t>
            </a:r>
          </a:p>
          <a:p>
            <a:pPr>
              <a:spcBef>
                <a:spcPts val="600"/>
              </a:spcBef>
              <a:spcAft>
                <a:spcPts val="600"/>
              </a:spcAft>
            </a:pPr>
            <a:r>
              <a:rPr lang="en-US" sz="1800"/>
              <a:t>		}</a:t>
            </a:r>
          </a:p>
          <a:p>
            <a:pPr>
              <a:spcBef>
                <a:spcPts val="600"/>
              </a:spcBef>
              <a:spcAft>
                <a:spcPts val="600"/>
              </a:spcAft>
            </a:pPr>
            <a:r>
              <a:rPr lang="en-US" sz="1800"/>
              <a:t>		</a:t>
            </a:r>
            <a:r>
              <a:rPr lang="en-US" sz="1800" err="1"/>
              <a:t>var</a:t>
            </a:r>
            <a:r>
              <a:rPr lang="en-US" sz="1800"/>
              <a:t> </a:t>
            </a:r>
            <a:r>
              <a:rPr lang="en-US" sz="1800" err="1"/>
              <a:t>requestData</a:t>
            </a:r>
            <a:r>
              <a:rPr lang="en-US" sz="1800"/>
              <a:t> = headers['x-</a:t>
            </a:r>
            <a:r>
              <a:rPr lang="en-US" sz="1800" err="1"/>
              <a:t>ms</a:t>
            </a:r>
            <a:r>
              <a:rPr lang="en-US" sz="1800"/>
              <a:t>-request-charge'];</a:t>
            </a:r>
          </a:p>
          <a:p>
            <a:pPr>
              <a:spcBef>
                <a:spcPts val="600"/>
              </a:spcBef>
              <a:spcAft>
                <a:spcPts val="600"/>
              </a:spcAft>
            </a:pPr>
            <a:r>
              <a:rPr lang="en-US" sz="1800"/>
              <a:t>	}</a:t>
            </a:r>
          </a:p>
          <a:p>
            <a:pPr>
              <a:spcBef>
                <a:spcPts val="600"/>
              </a:spcBef>
              <a:spcAft>
                <a:spcPts val="600"/>
              </a:spcAft>
            </a:pPr>
            <a:r>
              <a:rPr lang="en-US" sz="1800"/>
              <a:t>);</a:t>
            </a:r>
          </a:p>
        </p:txBody>
      </p:sp>
      <p:pic>
        <p:nvPicPr>
          <p:cNvPr id="7" name="Picture 2">
            <a:extLst>
              <a:ext uri="{FF2B5EF4-FFF2-40B4-BE49-F238E27FC236}">
                <a16:creationId xmlns:a16="http://schemas.microsoft.com/office/drawing/2014/main" id="{49DCFF81-EE3F-4DEF-9AAE-C7FC4A84C7BE}"/>
              </a:ext>
            </a:extLst>
          </p:cNvPr>
          <p:cNvPicPr>
            <a:picLocks noChangeAspect="1" noChangeArrowheads="1"/>
          </p:cNvPicPr>
          <p:nvPr/>
        </p:nvPicPr>
        <p:blipFill>
          <a:blip r:embed="rId3"/>
          <a:stretch>
            <a:fillRect/>
          </a:stretch>
        </p:blipFill>
        <p:spPr bwMode="auto">
          <a:xfrm>
            <a:off x="11027157" y="6173710"/>
            <a:ext cx="895604" cy="240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65376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F44B0-691F-4AC3-844D-213EEDFCB55A}"/>
              </a:ext>
            </a:extLst>
          </p:cNvPr>
          <p:cNvSpPr>
            <a:spLocks noGrp="1"/>
          </p:cNvSpPr>
          <p:nvPr>
            <p:ph type="title"/>
          </p:nvPr>
        </p:nvSpPr>
        <p:spPr/>
        <p:txBody>
          <a:bodyPr/>
          <a:lstStyle/>
          <a:p>
            <a:r>
              <a:rPr lang="en-US"/>
              <a:t>RU Charge Measurement Example</a:t>
            </a:r>
          </a:p>
        </p:txBody>
      </p:sp>
      <p:sp>
        <p:nvSpPr>
          <p:cNvPr id="5" name="Text Placeholder 4">
            <a:extLst>
              <a:ext uri="{FF2B5EF4-FFF2-40B4-BE49-F238E27FC236}">
                <a16:creationId xmlns:a16="http://schemas.microsoft.com/office/drawing/2014/main" id="{4C8E0A53-F6BE-4901-B9F8-EFE42A49B9FA}"/>
              </a:ext>
            </a:extLst>
          </p:cNvPr>
          <p:cNvSpPr>
            <a:spLocks noGrp="1"/>
          </p:cNvSpPr>
          <p:nvPr>
            <p:ph type="body" sz="quarter" idx="10"/>
          </p:nvPr>
        </p:nvSpPr>
        <p:spPr>
          <a:xfrm>
            <a:off x="269239" y="1197323"/>
            <a:ext cx="11653522" cy="3477875"/>
          </a:xfrm>
        </p:spPr>
        <p:txBody>
          <a:bodyPr/>
          <a:lstStyle/>
          <a:p>
            <a:pPr>
              <a:spcBef>
                <a:spcPts val="600"/>
              </a:spcBef>
              <a:spcAft>
                <a:spcPts val="600"/>
              </a:spcAft>
            </a:pPr>
            <a:r>
              <a:rPr lang="en-US" sz="1800" err="1"/>
              <a:t>ResourceResponse</a:t>
            </a:r>
            <a:r>
              <a:rPr lang="en-US" sz="1800"/>
              <a:t>&lt;Document&gt; response = </a:t>
            </a:r>
            <a:r>
              <a:rPr lang="en-US" sz="1800" err="1"/>
              <a:t>client.createDocument</a:t>
            </a:r>
            <a:r>
              <a:rPr lang="en-US" sz="1800"/>
              <a:t>(</a:t>
            </a:r>
          </a:p>
          <a:p>
            <a:pPr>
              <a:spcBef>
                <a:spcPts val="600"/>
              </a:spcBef>
              <a:spcAft>
                <a:spcPts val="600"/>
              </a:spcAft>
            </a:pPr>
            <a:r>
              <a:rPr lang="en-US" sz="1800"/>
              <a:t>    collectionLink, </a:t>
            </a:r>
          </a:p>
          <a:p>
            <a:pPr>
              <a:spcBef>
                <a:spcPts val="600"/>
              </a:spcBef>
              <a:spcAft>
                <a:spcPts val="600"/>
              </a:spcAft>
            </a:pPr>
            <a:r>
              <a:rPr lang="en-US" sz="1800"/>
              <a:t>    documentDefinition, </a:t>
            </a:r>
          </a:p>
          <a:p>
            <a:pPr>
              <a:spcBef>
                <a:spcPts val="600"/>
              </a:spcBef>
              <a:spcAft>
                <a:spcPts val="600"/>
              </a:spcAft>
            </a:pPr>
            <a:r>
              <a:rPr lang="en-US" sz="1800"/>
              <a:t>    null, </a:t>
            </a:r>
          </a:p>
          <a:p>
            <a:pPr>
              <a:spcBef>
                <a:spcPts val="600"/>
              </a:spcBef>
              <a:spcAft>
                <a:spcPts val="600"/>
              </a:spcAft>
            </a:pPr>
            <a:r>
              <a:rPr lang="en-US" sz="1800"/>
              <a:t>    false</a:t>
            </a:r>
          </a:p>
          <a:p>
            <a:pPr>
              <a:spcBef>
                <a:spcPts val="600"/>
              </a:spcBef>
              <a:spcAft>
                <a:spcPts val="600"/>
              </a:spcAft>
            </a:pPr>
            <a:r>
              <a:rPr lang="en-US" sz="1800"/>
              <a:t>);</a:t>
            </a:r>
          </a:p>
          <a:p>
            <a:pPr>
              <a:spcBef>
                <a:spcPts val="600"/>
              </a:spcBef>
              <a:spcAft>
                <a:spcPts val="600"/>
              </a:spcAft>
            </a:pPr>
            <a:endParaRPr lang="en-US" sz="1800"/>
          </a:p>
          <a:p>
            <a:pPr>
              <a:spcBef>
                <a:spcPts val="600"/>
              </a:spcBef>
              <a:spcAft>
                <a:spcPts val="600"/>
              </a:spcAft>
            </a:pPr>
            <a:r>
              <a:rPr lang="en-US" sz="1800"/>
              <a:t>Double </a:t>
            </a:r>
            <a:r>
              <a:rPr lang="en-US" sz="1800" err="1"/>
              <a:t>requestCharge</a:t>
            </a:r>
            <a:r>
              <a:rPr lang="en-US" sz="1800"/>
              <a:t> = </a:t>
            </a:r>
            <a:r>
              <a:rPr lang="en-US" sz="1800" err="1"/>
              <a:t>response.getRequestCharge</a:t>
            </a:r>
            <a:r>
              <a:rPr lang="en-US" sz="1800"/>
              <a:t>();</a:t>
            </a:r>
          </a:p>
        </p:txBody>
      </p:sp>
      <p:pic>
        <p:nvPicPr>
          <p:cNvPr id="7" name="Picture 6">
            <a:extLst>
              <a:ext uri="{FF2B5EF4-FFF2-40B4-BE49-F238E27FC236}">
                <a16:creationId xmlns:a16="http://schemas.microsoft.com/office/drawing/2014/main" id="{96C802D8-EC79-4BD0-B840-19689F7505BC}"/>
              </a:ext>
            </a:extLst>
          </p:cNvPr>
          <p:cNvPicPr>
            <a:picLocks noChangeAspect="1"/>
          </p:cNvPicPr>
          <p:nvPr/>
        </p:nvPicPr>
        <p:blipFill>
          <a:blip r:embed="rId3"/>
          <a:stretch>
            <a:fillRect/>
          </a:stretch>
        </p:blipFill>
        <p:spPr>
          <a:xfrm>
            <a:off x="11083013" y="6065618"/>
            <a:ext cx="783890" cy="457200"/>
          </a:xfrm>
          <a:prstGeom prst="rect">
            <a:avLst/>
          </a:prstGeom>
        </p:spPr>
      </p:pic>
    </p:spTree>
    <p:extLst>
      <p:ext uri="{BB962C8B-B14F-4D97-AF65-F5344CB8AC3E}">
        <p14:creationId xmlns:p14="http://schemas.microsoft.com/office/powerpoint/2010/main" val="28942179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35567-220B-427E-8D95-D268887C206C}"/>
              </a:ext>
            </a:extLst>
          </p:cNvPr>
          <p:cNvSpPr>
            <a:spLocks noGrp="1"/>
          </p:cNvSpPr>
          <p:nvPr>
            <p:ph type="title"/>
          </p:nvPr>
        </p:nvSpPr>
        <p:spPr/>
        <p:txBody>
          <a:bodyPr/>
          <a:lstStyle/>
          <a:p>
            <a:r>
              <a:rPr lang="en-US"/>
              <a:t>Request Unit Pricing Example</a:t>
            </a:r>
          </a:p>
        </p:txBody>
      </p:sp>
      <p:sp>
        <p:nvSpPr>
          <p:cNvPr id="4" name="TextBox 3">
            <a:extLst>
              <a:ext uri="{FF2B5EF4-FFF2-40B4-BE49-F238E27FC236}">
                <a16:creationId xmlns:a16="http://schemas.microsoft.com/office/drawing/2014/main" id="{F53E1F8B-11EF-4CEA-B8CA-46DB500E406B}"/>
              </a:ext>
            </a:extLst>
          </p:cNvPr>
          <p:cNvSpPr txBox="1"/>
          <p:nvPr/>
        </p:nvSpPr>
        <p:spPr>
          <a:xfrm>
            <a:off x="1449480" y="1237476"/>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latin typeface="Segoe UI Light" panose="020B0502040204020203" pitchFamily="34" charset="0"/>
                <a:cs typeface="Segoe UI Light" panose="020B0502040204020203" pitchFamily="34" charset="0"/>
              </a:rPr>
              <a:t>Storage Cost</a:t>
            </a:r>
            <a:endParaRPr kumimoji="0" lang="en-US" sz="1600" b="1" i="0" u="none" strike="noStrike" kern="1200" cap="none" spc="0" normalizeH="0" baseline="0" noProof="0">
              <a:ln>
                <a:noFill/>
              </a:ln>
              <a:effectLst/>
              <a:uLnTx/>
              <a:uFillTx/>
              <a:latin typeface="Segoe UI Light" panose="020B0502040204020203" pitchFamily="34" charset="0"/>
              <a:cs typeface="Segoe UI Light" panose="020B0502040204020203" pitchFamily="34" charset="0"/>
            </a:endParaRPr>
          </a:p>
        </p:txBody>
      </p:sp>
      <p:graphicFrame>
        <p:nvGraphicFramePr>
          <p:cNvPr id="5" name="Table 4">
            <a:extLst>
              <a:ext uri="{FF2B5EF4-FFF2-40B4-BE49-F238E27FC236}">
                <a16:creationId xmlns:a16="http://schemas.microsoft.com/office/drawing/2014/main" id="{D6FC231D-EF02-4E5C-BD18-861440D39447}"/>
              </a:ext>
            </a:extLst>
          </p:cNvPr>
          <p:cNvGraphicFramePr>
            <a:graphicFrameLocks noGrp="1"/>
          </p:cNvGraphicFramePr>
          <p:nvPr>
            <p:extLst>
              <p:ext uri="{D42A27DB-BD31-4B8C-83A1-F6EECF244321}">
                <p14:modId xmlns:p14="http://schemas.microsoft.com/office/powerpoint/2010/main" val="2576108765"/>
              </p:ext>
            </p:extLst>
          </p:nvPr>
        </p:nvGraphicFramePr>
        <p:xfrm>
          <a:off x="1910397" y="1613817"/>
          <a:ext cx="4185603" cy="689610"/>
        </p:xfrm>
        <a:graphic>
          <a:graphicData uri="http://schemas.openxmlformats.org/drawingml/2006/table">
            <a:tbl>
              <a:tblPr>
                <a:tableStyleId>{5C22544A-7EE6-4342-B048-85BDC9FD1C3A}</a:tableStyleId>
              </a:tblPr>
              <a:tblGrid>
                <a:gridCol w="2202029">
                  <a:extLst>
                    <a:ext uri="{9D8B030D-6E8A-4147-A177-3AD203B41FA5}">
                      <a16:colId xmlns:a16="http://schemas.microsoft.com/office/drawing/2014/main" val="1327948975"/>
                    </a:ext>
                  </a:extLst>
                </a:gridCol>
                <a:gridCol w="1983574">
                  <a:extLst>
                    <a:ext uri="{9D8B030D-6E8A-4147-A177-3AD203B41FA5}">
                      <a16:colId xmlns:a16="http://schemas.microsoft.com/office/drawing/2014/main" val="458719478"/>
                    </a:ext>
                  </a:extLst>
                </a:gridCol>
              </a:tblGrid>
              <a:tr h="190500">
                <a:tc>
                  <a:txBody>
                    <a:bodyPr/>
                    <a:lstStyle/>
                    <a:p>
                      <a:pPr algn="l" fontAlgn="b"/>
                      <a:r>
                        <a:rPr lang="en-US" sz="1100" u="none" strike="noStrike">
                          <a:effectLst/>
                        </a:rPr>
                        <a:t> </a:t>
                      </a:r>
                      <a:r>
                        <a:rPr lang="en-US" sz="1100" u="none" strike="noStrike" err="1">
                          <a:effectLst/>
                        </a:rPr>
                        <a:t>Avg</a:t>
                      </a:r>
                      <a:r>
                        <a:rPr lang="en-US" sz="1100" u="none" strike="noStrike">
                          <a:effectLst/>
                        </a:rPr>
                        <a:t> Record Size (KB) </a:t>
                      </a:r>
                      <a:endParaRPr lang="en-US" sz="1100" b="1"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a:effectLst/>
                        </a:rPr>
                        <a:t>                                                                      1 </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527197482"/>
                  </a:ext>
                </a:extLst>
              </a:tr>
              <a:tr h="200025">
                <a:tc>
                  <a:txBody>
                    <a:bodyPr/>
                    <a:lstStyle/>
                    <a:p>
                      <a:pPr algn="l" fontAlgn="b"/>
                      <a:r>
                        <a:rPr lang="en-US" sz="1100" u="none" strike="noStrike">
                          <a:effectLst/>
                        </a:rPr>
                        <a:t> Number of Records </a:t>
                      </a:r>
                      <a:endParaRPr lang="en-US" sz="1100" b="1"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a:effectLst/>
                        </a:rPr>
                        <a:t>                                                         100,000 </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extLst>
                  <a:ext uri="{0D108BD9-81ED-4DB2-BD59-A6C34878D82A}">
                    <a16:rowId xmlns:a16="http://schemas.microsoft.com/office/drawing/2014/main" val="20952624"/>
                  </a:ext>
                </a:extLst>
              </a:tr>
            </a:tbl>
          </a:graphicData>
        </a:graphic>
      </p:graphicFrame>
      <p:sp>
        <p:nvSpPr>
          <p:cNvPr id="6" name="TextBox 5">
            <a:extLst>
              <a:ext uri="{FF2B5EF4-FFF2-40B4-BE49-F238E27FC236}">
                <a16:creationId xmlns:a16="http://schemas.microsoft.com/office/drawing/2014/main" id="{EE4F48DE-F926-49E6-ACF0-B0C332F908F8}"/>
              </a:ext>
            </a:extLst>
          </p:cNvPr>
          <p:cNvSpPr txBox="1"/>
          <p:nvPr/>
        </p:nvSpPr>
        <p:spPr>
          <a:xfrm>
            <a:off x="1449480" y="3104552"/>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latin typeface="Segoe UI Light" panose="020B0502040204020203" pitchFamily="34" charset="0"/>
                <a:cs typeface="Segoe UI Light" panose="020B0502040204020203" pitchFamily="34" charset="0"/>
              </a:rPr>
              <a:t>Throughput Cost</a:t>
            </a:r>
            <a:endParaRPr kumimoji="0" lang="en-US" sz="1600" b="1" i="0" u="none" strike="noStrike" kern="1200" cap="none" spc="0" normalizeH="0" baseline="0" noProof="0">
              <a:ln>
                <a:noFill/>
              </a:ln>
              <a:effectLst/>
              <a:uLnTx/>
              <a:uFillTx/>
              <a:latin typeface="Segoe UI Light" panose="020B0502040204020203" pitchFamily="34" charset="0"/>
              <a:cs typeface="Segoe UI Light" panose="020B0502040204020203" pitchFamily="34" charset="0"/>
            </a:endParaRPr>
          </a:p>
        </p:txBody>
      </p:sp>
      <p:graphicFrame>
        <p:nvGraphicFramePr>
          <p:cNvPr id="7" name="Table 6">
            <a:extLst>
              <a:ext uri="{FF2B5EF4-FFF2-40B4-BE49-F238E27FC236}">
                <a16:creationId xmlns:a16="http://schemas.microsoft.com/office/drawing/2014/main" id="{DD97B040-AE95-49A4-B178-AD951D4C66C7}"/>
              </a:ext>
            </a:extLst>
          </p:cNvPr>
          <p:cNvGraphicFramePr>
            <a:graphicFrameLocks noGrp="1"/>
          </p:cNvGraphicFramePr>
          <p:nvPr>
            <p:extLst>
              <p:ext uri="{D42A27DB-BD31-4B8C-83A1-F6EECF244321}">
                <p14:modId xmlns:p14="http://schemas.microsoft.com/office/powerpoint/2010/main" val="153144620"/>
              </p:ext>
            </p:extLst>
          </p:nvPr>
        </p:nvGraphicFramePr>
        <p:xfrm>
          <a:off x="1910397" y="3523969"/>
          <a:ext cx="7086600" cy="571500"/>
        </p:xfrm>
        <a:graphic>
          <a:graphicData uri="http://schemas.openxmlformats.org/drawingml/2006/table">
            <a:tbl>
              <a:tblPr>
                <a:tableStyleId>{5C22544A-7EE6-4342-B048-85BDC9FD1C3A}</a:tableStyleId>
              </a:tblPr>
              <a:tblGrid>
                <a:gridCol w="2399225">
                  <a:extLst>
                    <a:ext uri="{9D8B030D-6E8A-4147-A177-3AD203B41FA5}">
                      <a16:colId xmlns:a16="http://schemas.microsoft.com/office/drawing/2014/main" val="653658921"/>
                    </a:ext>
                  </a:extLst>
                </a:gridCol>
                <a:gridCol w="2161207">
                  <a:extLst>
                    <a:ext uri="{9D8B030D-6E8A-4147-A177-3AD203B41FA5}">
                      <a16:colId xmlns:a16="http://schemas.microsoft.com/office/drawing/2014/main" val="96964796"/>
                    </a:ext>
                  </a:extLst>
                </a:gridCol>
                <a:gridCol w="1536012">
                  <a:extLst>
                    <a:ext uri="{9D8B030D-6E8A-4147-A177-3AD203B41FA5}">
                      <a16:colId xmlns:a16="http://schemas.microsoft.com/office/drawing/2014/main" val="2813250456"/>
                    </a:ext>
                  </a:extLst>
                </a:gridCol>
                <a:gridCol w="990156">
                  <a:extLst>
                    <a:ext uri="{9D8B030D-6E8A-4147-A177-3AD203B41FA5}">
                      <a16:colId xmlns:a16="http://schemas.microsoft.com/office/drawing/2014/main" val="4140088661"/>
                    </a:ext>
                  </a:extLst>
                </a:gridCol>
              </a:tblGrid>
              <a:tr h="190500">
                <a:tc>
                  <a:txBody>
                    <a:bodyPr/>
                    <a:lstStyle/>
                    <a:p>
                      <a:pPr algn="l" fontAlgn="b"/>
                      <a:r>
                        <a:rPr lang="en-US" sz="1100" u="none" strike="noStrike">
                          <a:effectLst/>
                        </a:rPr>
                        <a:t>Operation Type</a:t>
                      </a:r>
                      <a:endParaRPr lang="en-US" sz="1100" b="1" i="0" u="none" strike="noStrike">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a:effectLst/>
                        </a:rPr>
                        <a:t>Number of Requests per Second</a:t>
                      </a:r>
                      <a:endParaRPr lang="en-US" sz="1100" b="1" i="0" u="none" strike="noStrike">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err="1">
                          <a:effectLst/>
                        </a:rPr>
                        <a:t>Avg</a:t>
                      </a:r>
                      <a:r>
                        <a:rPr lang="en-US" sz="1100" u="none" strike="noStrike">
                          <a:effectLst/>
                        </a:rPr>
                        <a:t> RU's per Request</a:t>
                      </a:r>
                      <a:endParaRPr lang="en-US" sz="1100" b="1" i="0" u="none" strike="noStrike">
                        <a:solidFill>
                          <a:srgbClr val="FFFFFF"/>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l" fontAlgn="b"/>
                      <a:r>
                        <a:rPr lang="en-US" sz="1100" u="none" strike="noStrike">
                          <a:effectLst/>
                        </a:rPr>
                        <a:t>RU's Needed</a:t>
                      </a:r>
                      <a:endParaRPr lang="en-US" sz="1100" b="1" i="0" u="none" strike="noStrike">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146306470"/>
                  </a:ext>
                </a:extLst>
              </a:tr>
              <a:tr h="190500">
                <a:tc>
                  <a:txBody>
                    <a:bodyPr/>
                    <a:lstStyle/>
                    <a:p>
                      <a:pPr algn="l" fontAlgn="b"/>
                      <a:r>
                        <a:rPr lang="en-US" sz="1100" u="none" strike="noStrike">
                          <a:effectLst/>
                        </a:rPr>
                        <a:t>Create</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a:effectLst/>
                        </a:rPr>
                        <a:t>100</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a:effectLst/>
                        </a:rPr>
                        <a:t>5</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a:effectLst/>
                        </a:rPr>
                        <a:t>500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70870700"/>
                  </a:ext>
                </a:extLst>
              </a:tr>
              <a:tr h="190500">
                <a:tc>
                  <a:txBody>
                    <a:bodyPr/>
                    <a:lstStyle/>
                    <a:p>
                      <a:pPr algn="l" fontAlgn="b"/>
                      <a:r>
                        <a:rPr lang="en-US" sz="1100" u="none" strike="noStrike">
                          <a:effectLst/>
                        </a:rPr>
                        <a:t>Read</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a:effectLst/>
                        </a:rPr>
                        <a:t>400</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a:effectLst/>
                        </a:rPr>
                        <a:t>1</a:t>
                      </a:r>
                      <a:endParaRPr lang="en-US" sz="1100" b="0" i="0" u="none" strike="noStrike">
                        <a:solidFill>
                          <a:srgbClr val="000000"/>
                        </a:solidFill>
                        <a:effectLst/>
                        <a:latin typeface="Calibri" panose="020F0502020204030204" pitchFamily="34" charset="0"/>
                      </a:endParaRPr>
                    </a:p>
                  </a:txBody>
                  <a:tcPr marL="9525" marR="9525" marT="9525" marB="0" anchor="b">
                    <a:solidFill>
                      <a:schemeClr val="accent4">
                        <a:lumMod val="20000"/>
                        <a:lumOff val="80000"/>
                      </a:schemeClr>
                    </a:solidFill>
                  </a:tcPr>
                </a:tc>
                <a:tc>
                  <a:txBody>
                    <a:bodyPr/>
                    <a:lstStyle/>
                    <a:p>
                      <a:pPr algn="r" fontAlgn="b"/>
                      <a:r>
                        <a:rPr lang="en-US" sz="1100" u="none" strike="noStrike">
                          <a:effectLst/>
                        </a:rPr>
                        <a:t>400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04497687"/>
                  </a:ext>
                </a:extLst>
              </a:tr>
            </a:tbl>
          </a:graphicData>
        </a:graphic>
      </p:graphicFrame>
      <p:graphicFrame>
        <p:nvGraphicFramePr>
          <p:cNvPr id="8" name="Table 7">
            <a:extLst>
              <a:ext uri="{FF2B5EF4-FFF2-40B4-BE49-F238E27FC236}">
                <a16:creationId xmlns:a16="http://schemas.microsoft.com/office/drawing/2014/main" id="{15323847-804C-4715-BB89-9889FF505F91}"/>
              </a:ext>
            </a:extLst>
          </p:cNvPr>
          <p:cNvGraphicFramePr>
            <a:graphicFrameLocks noGrp="1"/>
          </p:cNvGraphicFramePr>
          <p:nvPr>
            <p:extLst>
              <p:ext uri="{D42A27DB-BD31-4B8C-83A1-F6EECF244321}">
                <p14:modId xmlns:p14="http://schemas.microsoft.com/office/powerpoint/2010/main" val="1436359804"/>
              </p:ext>
            </p:extLst>
          </p:nvPr>
        </p:nvGraphicFramePr>
        <p:xfrm>
          <a:off x="1910397" y="4316607"/>
          <a:ext cx="4559300" cy="381000"/>
        </p:xfrm>
        <a:graphic>
          <a:graphicData uri="http://schemas.openxmlformats.org/drawingml/2006/table">
            <a:tbl>
              <a:tblPr>
                <a:tableStyleId>{5C22544A-7EE6-4342-B048-85BDC9FD1C3A}</a:tableStyleId>
              </a:tblPr>
              <a:tblGrid>
                <a:gridCol w="2398630">
                  <a:extLst>
                    <a:ext uri="{9D8B030D-6E8A-4147-A177-3AD203B41FA5}">
                      <a16:colId xmlns:a16="http://schemas.microsoft.com/office/drawing/2014/main" val="3480470802"/>
                    </a:ext>
                  </a:extLst>
                </a:gridCol>
                <a:gridCol w="2160670">
                  <a:extLst>
                    <a:ext uri="{9D8B030D-6E8A-4147-A177-3AD203B41FA5}">
                      <a16:colId xmlns:a16="http://schemas.microsoft.com/office/drawing/2014/main" val="2443293706"/>
                    </a:ext>
                  </a:extLst>
                </a:gridCol>
              </a:tblGrid>
              <a:tr h="190500">
                <a:tc>
                  <a:txBody>
                    <a:bodyPr/>
                    <a:lstStyle/>
                    <a:p>
                      <a:pPr algn="l" fontAlgn="b"/>
                      <a:r>
                        <a:rPr lang="en-US" sz="1100" u="none" strike="noStrike">
                          <a:effectLst/>
                        </a:rPr>
                        <a:t>Total RU/sec</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900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68686710"/>
                  </a:ext>
                </a:extLst>
              </a:tr>
              <a:tr h="190500">
                <a:tc>
                  <a:txBody>
                    <a:bodyPr/>
                    <a:lstStyle/>
                    <a:p>
                      <a:pPr algn="l" fontAlgn="b"/>
                      <a:r>
                        <a:rPr lang="en-US" sz="1100" u="none" strike="noStrike">
                          <a:effectLst/>
                        </a:rPr>
                        <a:t>Monthly Cost per 100 RU/sec</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$6.00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2953031"/>
                  </a:ext>
                </a:extLst>
              </a:tr>
            </a:tbl>
          </a:graphicData>
        </a:graphic>
      </p:graphicFrame>
      <p:sp>
        <p:nvSpPr>
          <p:cNvPr id="9" name="TextBox 8">
            <a:extLst>
              <a:ext uri="{FF2B5EF4-FFF2-40B4-BE49-F238E27FC236}">
                <a16:creationId xmlns:a16="http://schemas.microsoft.com/office/drawing/2014/main" id="{DC1EF823-6874-4357-B340-D25FD9059B62}"/>
              </a:ext>
            </a:extLst>
          </p:cNvPr>
          <p:cNvSpPr txBox="1"/>
          <p:nvPr/>
        </p:nvSpPr>
        <p:spPr>
          <a:xfrm>
            <a:off x="1449479" y="4971628"/>
            <a:ext cx="4280453"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latin typeface="Segoe UI Light" panose="020B0502040204020203" pitchFamily="34" charset="0"/>
                <a:cs typeface="Segoe UI Light" panose="020B0502040204020203" pitchFamily="34" charset="0"/>
              </a:rPr>
              <a:t>Total Monthly Cost</a:t>
            </a:r>
            <a:endParaRPr kumimoji="0" lang="en-US" sz="1600" b="1" i="0" u="none" strike="noStrike" kern="1200" cap="none" spc="0" normalizeH="0" baseline="0" noProof="0">
              <a:ln>
                <a:noFill/>
              </a:ln>
              <a:effectLst/>
              <a:uLnTx/>
              <a:uFillTx/>
              <a:latin typeface="Segoe UI Light" panose="020B0502040204020203" pitchFamily="34" charset="0"/>
              <a:cs typeface="Segoe UI Light" panose="020B0502040204020203" pitchFamily="34" charset="0"/>
            </a:endParaRPr>
          </a:p>
        </p:txBody>
      </p:sp>
      <p:sp>
        <p:nvSpPr>
          <p:cNvPr id="10" name="TextBox 9">
            <a:extLst>
              <a:ext uri="{FF2B5EF4-FFF2-40B4-BE49-F238E27FC236}">
                <a16:creationId xmlns:a16="http://schemas.microsoft.com/office/drawing/2014/main" id="{B8F02C9F-C999-48FA-8CC8-E91F31B9AF5E}"/>
              </a:ext>
            </a:extLst>
          </p:cNvPr>
          <p:cNvSpPr txBox="1"/>
          <p:nvPr/>
        </p:nvSpPr>
        <p:spPr>
          <a:xfrm>
            <a:off x="1821366" y="5423450"/>
            <a:ext cx="4905510" cy="600164"/>
          </a:xfrm>
          <a:prstGeom prst="rect">
            <a:avLst/>
          </a:prstGeom>
          <a:noFill/>
        </p:spPr>
        <p:txBody>
          <a:bodyPr wrap="none" rtlCol="0">
            <a:spAutoFit/>
          </a:bodyPr>
          <a:lstStyle/>
          <a:p>
            <a:r>
              <a:rPr lang="en-US" sz="1100"/>
              <a:t>[Total Monthly Cost] = [Monthly Cost for Storage] + [Monthly Cost for Throughput]</a:t>
            </a:r>
          </a:p>
          <a:p>
            <a:r>
              <a:rPr lang="en-US" sz="1100"/>
              <a:t>                                      =   $25                                       +   $54</a:t>
            </a:r>
          </a:p>
          <a:p>
            <a:r>
              <a:rPr lang="en-US" sz="1100"/>
              <a:t>                                      =   $79 per month</a:t>
            </a:r>
          </a:p>
        </p:txBody>
      </p:sp>
      <p:graphicFrame>
        <p:nvGraphicFramePr>
          <p:cNvPr id="11" name="Table 10">
            <a:extLst>
              <a:ext uri="{FF2B5EF4-FFF2-40B4-BE49-F238E27FC236}">
                <a16:creationId xmlns:a16="http://schemas.microsoft.com/office/drawing/2014/main" id="{83536348-96AC-4046-B07A-2493C77F638F}"/>
              </a:ext>
            </a:extLst>
          </p:cNvPr>
          <p:cNvGraphicFramePr>
            <a:graphicFrameLocks noGrp="1"/>
          </p:cNvGraphicFramePr>
          <p:nvPr>
            <p:extLst>
              <p:ext uri="{D42A27DB-BD31-4B8C-83A1-F6EECF244321}">
                <p14:modId xmlns:p14="http://schemas.microsoft.com/office/powerpoint/2010/main" val="3641508148"/>
              </p:ext>
            </p:extLst>
          </p:nvPr>
        </p:nvGraphicFramePr>
        <p:xfrm>
          <a:off x="1910397" y="2303427"/>
          <a:ext cx="4185603" cy="744855"/>
        </p:xfrm>
        <a:graphic>
          <a:graphicData uri="http://schemas.openxmlformats.org/drawingml/2006/table">
            <a:tbl>
              <a:tblPr>
                <a:tableStyleId>{5C22544A-7EE6-4342-B048-85BDC9FD1C3A}</a:tableStyleId>
              </a:tblPr>
              <a:tblGrid>
                <a:gridCol w="2202029">
                  <a:extLst>
                    <a:ext uri="{9D8B030D-6E8A-4147-A177-3AD203B41FA5}">
                      <a16:colId xmlns:a16="http://schemas.microsoft.com/office/drawing/2014/main" val="1327948975"/>
                    </a:ext>
                  </a:extLst>
                </a:gridCol>
                <a:gridCol w="1983574">
                  <a:extLst>
                    <a:ext uri="{9D8B030D-6E8A-4147-A177-3AD203B41FA5}">
                      <a16:colId xmlns:a16="http://schemas.microsoft.com/office/drawing/2014/main" val="458719478"/>
                    </a:ext>
                  </a:extLst>
                </a:gridCol>
              </a:tblGrid>
              <a:tr h="190500">
                <a:tc>
                  <a:txBody>
                    <a:bodyPr/>
                    <a:lstStyle/>
                    <a:p>
                      <a:pPr algn="l" fontAlgn="b"/>
                      <a:r>
                        <a:rPr lang="en-US" sz="1100" u="none" strike="noStrike">
                          <a:effectLst/>
                        </a:rPr>
                        <a:t> Total Storage (GB) </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100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7540633"/>
                  </a:ext>
                </a:extLst>
              </a:tr>
              <a:tr h="200025">
                <a:tc>
                  <a:txBody>
                    <a:bodyPr/>
                    <a:lstStyle/>
                    <a:p>
                      <a:pPr algn="l" fontAlgn="b"/>
                      <a:r>
                        <a:rPr lang="en-US" sz="1100" u="none" strike="noStrike">
                          <a:effectLst/>
                        </a:rPr>
                        <a:t> Monthly Cost per GB</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$0.25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717146638"/>
                  </a:ext>
                </a:extLst>
              </a:tr>
              <a:tr h="200025">
                <a:tc>
                  <a:txBody>
                    <a:bodyPr/>
                    <a:lstStyle/>
                    <a:p>
                      <a:pPr algn="l" fontAlgn="b"/>
                      <a:r>
                        <a:rPr lang="en-US" sz="1100" u="none" strike="noStrike">
                          <a:effectLst/>
                        </a:rPr>
                        <a:t> Expected Monthly Cost for Storage</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$25.00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32125981"/>
                  </a:ext>
                </a:extLst>
              </a:tr>
            </a:tbl>
          </a:graphicData>
        </a:graphic>
      </p:graphicFrame>
      <p:sp>
        <p:nvSpPr>
          <p:cNvPr id="12" name="Rectangle 11">
            <a:extLst>
              <a:ext uri="{FF2B5EF4-FFF2-40B4-BE49-F238E27FC236}">
                <a16:creationId xmlns:a16="http://schemas.microsoft.com/office/drawing/2014/main" id="{E515B28D-568C-489E-8919-63F771A7B666}"/>
              </a:ext>
            </a:extLst>
          </p:cNvPr>
          <p:cNvSpPr/>
          <p:nvPr/>
        </p:nvSpPr>
        <p:spPr bwMode="auto">
          <a:xfrm>
            <a:off x="1743456" y="2804160"/>
            <a:ext cx="4450080" cy="300392"/>
          </a:xfrm>
          <a:prstGeom prst="rect">
            <a:avLst/>
          </a:prstGeom>
          <a:noFill/>
          <a:ln w="381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3" name="Table 12">
            <a:extLst>
              <a:ext uri="{FF2B5EF4-FFF2-40B4-BE49-F238E27FC236}">
                <a16:creationId xmlns:a16="http://schemas.microsoft.com/office/drawing/2014/main" id="{AEC863E1-BC13-47EF-AF76-8239FFE48B7E}"/>
              </a:ext>
            </a:extLst>
          </p:cNvPr>
          <p:cNvGraphicFramePr>
            <a:graphicFrameLocks noGrp="1"/>
          </p:cNvGraphicFramePr>
          <p:nvPr>
            <p:extLst>
              <p:ext uri="{D42A27DB-BD31-4B8C-83A1-F6EECF244321}">
                <p14:modId xmlns:p14="http://schemas.microsoft.com/office/powerpoint/2010/main" val="2938577226"/>
              </p:ext>
            </p:extLst>
          </p:nvPr>
        </p:nvGraphicFramePr>
        <p:xfrm>
          <a:off x="1910397" y="4697607"/>
          <a:ext cx="4559300" cy="190500"/>
        </p:xfrm>
        <a:graphic>
          <a:graphicData uri="http://schemas.openxmlformats.org/drawingml/2006/table">
            <a:tbl>
              <a:tblPr>
                <a:tableStyleId>{5C22544A-7EE6-4342-B048-85BDC9FD1C3A}</a:tableStyleId>
              </a:tblPr>
              <a:tblGrid>
                <a:gridCol w="2398630">
                  <a:extLst>
                    <a:ext uri="{9D8B030D-6E8A-4147-A177-3AD203B41FA5}">
                      <a16:colId xmlns:a16="http://schemas.microsoft.com/office/drawing/2014/main" val="3480470802"/>
                    </a:ext>
                  </a:extLst>
                </a:gridCol>
                <a:gridCol w="2160670">
                  <a:extLst>
                    <a:ext uri="{9D8B030D-6E8A-4147-A177-3AD203B41FA5}">
                      <a16:colId xmlns:a16="http://schemas.microsoft.com/office/drawing/2014/main" val="2443293706"/>
                    </a:ext>
                  </a:extLst>
                </a:gridCol>
              </a:tblGrid>
              <a:tr h="190500">
                <a:tc>
                  <a:txBody>
                    <a:bodyPr/>
                    <a:lstStyle/>
                    <a:p>
                      <a:pPr algn="l" fontAlgn="b"/>
                      <a:r>
                        <a:rPr lang="en-US" sz="1100" u="none" strike="noStrike">
                          <a:effectLst/>
                        </a:rPr>
                        <a:t>Expected Monthly Cost for Throughput</a:t>
                      </a:r>
                      <a:endParaRPr lang="en-US" sz="1100" b="1"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 $54.00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42655531"/>
                  </a:ext>
                </a:extLst>
              </a:tr>
            </a:tbl>
          </a:graphicData>
        </a:graphic>
      </p:graphicFrame>
      <p:sp>
        <p:nvSpPr>
          <p:cNvPr id="14" name="Rectangle 13">
            <a:extLst>
              <a:ext uri="{FF2B5EF4-FFF2-40B4-BE49-F238E27FC236}">
                <a16:creationId xmlns:a16="http://schemas.microsoft.com/office/drawing/2014/main" id="{1F2E3900-073D-4B82-A9CF-04FD02AFBE5A}"/>
              </a:ext>
            </a:extLst>
          </p:cNvPr>
          <p:cNvSpPr/>
          <p:nvPr/>
        </p:nvSpPr>
        <p:spPr bwMode="auto">
          <a:xfrm>
            <a:off x="1809174" y="4663266"/>
            <a:ext cx="4737930" cy="300392"/>
          </a:xfrm>
          <a:prstGeom prst="rect">
            <a:avLst/>
          </a:prstGeom>
          <a:noFill/>
          <a:ln w="38100">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2248FCDE-3B70-4F72-9DEB-845388EC4A53}"/>
              </a:ext>
            </a:extLst>
          </p:cNvPr>
          <p:cNvSpPr txBox="1"/>
          <p:nvPr/>
        </p:nvSpPr>
        <p:spPr>
          <a:xfrm>
            <a:off x="3054802" y="6445843"/>
            <a:ext cx="6984604" cy="261610"/>
          </a:xfrm>
          <a:prstGeom prst="rect">
            <a:avLst/>
          </a:prstGeom>
          <a:noFill/>
        </p:spPr>
        <p:txBody>
          <a:bodyPr wrap="none" rtlCol="0">
            <a:spAutoFit/>
          </a:bodyPr>
          <a:lstStyle/>
          <a:p>
            <a:r>
              <a:rPr lang="en-US" sz="1100"/>
              <a:t>* pricing may vary by region; for up-to-date pricing, see: </a:t>
            </a:r>
            <a:r>
              <a:rPr lang="en-US" sz="1100">
                <a:hlinkClick r:id="rId3"/>
              </a:rPr>
              <a:t>https://azure.microsoft.com/pricing/details/cosmos-db/</a:t>
            </a:r>
            <a:endParaRPr lang="en-US" sz="1100"/>
          </a:p>
        </p:txBody>
      </p:sp>
    </p:spTree>
    <p:extLst>
      <p:ext uri="{BB962C8B-B14F-4D97-AF65-F5344CB8AC3E}">
        <p14:creationId xmlns:p14="http://schemas.microsoft.com/office/powerpoint/2010/main" val="1296140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p:bldP spid="12"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0D4F8A8A-10A6-451B-9686-607E87D52F95}"/>
              </a:ext>
            </a:extLst>
          </p:cNvPr>
          <p:cNvSpPr>
            <a:spLocks noGrp="1"/>
          </p:cNvSpPr>
          <p:nvPr>
            <p:ph type="body" sz="quarter" idx="10"/>
          </p:nvPr>
        </p:nvSpPr>
        <p:spPr>
          <a:xfrm>
            <a:off x="269241" y="1091297"/>
            <a:ext cx="8058972" cy="977704"/>
          </a:xfrm>
        </p:spPr>
        <p:txBody>
          <a:bodyPr/>
          <a:lstStyle/>
          <a:p>
            <a:pPr marL="0" indent="0">
              <a:buNone/>
            </a:pPr>
            <a:r>
              <a:rPr lang="en-US" sz="1600" spc="50"/>
              <a:t>Azure Cosmos DB was built to support modern app patterns and use cases.</a:t>
            </a:r>
          </a:p>
          <a:p>
            <a:pPr marL="0" indent="0">
              <a:spcBef>
                <a:spcPts val="1000"/>
              </a:spcBef>
              <a:buNone/>
            </a:pPr>
            <a:r>
              <a:rPr lang="en-US" sz="1600" spc="50"/>
              <a:t>It enables industry-leading organizations to unlock the value of data, and respond to global customers and changing business dynamics in real-time.</a:t>
            </a:r>
          </a:p>
        </p:txBody>
      </p:sp>
      <p:sp>
        <p:nvSpPr>
          <p:cNvPr id="2" name="Title 1"/>
          <p:cNvSpPr>
            <a:spLocks noGrp="1"/>
          </p:cNvSpPr>
          <p:nvPr>
            <p:ph type="title"/>
          </p:nvPr>
        </p:nvSpPr>
        <p:spPr>
          <a:xfrm>
            <a:off x="269240" y="339389"/>
            <a:ext cx="11655840" cy="899665"/>
          </a:xfrm>
        </p:spPr>
        <p:txBody>
          <a:bodyPr>
            <a:noAutofit/>
          </a:bodyPr>
          <a:lstStyle/>
          <a:p>
            <a:pPr algn="l">
              <a:spcBef>
                <a:spcPts val="1000"/>
              </a:spcBef>
            </a:pPr>
            <a:r>
              <a:rPr lang="en-US"/>
              <a:t>Powering global solutions</a:t>
            </a:r>
            <a:endParaRPr lang="en-US" sz="2400">
              <a:solidFill>
                <a:schemeClr val="accent1"/>
              </a:solidFill>
            </a:endParaRPr>
          </a:p>
        </p:txBody>
      </p:sp>
      <p:grpSp>
        <p:nvGrpSpPr>
          <p:cNvPr id="4" name="Group 3"/>
          <p:cNvGrpSpPr/>
          <p:nvPr/>
        </p:nvGrpSpPr>
        <p:grpSpPr>
          <a:xfrm>
            <a:off x="269239" y="2586561"/>
            <a:ext cx="1792849" cy="3790603"/>
            <a:chOff x="269239" y="2586561"/>
            <a:chExt cx="1792849" cy="3790603"/>
          </a:xfrm>
        </p:grpSpPr>
        <p:sp>
          <p:nvSpPr>
            <p:cNvPr id="6" name="Freeform: Shape 5">
              <a:extLst>
                <a:ext uri="{FF2B5EF4-FFF2-40B4-BE49-F238E27FC236}">
                  <a16:creationId xmlns:a16="http://schemas.microsoft.com/office/drawing/2014/main" id="{C8115A48-79FC-4BD4-8EBA-340A95E1E34F}"/>
                </a:ext>
              </a:extLst>
            </p:cNvPr>
            <p:cNvSpPr/>
            <p:nvPr/>
          </p:nvSpPr>
          <p:spPr>
            <a:xfrm>
              <a:off x="269239"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rgbClr val="F3F3F3"/>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Data distributed and available globally </a:t>
              </a:r>
            </a:p>
            <a:p>
              <a:pPr marL="0" lvl="1" defTabSz="762000">
                <a:lnSpc>
                  <a:spcPct val="107000"/>
                </a:lnSpc>
                <a:spcAft>
                  <a:spcPts val="600"/>
                </a:spcAft>
                <a:buClr>
                  <a:schemeClr val="tx2"/>
                </a:buClr>
                <a:buSzPct val="90000"/>
              </a:pPr>
              <a:endParaRPr lang="en-US" sz="1200">
                <a:solidFill>
                  <a:schemeClr val="tx2"/>
                </a:solidFill>
                <a:latin typeface="Segoe UI Semilight" charset="0"/>
                <a:ea typeface="Segoe UI Semilight" charset="0"/>
                <a:cs typeface="Segoe UI Semilight" charset="0"/>
              </a:endParaRPr>
            </a:p>
          </p:txBody>
        </p:sp>
        <p:sp>
          <p:nvSpPr>
            <p:cNvPr id="14" name="globe_4">
              <a:extLst>
                <a:ext uri="{FF2B5EF4-FFF2-40B4-BE49-F238E27FC236}">
                  <a16:creationId xmlns:a16="http://schemas.microsoft.com/office/drawing/2014/main" id="{B2994CA9-887C-4872-A759-0E4589D05F08}"/>
                </a:ext>
              </a:extLst>
            </p:cNvPr>
            <p:cNvSpPr>
              <a:spLocks noChangeAspect="1" noEditPoints="1"/>
            </p:cNvSpPr>
            <p:nvPr/>
          </p:nvSpPr>
          <p:spPr bwMode="auto">
            <a:xfrm>
              <a:off x="789908" y="3087941"/>
              <a:ext cx="751510" cy="760942"/>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50" name="Freeform: Shape 5">
              <a:extLst>
                <a:ext uri="{FF2B5EF4-FFF2-40B4-BE49-F238E27FC236}">
                  <a16:creationId xmlns:a16="http://schemas.microsoft.com/office/drawing/2014/main" id="{C8115A48-79FC-4BD4-8EBA-340A95E1E34F}"/>
                </a:ext>
              </a:extLst>
            </p:cNvPr>
            <p:cNvSpPr/>
            <p:nvPr/>
          </p:nvSpPr>
          <p:spPr>
            <a:xfrm>
              <a:off x="269239"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a:solidFill>
                    <a:schemeClr val="tx1"/>
                  </a:solidFill>
                </a:rPr>
                <a:t>Puts data where your users are</a:t>
              </a:r>
            </a:p>
          </p:txBody>
        </p:sp>
      </p:grpSp>
      <p:grpSp>
        <p:nvGrpSpPr>
          <p:cNvPr id="12" name="Group 11"/>
          <p:cNvGrpSpPr/>
          <p:nvPr/>
        </p:nvGrpSpPr>
        <p:grpSpPr>
          <a:xfrm>
            <a:off x="2241374" y="2586561"/>
            <a:ext cx="1882491" cy="3790603"/>
            <a:chOff x="2241374" y="2586561"/>
            <a:chExt cx="1882491" cy="3790603"/>
          </a:xfrm>
        </p:grpSpPr>
        <p:sp>
          <p:nvSpPr>
            <p:cNvPr id="7" name="Freeform: Shape 6">
              <a:extLst>
                <a:ext uri="{FF2B5EF4-FFF2-40B4-BE49-F238E27FC236}">
                  <a16:creationId xmlns:a16="http://schemas.microsoft.com/office/drawing/2014/main" id="{7962018F-8E8A-4F6F-8456-9A50EA413A78}"/>
                </a:ext>
              </a:extLst>
            </p:cNvPr>
            <p:cNvSpPr/>
            <p:nvPr/>
          </p:nvSpPr>
          <p:spPr>
            <a:xfrm>
              <a:off x="2241374"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Build real-time customer experiences</a:t>
              </a:r>
            </a:p>
            <a:p>
              <a:pPr marL="0" lvl="1" defTabSz="762000">
                <a:lnSpc>
                  <a:spcPct val="107000"/>
                </a:lnSpc>
                <a:spcAft>
                  <a:spcPts val="600"/>
                </a:spcAft>
                <a:buClr>
                  <a:schemeClr val="tx2"/>
                </a:buClr>
                <a:buSzPct val="90000"/>
              </a:pPr>
              <a:endParaRPr lang="en-US" sz="1200" b="1">
                <a:solidFill>
                  <a:schemeClr val="tx2"/>
                </a:solidFill>
                <a:latin typeface="Segoe UI Semibold" charset="0"/>
                <a:ea typeface="Segoe UI Semibold" charset="0"/>
                <a:cs typeface="Segoe UI Semibold" charset="0"/>
              </a:endParaRPr>
            </a:p>
          </p:txBody>
        </p:sp>
        <p:grpSp>
          <p:nvGrpSpPr>
            <p:cNvPr id="19" name="Group 14">
              <a:extLst>
                <a:ext uri="{FF2B5EF4-FFF2-40B4-BE49-F238E27FC236}">
                  <a16:creationId xmlns:a16="http://schemas.microsoft.com/office/drawing/2014/main" id="{6E7FC586-57B9-4BD8-B987-E24CC1982F15}"/>
                </a:ext>
              </a:extLst>
            </p:cNvPr>
            <p:cNvGrpSpPr>
              <a:grpSpLocks noChangeAspect="1"/>
            </p:cNvGrpSpPr>
            <p:nvPr/>
          </p:nvGrpSpPr>
          <p:grpSpPr bwMode="auto">
            <a:xfrm>
              <a:off x="2656686" y="3188655"/>
              <a:ext cx="962224" cy="559514"/>
              <a:chOff x="-491" y="1145"/>
              <a:chExt cx="270" cy="157"/>
            </a:xfrm>
          </p:grpSpPr>
          <p:sp>
            <p:nvSpPr>
              <p:cNvPr id="20" name="Oval 15">
                <a:extLst>
                  <a:ext uri="{FF2B5EF4-FFF2-40B4-BE49-F238E27FC236}">
                    <a16:creationId xmlns:a16="http://schemas.microsoft.com/office/drawing/2014/main" id="{442BAB8D-F662-4F4E-A25F-EAA826EB2EBE}"/>
                  </a:ext>
                </a:extLst>
              </p:cNvPr>
              <p:cNvSpPr>
                <a:spLocks noChangeArrowheads="1"/>
              </p:cNvSpPr>
              <p:nvPr/>
            </p:nvSpPr>
            <p:spPr bwMode="auto">
              <a:xfrm>
                <a:off x="-472" y="1145"/>
                <a:ext cx="89" cy="92"/>
              </a:xfrm>
              <a:prstGeom prst="ellipse">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1" name="Freeform 16">
                <a:extLst>
                  <a:ext uri="{FF2B5EF4-FFF2-40B4-BE49-F238E27FC236}">
                    <a16:creationId xmlns:a16="http://schemas.microsoft.com/office/drawing/2014/main" id="{7C1DEB8C-008D-46EA-9A18-CE37F78A1583}"/>
                  </a:ext>
                </a:extLst>
              </p:cNvPr>
              <p:cNvSpPr>
                <a:spLocks/>
              </p:cNvSpPr>
              <p:nvPr/>
            </p:nvSpPr>
            <p:spPr bwMode="auto">
              <a:xfrm>
                <a:off x="-491" y="1237"/>
                <a:ext cx="124" cy="65"/>
              </a:xfrm>
              <a:custGeom>
                <a:avLst/>
                <a:gdLst>
                  <a:gd name="T0" fmla="*/ 59 w 59"/>
                  <a:gd name="T1" fmla="*/ 30 h 30"/>
                  <a:gd name="T2" fmla="*/ 30 w 59"/>
                  <a:gd name="T3" fmla="*/ 0 h 30"/>
                  <a:gd name="T4" fmla="*/ 0 w 59"/>
                  <a:gd name="T5" fmla="*/ 30 h 30"/>
                </a:gdLst>
                <a:ahLst/>
                <a:cxnLst>
                  <a:cxn ang="0">
                    <a:pos x="T0" y="T1"/>
                  </a:cxn>
                  <a:cxn ang="0">
                    <a:pos x="T2" y="T3"/>
                  </a:cxn>
                  <a:cxn ang="0">
                    <a:pos x="T4" y="T5"/>
                  </a:cxn>
                </a:cxnLst>
                <a:rect l="0" t="0" r="r" b="b"/>
                <a:pathLst>
                  <a:path w="59" h="30">
                    <a:moveTo>
                      <a:pt x="59" y="30"/>
                    </a:moveTo>
                    <a:cubicBezTo>
                      <a:pt x="59" y="13"/>
                      <a:pt x="46" y="0"/>
                      <a:pt x="30" y="0"/>
                    </a:cubicBezTo>
                    <a:cubicBezTo>
                      <a:pt x="13" y="0"/>
                      <a:pt x="0" y="13"/>
                      <a:pt x="0" y="3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2" name="Freeform 17">
                <a:extLst>
                  <a:ext uri="{FF2B5EF4-FFF2-40B4-BE49-F238E27FC236}">
                    <a16:creationId xmlns:a16="http://schemas.microsoft.com/office/drawing/2014/main" id="{92985FEE-3D79-473C-AA8D-D9560B73CE6A}"/>
                  </a:ext>
                </a:extLst>
              </p:cNvPr>
              <p:cNvSpPr>
                <a:spLocks/>
              </p:cNvSpPr>
              <p:nvPr/>
            </p:nvSpPr>
            <p:spPr bwMode="auto">
              <a:xfrm>
                <a:off x="-390" y="1167"/>
                <a:ext cx="125" cy="94"/>
              </a:xfrm>
              <a:custGeom>
                <a:avLst/>
                <a:gdLst>
                  <a:gd name="T0" fmla="*/ 11 w 125"/>
                  <a:gd name="T1" fmla="*/ 94 h 94"/>
                  <a:gd name="T2" fmla="*/ 125 w 125"/>
                  <a:gd name="T3" fmla="*/ 94 h 94"/>
                  <a:gd name="T4" fmla="*/ 125 w 125"/>
                  <a:gd name="T5" fmla="*/ 0 h 94"/>
                  <a:gd name="T6" fmla="*/ 0 w 125"/>
                  <a:gd name="T7" fmla="*/ 0 h 94"/>
                </a:gdLst>
                <a:ahLst/>
                <a:cxnLst>
                  <a:cxn ang="0">
                    <a:pos x="T0" y="T1"/>
                  </a:cxn>
                  <a:cxn ang="0">
                    <a:pos x="T2" y="T3"/>
                  </a:cxn>
                  <a:cxn ang="0">
                    <a:pos x="T4" y="T5"/>
                  </a:cxn>
                  <a:cxn ang="0">
                    <a:pos x="T6" y="T7"/>
                  </a:cxn>
                </a:cxnLst>
                <a:rect l="0" t="0" r="r" b="b"/>
                <a:pathLst>
                  <a:path w="125" h="94">
                    <a:moveTo>
                      <a:pt x="11" y="94"/>
                    </a:moveTo>
                    <a:lnTo>
                      <a:pt x="125" y="94"/>
                    </a:lnTo>
                    <a:lnTo>
                      <a:pt x="125" y="0"/>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3" name="Line 18">
                <a:extLst>
                  <a:ext uri="{FF2B5EF4-FFF2-40B4-BE49-F238E27FC236}">
                    <a16:creationId xmlns:a16="http://schemas.microsoft.com/office/drawing/2014/main" id="{BB2D7685-3699-475E-96EA-68AB00A8229C}"/>
                  </a:ext>
                </a:extLst>
              </p:cNvPr>
              <p:cNvSpPr>
                <a:spLocks noChangeShapeType="1"/>
              </p:cNvSpPr>
              <p:nvPr/>
            </p:nvSpPr>
            <p:spPr bwMode="auto">
              <a:xfrm flipV="1">
                <a:off x="-339" y="1261"/>
                <a:ext cx="0" cy="32"/>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4" name="Freeform 19">
                <a:extLst>
                  <a:ext uri="{FF2B5EF4-FFF2-40B4-BE49-F238E27FC236}">
                    <a16:creationId xmlns:a16="http://schemas.microsoft.com/office/drawing/2014/main" id="{CD775DE6-C508-4C3A-8D03-160F72FE4B5D}"/>
                  </a:ext>
                </a:extLst>
              </p:cNvPr>
              <p:cNvSpPr>
                <a:spLocks/>
              </p:cNvSpPr>
              <p:nvPr/>
            </p:nvSpPr>
            <p:spPr bwMode="auto">
              <a:xfrm>
                <a:off x="-280" y="1185"/>
                <a:ext cx="59" cy="108"/>
              </a:xfrm>
              <a:custGeom>
                <a:avLst/>
                <a:gdLst>
                  <a:gd name="T0" fmla="*/ 15 w 59"/>
                  <a:gd name="T1" fmla="*/ 0 h 108"/>
                  <a:gd name="T2" fmla="*/ 59 w 59"/>
                  <a:gd name="T3" fmla="*/ 0 h 108"/>
                  <a:gd name="T4" fmla="*/ 59 w 59"/>
                  <a:gd name="T5" fmla="*/ 108 h 108"/>
                  <a:gd name="T6" fmla="*/ 0 w 59"/>
                  <a:gd name="T7" fmla="*/ 108 h 108"/>
                  <a:gd name="T8" fmla="*/ 0 w 59"/>
                  <a:gd name="T9" fmla="*/ 76 h 108"/>
                </a:gdLst>
                <a:ahLst/>
                <a:cxnLst>
                  <a:cxn ang="0">
                    <a:pos x="T0" y="T1"/>
                  </a:cxn>
                  <a:cxn ang="0">
                    <a:pos x="T2" y="T3"/>
                  </a:cxn>
                  <a:cxn ang="0">
                    <a:pos x="T4" y="T5"/>
                  </a:cxn>
                  <a:cxn ang="0">
                    <a:pos x="T6" y="T7"/>
                  </a:cxn>
                  <a:cxn ang="0">
                    <a:pos x="T8" y="T9"/>
                  </a:cxn>
                </a:cxnLst>
                <a:rect l="0" t="0" r="r" b="b"/>
                <a:pathLst>
                  <a:path w="59" h="108">
                    <a:moveTo>
                      <a:pt x="15" y="0"/>
                    </a:moveTo>
                    <a:lnTo>
                      <a:pt x="59" y="0"/>
                    </a:lnTo>
                    <a:lnTo>
                      <a:pt x="59" y="108"/>
                    </a:lnTo>
                    <a:lnTo>
                      <a:pt x="0" y="108"/>
                    </a:lnTo>
                    <a:lnTo>
                      <a:pt x="0" y="76"/>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5" name="Line 20">
                <a:extLst>
                  <a:ext uri="{FF2B5EF4-FFF2-40B4-BE49-F238E27FC236}">
                    <a16:creationId xmlns:a16="http://schemas.microsoft.com/office/drawing/2014/main" id="{92CB56BD-138C-45F3-93DB-E97EE0DD81B9}"/>
                  </a:ext>
                </a:extLst>
              </p:cNvPr>
              <p:cNvSpPr>
                <a:spLocks noChangeShapeType="1"/>
              </p:cNvSpPr>
              <p:nvPr/>
            </p:nvSpPr>
            <p:spPr bwMode="auto">
              <a:xfrm flipH="1">
                <a:off x="-367" y="1293"/>
                <a:ext cx="62"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6" name="Line 21">
                <a:extLst>
                  <a:ext uri="{FF2B5EF4-FFF2-40B4-BE49-F238E27FC236}">
                    <a16:creationId xmlns:a16="http://schemas.microsoft.com/office/drawing/2014/main" id="{BE9E1E27-A9BA-4281-82A8-5AA49D2FE92B}"/>
                  </a:ext>
                </a:extLst>
              </p:cNvPr>
              <p:cNvSpPr>
                <a:spLocks noChangeShapeType="1"/>
              </p:cNvSpPr>
              <p:nvPr/>
            </p:nvSpPr>
            <p:spPr bwMode="auto">
              <a:xfrm flipH="1">
                <a:off x="-265" y="1219"/>
                <a:ext cx="44"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7" name="Line 22">
                <a:extLst>
                  <a:ext uri="{FF2B5EF4-FFF2-40B4-BE49-F238E27FC236}">
                    <a16:creationId xmlns:a16="http://schemas.microsoft.com/office/drawing/2014/main" id="{35EDA2B3-5654-4EE0-88C8-C2227E29A459}"/>
                  </a:ext>
                </a:extLst>
              </p:cNvPr>
              <p:cNvSpPr>
                <a:spLocks noChangeShapeType="1"/>
              </p:cNvSpPr>
              <p:nvPr/>
            </p:nvSpPr>
            <p:spPr bwMode="auto">
              <a:xfrm flipH="1">
                <a:off x="-265" y="1248"/>
                <a:ext cx="44"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8" name="Line 23">
                <a:extLst>
                  <a:ext uri="{FF2B5EF4-FFF2-40B4-BE49-F238E27FC236}">
                    <a16:creationId xmlns:a16="http://schemas.microsoft.com/office/drawing/2014/main" id="{4F22E176-692F-42BB-9361-CA532DB61B20}"/>
                  </a:ext>
                </a:extLst>
              </p:cNvPr>
              <p:cNvSpPr>
                <a:spLocks noChangeShapeType="1"/>
              </p:cNvSpPr>
              <p:nvPr/>
            </p:nvSpPr>
            <p:spPr bwMode="auto">
              <a:xfrm>
                <a:off x="-358" y="1195"/>
                <a:ext cx="19" cy="37"/>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29" name="Freeform 24">
                <a:extLst>
                  <a:ext uri="{FF2B5EF4-FFF2-40B4-BE49-F238E27FC236}">
                    <a16:creationId xmlns:a16="http://schemas.microsoft.com/office/drawing/2014/main" id="{863023F6-8F2F-4CD8-B600-FBA9AF56DCBB}"/>
                  </a:ext>
                </a:extLst>
              </p:cNvPr>
              <p:cNvSpPr>
                <a:spLocks/>
              </p:cNvSpPr>
              <p:nvPr/>
            </p:nvSpPr>
            <p:spPr bwMode="auto">
              <a:xfrm>
                <a:off x="-320" y="1191"/>
                <a:ext cx="19" cy="41"/>
              </a:xfrm>
              <a:custGeom>
                <a:avLst/>
                <a:gdLst>
                  <a:gd name="T0" fmla="*/ 0 w 19"/>
                  <a:gd name="T1" fmla="*/ 0 h 41"/>
                  <a:gd name="T2" fmla="*/ 19 w 19"/>
                  <a:gd name="T3" fmla="*/ 22 h 41"/>
                  <a:gd name="T4" fmla="*/ 0 w 19"/>
                  <a:gd name="T5" fmla="*/ 41 h 41"/>
                </a:gdLst>
                <a:ahLst/>
                <a:cxnLst>
                  <a:cxn ang="0">
                    <a:pos x="T0" y="T1"/>
                  </a:cxn>
                  <a:cxn ang="0">
                    <a:pos x="T2" y="T3"/>
                  </a:cxn>
                  <a:cxn ang="0">
                    <a:pos x="T4" y="T5"/>
                  </a:cxn>
                </a:cxnLst>
                <a:rect l="0" t="0" r="r" b="b"/>
                <a:pathLst>
                  <a:path w="19" h="41">
                    <a:moveTo>
                      <a:pt x="0" y="0"/>
                    </a:moveTo>
                    <a:lnTo>
                      <a:pt x="19" y="22"/>
                    </a:lnTo>
                    <a:lnTo>
                      <a:pt x="0" y="4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52" name="Freeform: Shape 6">
              <a:extLst>
                <a:ext uri="{FF2B5EF4-FFF2-40B4-BE49-F238E27FC236}">
                  <a16:creationId xmlns:a16="http://schemas.microsoft.com/office/drawing/2014/main" id="{7962018F-8E8A-4F6F-8456-9A50EA413A78}"/>
                </a:ext>
              </a:extLst>
            </p:cNvPr>
            <p:cNvSpPr/>
            <p:nvPr/>
          </p:nvSpPr>
          <p:spPr>
            <a:xfrm>
              <a:off x="2246520" y="5232624"/>
              <a:ext cx="1877345"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a:solidFill>
                    <a:schemeClr val="tx1"/>
                  </a:solidFill>
                </a:rPr>
                <a:t>Enable latency-sensitive </a:t>
              </a:r>
              <a:r>
                <a:rPr lang="en-US" sz="1200" kern="1200">
                  <a:solidFill>
                    <a:schemeClr val="tx1"/>
                  </a:solidFill>
                </a:rPr>
                <a:t>personalization, bidding, and fraud detection. </a:t>
              </a:r>
            </a:p>
          </p:txBody>
        </p:sp>
      </p:grpSp>
      <p:grpSp>
        <p:nvGrpSpPr>
          <p:cNvPr id="15" name="Group 14"/>
          <p:cNvGrpSpPr/>
          <p:nvPr/>
        </p:nvGrpSpPr>
        <p:grpSpPr>
          <a:xfrm>
            <a:off x="4213509" y="2586561"/>
            <a:ext cx="1792849" cy="3790603"/>
            <a:chOff x="4213509" y="2586561"/>
            <a:chExt cx="1792849" cy="3790603"/>
          </a:xfrm>
        </p:grpSpPr>
        <p:sp>
          <p:nvSpPr>
            <p:cNvPr id="8" name="Freeform: Shape 7">
              <a:extLst>
                <a:ext uri="{FF2B5EF4-FFF2-40B4-BE49-F238E27FC236}">
                  <a16:creationId xmlns:a16="http://schemas.microsoft.com/office/drawing/2014/main" id="{54FF628B-6CC3-462E-AF13-3E1490D9B525}"/>
                </a:ext>
              </a:extLst>
            </p:cNvPr>
            <p:cNvSpPr/>
            <p:nvPr/>
          </p:nvSpPr>
          <p:spPr>
            <a:xfrm>
              <a:off x="4213509"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Ideal for gaming, </a:t>
              </a:r>
              <a:br>
                <a:rPr lang="en-US" sz="1200" b="1">
                  <a:solidFill>
                    <a:schemeClr val="tx2"/>
                  </a:solidFill>
                  <a:latin typeface="Segoe UI Semibold" charset="0"/>
                  <a:ea typeface="Segoe UI Semibold" charset="0"/>
                  <a:cs typeface="Segoe UI Semibold" charset="0"/>
                </a:rPr>
              </a:br>
              <a:r>
                <a:rPr lang="en-US" sz="1200" b="1">
                  <a:solidFill>
                    <a:schemeClr val="tx2"/>
                  </a:solidFill>
                  <a:latin typeface="Segoe UI Semibold" charset="0"/>
                  <a:ea typeface="Segoe UI Semibold" charset="0"/>
                  <a:cs typeface="Segoe UI Semibold" charset="0"/>
                </a:rPr>
                <a:t>IoT   &amp; eCommerce</a:t>
              </a:r>
            </a:p>
            <a:p>
              <a:pPr marL="0" lvl="1" defTabSz="762000">
                <a:lnSpc>
                  <a:spcPct val="107000"/>
                </a:lnSpc>
                <a:spcAft>
                  <a:spcPts val="600"/>
                </a:spcAft>
                <a:buClr>
                  <a:schemeClr val="tx2"/>
                </a:buClr>
                <a:buSzPct val="90000"/>
              </a:pPr>
              <a:endParaRPr lang="en-US" sz="1200">
                <a:solidFill>
                  <a:schemeClr val="tx2"/>
                </a:solidFill>
                <a:latin typeface="Segoe UI Semilight" charset="0"/>
                <a:ea typeface="Segoe UI Semilight" charset="0"/>
                <a:cs typeface="Segoe UI Semilight" charset="0"/>
              </a:endParaRPr>
            </a:p>
          </p:txBody>
        </p:sp>
        <p:grpSp>
          <p:nvGrpSpPr>
            <p:cNvPr id="13" name="Group 12">
              <a:extLst>
                <a:ext uri="{FF2B5EF4-FFF2-40B4-BE49-F238E27FC236}">
                  <a16:creationId xmlns:a16="http://schemas.microsoft.com/office/drawing/2014/main" id="{DC3D2208-E485-4BEB-8F2E-D5D3318E4E77}"/>
                </a:ext>
              </a:extLst>
            </p:cNvPr>
            <p:cNvGrpSpPr/>
            <p:nvPr/>
          </p:nvGrpSpPr>
          <p:grpSpPr>
            <a:xfrm>
              <a:off x="4690226" y="3223339"/>
              <a:ext cx="839414" cy="490146"/>
              <a:chOff x="8167676" y="757688"/>
              <a:chExt cx="366650" cy="214092"/>
            </a:xfrm>
          </p:grpSpPr>
          <p:sp>
            <p:nvSpPr>
              <p:cNvPr id="16" name="Freeform 77">
                <a:extLst>
                  <a:ext uri="{FF2B5EF4-FFF2-40B4-BE49-F238E27FC236}">
                    <a16:creationId xmlns:a16="http://schemas.microsoft.com/office/drawing/2014/main" id="{8AEB0D30-F563-4E6B-81CD-0821477D1C71}"/>
                  </a:ext>
                </a:extLst>
              </p:cNvPr>
              <p:cNvSpPr>
                <a:spLocks/>
              </p:cNvSpPr>
              <p:nvPr/>
            </p:nvSpPr>
            <p:spPr bwMode="auto">
              <a:xfrm>
                <a:off x="8167676" y="757688"/>
                <a:ext cx="366650" cy="21409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7" name="Freeform 78">
                <a:extLst>
                  <a:ext uri="{FF2B5EF4-FFF2-40B4-BE49-F238E27FC236}">
                    <a16:creationId xmlns:a16="http://schemas.microsoft.com/office/drawing/2014/main" id="{D38254AC-422B-4951-AF56-1C283EBB368B}"/>
                  </a:ext>
                </a:extLst>
              </p:cNvPr>
              <p:cNvSpPr>
                <a:spLocks/>
              </p:cNvSpPr>
              <p:nvPr/>
            </p:nvSpPr>
            <p:spPr bwMode="auto">
              <a:xfrm>
                <a:off x="8342027" y="810249"/>
                <a:ext cx="17948" cy="19230"/>
              </a:xfrm>
              <a:custGeom>
                <a:avLst/>
                <a:gdLst>
                  <a:gd name="T0" fmla="*/ 9 w 20"/>
                  <a:gd name="T1" fmla="*/ 20 h 20"/>
                  <a:gd name="T2" fmla="*/ 0 w 20"/>
                  <a:gd name="T3" fmla="*/ 10 h 20"/>
                  <a:gd name="T4" fmla="*/ 10 w 20"/>
                  <a:gd name="T5" fmla="*/ 0 h 20"/>
                  <a:gd name="T6" fmla="*/ 20 w 20"/>
                  <a:gd name="T7" fmla="*/ 11 h 20"/>
                  <a:gd name="T8" fmla="*/ 9 w 20"/>
                  <a:gd name="T9" fmla="*/ 20 h 20"/>
                </a:gdLst>
                <a:ahLst/>
                <a:cxnLst>
                  <a:cxn ang="0">
                    <a:pos x="T0" y="T1"/>
                  </a:cxn>
                  <a:cxn ang="0">
                    <a:pos x="T2" y="T3"/>
                  </a:cxn>
                  <a:cxn ang="0">
                    <a:pos x="T4" y="T5"/>
                  </a:cxn>
                  <a:cxn ang="0">
                    <a:pos x="T6" y="T7"/>
                  </a:cxn>
                  <a:cxn ang="0">
                    <a:pos x="T8" y="T9"/>
                  </a:cxn>
                </a:cxnLst>
                <a:rect l="0" t="0" r="r" b="b"/>
                <a:pathLst>
                  <a:path w="20" h="20">
                    <a:moveTo>
                      <a:pt x="9" y="20"/>
                    </a:moveTo>
                    <a:cubicBezTo>
                      <a:pt x="4" y="20"/>
                      <a:pt x="0" y="15"/>
                      <a:pt x="0" y="10"/>
                    </a:cubicBezTo>
                    <a:cubicBezTo>
                      <a:pt x="0" y="4"/>
                      <a:pt x="5" y="0"/>
                      <a:pt x="10" y="0"/>
                    </a:cubicBezTo>
                    <a:cubicBezTo>
                      <a:pt x="16" y="0"/>
                      <a:pt x="20" y="5"/>
                      <a:pt x="20" y="11"/>
                    </a:cubicBezTo>
                    <a:cubicBezTo>
                      <a:pt x="19" y="16"/>
                      <a:pt x="15" y="20"/>
                      <a:pt x="9" y="20"/>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53" name="Freeform: Shape 7">
              <a:extLst>
                <a:ext uri="{FF2B5EF4-FFF2-40B4-BE49-F238E27FC236}">
                  <a16:creationId xmlns:a16="http://schemas.microsoft.com/office/drawing/2014/main" id="{54FF628B-6CC3-462E-AF13-3E1490D9B525}"/>
                </a:ext>
              </a:extLst>
            </p:cNvPr>
            <p:cNvSpPr/>
            <p:nvPr/>
          </p:nvSpPr>
          <p:spPr>
            <a:xfrm>
              <a:off x="4213509"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a:solidFill>
                    <a:schemeClr val="tx1"/>
                  </a:solidFill>
                </a:rPr>
                <a:t>Predictable and fast service, even during traffic spikes</a:t>
              </a:r>
            </a:p>
          </p:txBody>
        </p:sp>
      </p:grpSp>
      <p:grpSp>
        <p:nvGrpSpPr>
          <p:cNvPr id="57" name="Group 56"/>
          <p:cNvGrpSpPr/>
          <p:nvPr/>
        </p:nvGrpSpPr>
        <p:grpSpPr>
          <a:xfrm>
            <a:off x="6185644" y="2586561"/>
            <a:ext cx="1792849" cy="3790603"/>
            <a:chOff x="6185644" y="2586561"/>
            <a:chExt cx="1792849" cy="3790603"/>
          </a:xfrm>
        </p:grpSpPr>
        <p:sp>
          <p:nvSpPr>
            <p:cNvPr id="9" name="Freeform: Shape 8">
              <a:extLst>
                <a:ext uri="{FF2B5EF4-FFF2-40B4-BE49-F238E27FC236}">
                  <a16:creationId xmlns:a16="http://schemas.microsoft.com/office/drawing/2014/main" id="{244CDC8F-E742-4A60-A101-D7F2F8D9210B}"/>
                </a:ext>
              </a:extLst>
            </p:cNvPr>
            <p:cNvSpPr/>
            <p:nvPr/>
          </p:nvSpPr>
          <p:spPr>
            <a:xfrm>
              <a:off x="6185644"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9144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Simplified development with </a:t>
              </a:r>
              <a:r>
                <a:rPr lang="en-US" sz="1200" b="1" err="1">
                  <a:solidFill>
                    <a:schemeClr val="tx2"/>
                  </a:solidFill>
                  <a:latin typeface="Segoe UI Semibold" charset="0"/>
                  <a:ea typeface="Segoe UI Semibold" charset="0"/>
                  <a:cs typeface="Segoe UI Semibold" charset="0"/>
                </a:rPr>
                <a:t>serverless</a:t>
              </a:r>
              <a:r>
                <a:rPr lang="en-US" sz="1200" b="1">
                  <a:solidFill>
                    <a:schemeClr val="tx2"/>
                  </a:solidFill>
                  <a:latin typeface="Segoe UI Semibold" charset="0"/>
                  <a:ea typeface="Segoe UI Semibold" charset="0"/>
                  <a:cs typeface="Segoe UI Semibold" charset="0"/>
                </a:rPr>
                <a:t> architecture</a:t>
              </a:r>
            </a:p>
            <a:p>
              <a:pPr marL="0" lvl="1" defTabSz="762000">
                <a:lnSpc>
                  <a:spcPct val="107000"/>
                </a:lnSpc>
                <a:spcAft>
                  <a:spcPts val="600"/>
                </a:spcAft>
                <a:buClr>
                  <a:schemeClr val="tx2"/>
                </a:buClr>
                <a:buSzPct val="90000"/>
              </a:pPr>
              <a:endParaRPr lang="en-US" sz="1200">
                <a:solidFill>
                  <a:schemeClr val="tx2"/>
                </a:solidFill>
                <a:latin typeface="Segoe UI Semilight" charset="0"/>
                <a:ea typeface="Segoe UI Semilight" charset="0"/>
                <a:cs typeface="Segoe UI Semilight" charset="0"/>
              </a:endParaRPr>
            </a:p>
          </p:txBody>
        </p:sp>
        <p:sp>
          <p:nvSpPr>
            <p:cNvPr id="30" name="Freeform 9">
              <a:extLst>
                <a:ext uri="{FF2B5EF4-FFF2-40B4-BE49-F238E27FC236}">
                  <a16:creationId xmlns:a16="http://schemas.microsoft.com/office/drawing/2014/main" id="{CFF4DBFD-F5C2-47C7-8B21-BC72890C3E05}"/>
                </a:ext>
              </a:extLst>
            </p:cNvPr>
            <p:cNvSpPr>
              <a:spLocks noEditPoints="1"/>
            </p:cNvSpPr>
            <p:nvPr/>
          </p:nvSpPr>
          <p:spPr bwMode="auto">
            <a:xfrm>
              <a:off x="6686072" y="3151530"/>
              <a:ext cx="791992" cy="633764"/>
            </a:xfrm>
            <a:custGeom>
              <a:avLst/>
              <a:gdLst>
                <a:gd name="T0" fmla="*/ 899 w 2698"/>
                <a:gd name="T1" fmla="*/ 720 h 2159"/>
                <a:gd name="T2" fmla="*/ 2698 w 2698"/>
                <a:gd name="T3" fmla="*/ 720 h 2159"/>
                <a:gd name="T4" fmla="*/ 2698 w 2698"/>
                <a:gd name="T5" fmla="*/ 1800 h 2159"/>
                <a:gd name="T6" fmla="*/ 899 w 2698"/>
                <a:gd name="T7" fmla="*/ 1800 h 2159"/>
                <a:gd name="T8" fmla="*/ 899 w 2698"/>
                <a:gd name="T9" fmla="*/ 720 h 2159"/>
                <a:gd name="T10" fmla="*/ 1799 w 2698"/>
                <a:gd name="T11" fmla="*/ 1800 h 2159"/>
                <a:gd name="T12" fmla="*/ 1799 w 2698"/>
                <a:gd name="T13" fmla="*/ 2159 h 2159"/>
                <a:gd name="T14" fmla="*/ 1349 w 2698"/>
                <a:gd name="T15" fmla="*/ 2159 h 2159"/>
                <a:gd name="T16" fmla="*/ 2248 w 2698"/>
                <a:gd name="T17" fmla="*/ 2159 h 2159"/>
                <a:gd name="T18" fmla="*/ 271 w 2698"/>
                <a:gd name="T19" fmla="*/ 360 h 2159"/>
                <a:gd name="T20" fmla="*/ 810 w 2698"/>
                <a:gd name="T21" fmla="*/ 360 h 2159"/>
                <a:gd name="T22" fmla="*/ 271 w 2698"/>
                <a:gd name="T23" fmla="*/ 1800 h 2159"/>
                <a:gd name="T24" fmla="*/ 899 w 2698"/>
                <a:gd name="T25" fmla="*/ 1800 h 2159"/>
                <a:gd name="T26" fmla="*/ 271 w 2698"/>
                <a:gd name="T27" fmla="*/ 1440 h 2159"/>
                <a:gd name="T28" fmla="*/ 904 w 2698"/>
                <a:gd name="T29" fmla="*/ 1440 h 2159"/>
                <a:gd name="T30" fmla="*/ 1080 w 2698"/>
                <a:gd name="T31" fmla="*/ 720 h 2159"/>
                <a:gd name="T32" fmla="*/ 1080 w 2698"/>
                <a:gd name="T33" fmla="*/ 0 h 2159"/>
                <a:gd name="T34" fmla="*/ 0 w 2698"/>
                <a:gd name="T35" fmla="*/ 0 h 2159"/>
                <a:gd name="T36" fmla="*/ 0 w 2698"/>
                <a:gd name="T37" fmla="*/ 2159 h 2159"/>
                <a:gd name="T38" fmla="*/ 1080 w 2698"/>
                <a:gd name="T39" fmla="*/ 2159 h 2159"/>
                <a:gd name="T40" fmla="*/ 1080 w 2698"/>
                <a:gd name="T41" fmla="*/ 1800 h 2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8" h="2159">
                  <a:moveTo>
                    <a:pt x="899" y="720"/>
                  </a:moveTo>
                  <a:lnTo>
                    <a:pt x="2698" y="720"/>
                  </a:lnTo>
                  <a:lnTo>
                    <a:pt x="2698" y="1800"/>
                  </a:lnTo>
                  <a:lnTo>
                    <a:pt x="899" y="1800"/>
                  </a:lnTo>
                  <a:lnTo>
                    <a:pt x="899" y="720"/>
                  </a:lnTo>
                  <a:moveTo>
                    <a:pt x="1799" y="1800"/>
                  </a:moveTo>
                  <a:lnTo>
                    <a:pt x="1799" y="2159"/>
                  </a:lnTo>
                  <a:moveTo>
                    <a:pt x="1349" y="2159"/>
                  </a:moveTo>
                  <a:lnTo>
                    <a:pt x="2248" y="2159"/>
                  </a:lnTo>
                  <a:moveTo>
                    <a:pt x="271" y="360"/>
                  </a:moveTo>
                  <a:lnTo>
                    <a:pt x="810" y="360"/>
                  </a:lnTo>
                  <a:moveTo>
                    <a:pt x="271" y="1800"/>
                  </a:moveTo>
                  <a:lnTo>
                    <a:pt x="899" y="1800"/>
                  </a:lnTo>
                  <a:moveTo>
                    <a:pt x="271" y="1440"/>
                  </a:moveTo>
                  <a:lnTo>
                    <a:pt x="904" y="1440"/>
                  </a:lnTo>
                  <a:moveTo>
                    <a:pt x="1080" y="720"/>
                  </a:moveTo>
                  <a:lnTo>
                    <a:pt x="1080" y="0"/>
                  </a:lnTo>
                  <a:lnTo>
                    <a:pt x="0" y="0"/>
                  </a:lnTo>
                  <a:lnTo>
                    <a:pt x="0" y="2159"/>
                  </a:lnTo>
                  <a:lnTo>
                    <a:pt x="1080" y="2159"/>
                  </a:lnTo>
                  <a:lnTo>
                    <a:pt x="1080" y="1800"/>
                  </a:lnTo>
                </a:path>
              </a:pathLst>
            </a:custGeom>
            <a:noFill/>
            <a:ln w="12700" cap="flat">
              <a:solidFill>
                <a:schemeClr val="tx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Shape 8">
              <a:extLst>
                <a:ext uri="{FF2B5EF4-FFF2-40B4-BE49-F238E27FC236}">
                  <a16:creationId xmlns:a16="http://schemas.microsoft.com/office/drawing/2014/main" id="{244CDC8F-E742-4A60-A101-D7F2F8D9210B}"/>
                </a:ext>
              </a:extLst>
            </p:cNvPr>
            <p:cNvSpPr/>
            <p:nvPr/>
          </p:nvSpPr>
          <p:spPr>
            <a:xfrm>
              <a:off x="6185644"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dirty="0">
                  <a:solidFill>
                    <a:schemeClr val="tx1"/>
                  </a:solidFill>
                </a:rPr>
                <a:t>Fully-managed event-driven micro-services with elastic computing power</a:t>
              </a:r>
            </a:p>
          </p:txBody>
        </p:sp>
      </p:grpSp>
      <p:grpSp>
        <p:nvGrpSpPr>
          <p:cNvPr id="58" name="Group 57"/>
          <p:cNvGrpSpPr/>
          <p:nvPr/>
        </p:nvGrpSpPr>
        <p:grpSpPr>
          <a:xfrm>
            <a:off x="8157779" y="2586561"/>
            <a:ext cx="1792849" cy="3790603"/>
            <a:chOff x="8157779" y="2586561"/>
            <a:chExt cx="1792849" cy="3790603"/>
          </a:xfrm>
        </p:grpSpPr>
        <p:sp>
          <p:nvSpPr>
            <p:cNvPr id="10" name="Freeform: Shape 9">
              <a:extLst>
                <a:ext uri="{FF2B5EF4-FFF2-40B4-BE49-F238E27FC236}">
                  <a16:creationId xmlns:a16="http://schemas.microsoft.com/office/drawing/2014/main" id="{60CF00A9-F41C-44A8-B87B-53E6FCA8FC56}"/>
                </a:ext>
              </a:extLst>
            </p:cNvPr>
            <p:cNvSpPr/>
            <p:nvPr/>
          </p:nvSpPr>
          <p:spPr>
            <a:xfrm>
              <a:off x="8157779"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a:solidFill>
                    <a:schemeClr val="tx2"/>
                  </a:solidFill>
                  <a:latin typeface="Segoe UI Semibold" charset="0"/>
                  <a:ea typeface="Segoe UI Semibold" charset="0"/>
                  <a:cs typeface="Segoe UI Semibold" charset="0"/>
                </a:rPr>
                <a:t>Run Spark analytics over operational data</a:t>
              </a:r>
            </a:p>
            <a:p>
              <a:pPr marL="0" lvl="1" defTabSz="762000">
                <a:lnSpc>
                  <a:spcPct val="107000"/>
                </a:lnSpc>
                <a:spcAft>
                  <a:spcPts val="600"/>
                </a:spcAft>
                <a:buClr>
                  <a:schemeClr val="tx2"/>
                </a:buClr>
                <a:buSzPct val="90000"/>
              </a:pPr>
              <a:endParaRPr lang="en-US" sz="1400" b="1" spc="100">
                <a:solidFill>
                  <a:schemeClr val="tx2"/>
                </a:solidFill>
                <a:latin typeface="Segoe UI Semibold" charset="0"/>
                <a:cs typeface="Segoe UI Semibold" charset="0"/>
              </a:endParaRPr>
            </a:p>
          </p:txBody>
        </p:sp>
        <p:grpSp>
          <p:nvGrpSpPr>
            <p:cNvPr id="31" name="Group 20">
              <a:extLst>
                <a:ext uri="{FF2B5EF4-FFF2-40B4-BE49-F238E27FC236}">
                  <a16:creationId xmlns:a16="http://schemas.microsoft.com/office/drawing/2014/main" id="{3ACDCA2C-15E2-477F-8C62-5983B596CF4B}"/>
                </a:ext>
              </a:extLst>
            </p:cNvPr>
            <p:cNvGrpSpPr>
              <a:grpSpLocks noChangeAspect="1"/>
            </p:cNvGrpSpPr>
            <p:nvPr/>
          </p:nvGrpSpPr>
          <p:grpSpPr bwMode="auto">
            <a:xfrm>
              <a:off x="8619553" y="3087941"/>
              <a:ext cx="869300" cy="760942"/>
              <a:chOff x="3764" y="3313"/>
              <a:chExt cx="353" cy="309"/>
            </a:xfrm>
          </p:grpSpPr>
          <p:sp>
            <p:nvSpPr>
              <p:cNvPr id="32" name="Freeform 21">
                <a:extLst>
                  <a:ext uri="{FF2B5EF4-FFF2-40B4-BE49-F238E27FC236}">
                    <a16:creationId xmlns:a16="http://schemas.microsoft.com/office/drawing/2014/main" id="{31F9AAC9-4F42-494D-BEDD-4DC8F472B304}"/>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22">
                <a:extLst>
                  <a:ext uri="{FF2B5EF4-FFF2-40B4-BE49-F238E27FC236}">
                    <a16:creationId xmlns:a16="http://schemas.microsoft.com/office/drawing/2014/main" id="{B12D88E7-15D5-4972-B91B-270D153D4DB9}"/>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23">
                <a:extLst>
                  <a:ext uri="{FF2B5EF4-FFF2-40B4-BE49-F238E27FC236}">
                    <a16:creationId xmlns:a16="http://schemas.microsoft.com/office/drawing/2014/main" id="{0A8130A9-84A1-434F-8851-C8D3CE2ABCF3}"/>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Freeform 24">
                <a:extLst>
                  <a:ext uri="{FF2B5EF4-FFF2-40B4-BE49-F238E27FC236}">
                    <a16:creationId xmlns:a16="http://schemas.microsoft.com/office/drawing/2014/main" id="{478A3F31-93C9-40CB-8B94-BD3FF24D49B3}"/>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25">
                <a:extLst>
                  <a:ext uri="{FF2B5EF4-FFF2-40B4-BE49-F238E27FC236}">
                    <a16:creationId xmlns:a16="http://schemas.microsoft.com/office/drawing/2014/main" id="{5BF7C355-6E84-437A-9A3B-574CAF35EE02}"/>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26">
                <a:extLst>
                  <a:ext uri="{FF2B5EF4-FFF2-40B4-BE49-F238E27FC236}">
                    <a16:creationId xmlns:a16="http://schemas.microsoft.com/office/drawing/2014/main" id="{0C6FAE8F-C93F-4EFC-B90F-B371FFF83CA3}"/>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27">
                <a:extLst>
                  <a:ext uri="{FF2B5EF4-FFF2-40B4-BE49-F238E27FC236}">
                    <a16:creationId xmlns:a16="http://schemas.microsoft.com/office/drawing/2014/main" id="{AACF19A9-BAF4-4A4D-9B09-A661E0B378F8}"/>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28">
                <a:extLst>
                  <a:ext uri="{FF2B5EF4-FFF2-40B4-BE49-F238E27FC236}">
                    <a16:creationId xmlns:a16="http://schemas.microsoft.com/office/drawing/2014/main" id="{452868A2-B3DC-4221-BB35-E7FFEDCDF7B5}"/>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9">
                <a:extLst>
                  <a:ext uri="{FF2B5EF4-FFF2-40B4-BE49-F238E27FC236}">
                    <a16:creationId xmlns:a16="http://schemas.microsoft.com/office/drawing/2014/main" id="{D45511C1-3503-4015-88CD-3DDDFE875E25}"/>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30">
                <a:extLst>
                  <a:ext uri="{FF2B5EF4-FFF2-40B4-BE49-F238E27FC236}">
                    <a16:creationId xmlns:a16="http://schemas.microsoft.com/office/drawing/2014/main" id="{968CADB9-14CF-4880-8CF3-BD0203D7E83E}"/>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31">
                <a:extLst>
                  <a:ext uri="{FF2B5EF4-FFF2-40B4-BE49-F238E27FC236}">
                    <a16:creationId xmlns:a16="http://schemas.microsoft.com/office/drawing/2014/main" id="{FCD2D771-CB1D-45CB-8F8D-E86D94C4E131}"/>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32">
                <a:extLst>
                  <a:ext uri="{FF2B5EF4-FFF2-40B4-BE49-F238E27FC236}">
                    <a16:creationId xmlns:a16="http://schemas.microsoft.com/office/drawing/2014/main" id="{573A7D34-C1A1-4EF9-B664-39D69848DDFD}"/>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33">
                <a:extLst>
                  <a:ext uri="{FF2B5EF4-FFF2-40B4-BE49-F238E27FC236}">
                    <a16:creationId xmlns:a16="http://schemas.microsoft.com/office/drawing/2014/main" id="{CE1DE657-887B-4080-8B46-98A583B33616}"/>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Freeform 34">
                <a:extLst>
                  <a:ext uri="{FF2B5EF4-FFF2-40B4-BE49-F238E27FC236}">
                    <a16:creationId xmlns:a16="http://schemas.microsoft.com/office/drawing/2014/main" id="{96DF371E-195F-477A-A1D3-60165E066FF0}"/>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Freeform 35">
                <a:extLst>
                  <a:ext uri="{FF2B5EF4-FFF2-40B4-BE49-F238E27FC236}">
                    <a16:creationId xmlns:a16="http://schemas.microsoft.com/office/drawing/2014/main" id="{66B18735-AB20-4385-A683-8CA5A3D306DE}"/>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Freeform 36">
                <a:extLst>
                  <a:ext uri="{FF2B5EF4-FFF2-40B4-BE49-F238E27FC236}">
                    <a16:creationId xmlns:a16="http://schemas.microsoft.com/office/drawing/2014/main" id="{5EB80F5E-8981-417F-B272-FA38ABE47B9A}"/>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37">
                <a:extLst>
                  <a:ext uri="{FF2B5EF4-FFF2-40B4-BE49-F238E27FC236}">
                    <a16:creationId xmlns:a16="http://schemas.microsoft.com/office/drawing/2014/main" id="{1DC7AFCE-E252-44BE-B7AC-E34D99E592A8}"/>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8">
                <a:extLst>
                  <a:ext uri="{FF2B5EF4-FFF2-40B4-BE49-F238E27FC236}">
                    <a16:creationId xmlns:a16="http://schemas.microsoft.com/office/drawing/2014/main" id="{9D61DC27-A771-4493-8199-80EA3BE4A26C}"/>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5" name="Freeform: Shape 9">
              <a:extLst>
                <a:ext uri="{FF2B5EF4-FFF2-40B4-BE49-F238E27FC236}">
                  <a16:creationId xmlns:a16="http://schemas.microsoft.com/office/drawing/2014/main" id="{60CF00A9-F41C-44A8-B87B-53E6FCA8FC56}"/>
                </a:ext>
              </a:extLst>
            </p:cNvPr>
            <p:cNvSpPr/>
            <p:nvPr/>
          </p:nvSpPr>
          <p:spPr>
            <a:xfrm>
              <a:off x="8157779"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dirty="0">
                  <a:solidFill>
                    <a:schemeClr val="tx1"/>
                  </a:solidFill>
                </a:rPr>
                <a:t>Accelerate insights from fast, global data with Azure Cosmos DB and Azure Data Bri</a:t>
              </a:r>
              <a:r>
                <a:rPr lang="en-US" sz="1200" dirty="0">
                  <a:solidFill>
                    <a:schemeClr val="tx1"/>
                  </a:solidFill>
                </a:rPr>
                <a:t>cks </a:t>
              </a:r>
              <a:endParaRPr lang="en-US" sz="1200" kern="1200" dirty="0">
                <a:solidFill>
                  <a:schemeClr val="tx1"/>
                </a:solidFill>
              </a:endParaRPr>
            </a:p>
          </p:txBody>
        </p:sp>
      </p:grpSp>
      <p:grpSp>
        <p:nvGrpSpPr>
          <p:cNvPr id="59" name="Group 58"/>
          <p:cNvGrpSpPr/>
          <p:nvPr/>
        </p:nvGrpSpPr>
        <p:grpSpPr>
          <a:xfrm>
            <a:off x="10129913" y="2586561"/>
            <a:ext cx="1792849" cy="3790603"/>
            <a:chOff x="10129913" y="2586561"/>
            <a:chExt cx="1792849" cy="3790603"/>
          </a:xfrm>
        </p:grpSpPr>
        <p:sp>
          <p:nvSpPr>
            <p:cNvPr id="11" name="Freeform: Shape 10">
              <a:extLst>
                <a:ext uri="{FF2B5EF4-FFF2-40B4-BE49-F238E27FC236}">
                  <a16:creationId xmlns:a16="http://schemas.microsoft.com/office/drawing/2014/main" id="{4CF1A333-7D84-4005-A0BF-7FF133D2C8FD}"/>
                </a:ext>
              </a:extLst>
            </p:cNvPr>
            <p:cNvSpPr/>
            <p:nvPr/>
          </p:nvSpPr>
          <p:spPr>
            <a:xfrm>
              <a:off x="10129913" y="2586561"/>
              <a:ext cx="1792849" cy="3790603"/>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solidFill>
              <a:schemeClr val="bg1">
                <a:lumMod val="9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920240" rIns="137160" bIns="182880" numCol="1" spcCol="1270" anchor="t" anchorCtr="0">
              <a:noAutofit/>
            </a:bodyPr>
            <a:lstStyle/>
            <a:p>
              <a:pPr marL="0" lvl="1" defTabSz="762000">
                <a:lnSpc>
                  <a:spcPct val="107000"/>
                </a:lnSpc>
                <a:spcAft>
                  <a:spcPts val="600"/>
                </a:spcAft>
                <a:buClr>
                  <a:schemeClr val="tx2"/>
                </a:buClr>
                <a:buSzPct val="90000"/>
              </a:pPr>
              <a:r>
                <a:rPr lang="en-US" sz="1200" b="1" dirty="0">
                  <a:solidFill>
                    <a:schemeClr val="tx2"/>
                  </a:solidFill>
                  <a:latin typeface="Segoe UI Semibold" charset="0"/>
                  <a:ea typeface="Segoe UI Semibold" charset="0"/>
                  <a:cs typeface="Segoe UI Semibold" charset="0"/>
                </a:rPr>
                <a:t>Migrate NoSQL data and Apps </a:t>
              </a:r>
            </a:p>
          </p:txBody>
        </p:sp>
        <p:sp>
          <p:nvSpPr>
            <p:cNvPr id="51" name="Freeform 13">
              <a:extLst>
                <a:ext uri="{FF2B5EF4-FFF2-40B4-BE49-F238E27FC236}">
                  <a16:creationId xmlns:a16="http://schemas.microsoft.com/office/drawing/2014/main" id="{B3989629-8E36-44C7-8FA6-E3FCF2FAFE0D}"/>
                </a:ext>
              </a:extLst>
            </p:cNvPr>
            <p:cNvSpPr>
              <a:spLocks noEditPoints="1"/>
            </p:cNvSpPr>
            <p:nvPr/>
          </p:nvSpPr>
          <p:spPr bwMode="auto">
            <a:xfrm>
              <a:off x="10658980" y="3127295"/>
              <a:ext cx="734714" cy="682234"/>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56" name="Freeform: Shape 10">
              <a:extLst>
                <a:ext uri="{FF2B5EF4-FFF2-40B4-BE49-F238E27FC236}">
                  <a16:creationId xmlns:a16="http://schemas.microsoft.com/office/drawing/2014/main" id="{4CF1A333-7D84-4005-A0BF-7FF133D2C8FD}"/>
                </a:ext>
              </a:extLst>
            </p:cNvPr>
            <p:cNvSpPr/>
            <p:nvPr/>
          </p:nvSpPr>
          <p:spPr>
            <a:xfrm>
              <a:off x="10129913" y="5232624"/>
              <a:ext cx="1792849" cy="932638"/>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137160" tIns="182880" rIns="137160" bIns="182880" numCol="1" spcCol="1270" anchor="t" anchorCtr="0">
              <a:noAutofit/>
            </a:bodyPr>
            <a:lstStyle/>
            <a:p>
              <a:pPr marL="0" lvl="1" algn="l" defTabSz="711200">
                <a:lnSpc>
                  <a:spcPct val="90000"/>
                </a:lnSpc>
                <a:spcBef>
                  <a:spcPct val="0"/>
                </a:spcBef>
                <a:spcAft>
                  <a:spcPct val="15000"/>
                </a:spcAft>
              </a:pPr>
              <a:r>
                <a:rPr lang="en-US" sz="1200" kern="1200" dirty="0">
                  <a:solidFill>
                    <a:schemeClr val="tx1"/>
                  </a:solidFill>
                </a:rPr>
                <a:t>Migrate MongoDB and Cassandra  and other NoSQL workloads</a:t>
              </a:r>
            </a:p>
          </p:txBody>
        </p:sp>
        <p:cxnSp>
          <p:nvCxnSpPr>
            <p:cNvPr id="5" name="Straight Connector 4"/>
            <p:cNvCxnSpPr/>
            <p:nvPr/>
          </p:nvCxnSpPr>
          <p:spPr>
            <a:xfrm flipV="1">
              <a:off x="10658980" y="3223339"/>
              <a:ext cx="0" cy="532339"/>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2841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57"/>
                                        </p:tgtEl>
                                        <p:attrNameLst>
                                          <p:attrName>style.visibility</p:attrName>
                                        </p:attrNameLst>
                                      </p:cBhvr>
                                      <p:to>
                                        <p:strVal val="visible"/>
                                      </p:to>
                                    </p:set>
                                    <p:anim calcmode="lin" valueType="num">
                                      <p:cBhvr additive="base">
                                        <p:cTn id="19" dur="500" fill="hold"/>
                                        <p:tgtEl>
                                          <p:spTgt spid="57"/>
                                        </p:tgtEl>
                                        <p:attrNameLst>
                                          <p:attrName>ppt_x</p:attrName>
                                        </p:attrNameLst>
                                      </p:cBhvr>
                                      <p:tavLst>
                                        <p:tav tm="0">
                                          <p:val>
                                            <p:strVal val="#ppt_x"/>
                                          </p:val>
                                        </p:tav>
                                        <p:tav tm="100000">
                                          <p:val>
                                            <p:strVal val="#ppt_x"/>
                                          </p:val>
                                        </p:tav>
                                      </p:tavLst>
                                    </p:anim>
                                    <p:anim calcmode="lin" valueType="num">
                                      <p:cBhvr additive="base">
                                        <p:cTn id="20" dur="500" fill="hold"/>
                                        <p:tgtEl>
                                          <p:spTgt spid="5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40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fill="hold"/>
                                        <p:tgtEl>
                                          <p:spTgt spid="58"/>
                                        </p:tgtEl>
                                        <p:attrNameLst>
                                          <p:attrName>ppt_x</p:attrName>
                                        </p:attrNameLst>
                                      </p:cBhvr>
                                      <p:tavLst>
                                        <p:tav tm="0">
                                          <p:val>
                                            <p:strVal val="#ppt_x"/>
                                          </p:val>
                                        </p:tav>
                                        <p:tav tm="100000">
                                          <p:val>
                                            <p:strVal val="#ppt_x"/>
                                          </p:val>
                                        </p:tav>
                                      </p:tavLst>
                                    </p:anim>
                                    <p:anim calcmode="lin" valueType="num">
                                      <p:cBhvr additive="base">
                                        <p:cTn id="24" dur="500" fill="hold"/>
                                        <p:tgtEl>
                                          <p:spTgt spid="5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 calcmode="lin" valueType="num">
                                      <p:cBhvr additive="base">
                                        <p:cTn id="27" dur="500" fill="hold"/>
                                        <p:tgtEl>
                                          <p:spTgt spid="59"/>
                                        </p:tgtEl>
                                        <p:attrNameLst>
                                          <p:attrName>ppt_x</p:attrName>
                                        </p:attrNameLst>
                                      </p:cBhvr>
                                      <p:tavLst>
                                        <p:tav tm="0">
                                          <p:val>
                                            <p:strVal val="#ppt_x"/>
                                          </p:val>
                                        </p:tav>
                                        <p:tav tm="100000">
                                          <p:val>
                                            <p:strVal val="#ppt_x"/>
                                          </p:val>
                                        </p:tav>
                                      </p:tavLst>
                                    </p:anim>
                                    <p:anim calcmode="lin" valueType="num">
                                      <p:cBhvr additive="base">
                                        <p:cTn id="28"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Freeform: Shape 99"/>
          <p:cNvSpPr/>
          <p:nvPr/>
        </p:nvSpPr>
        <p:spPr>
          <a:xfrm>
            <a:off x="-435801" y="5377954"/>
            <a:ext cx="13056343"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Title 10">
            <a:extLst>
              <a:ext uri="{FF2B5EF4-FFF2-40B4-BE49-F238E27FC236}">
                <a16:creationId xmlns:a16="http://schemas.microsoft.com/office/drawing/2014/main" id="{71F4463B-41C7-46A5-A111-F4B1D6348B4E}"/>
              </a:ext>
            </a:extLst>
          </p:cNvPr>
          <p:cNvSpPr>
            <a:spLocks noGrp="1"/>
          </p:cNvSpPr>
          <p:nvPr>
            <p:ph type="title"/>
          </p:nvPr>
        </p:nvSpPr>
        <p:spPr>
          <a:xfrm>
            <a:off x="268080" y="335608"/>
            <a:ext cx="11655840" cy="899665"/>
          </a:xfrm>
        </p:spPr>
        <p:txBody>
          <a:bodyPr/>
          <a:lstStyle/>
          <a:p>
            <a:r>
              <a:rPr lang="en-US"/>
              <a:t>Multiple data models and </a:t>
            </a:r>
            <a:r>
              <a:rPr lang="en-US" err="1"/>
              <a:t>api</a:t>
            </a:r>
            <a:r>
              <a:rPr lang="en-US" cap="none" err="1"/>
              <a:t>s</a:t>
            </a:r>
            <a:endParaRPr lang="en-US"/>
          </a:p>
        </p:txBody>
      </p:sp>
      <p:sp>
        <p:nvSpPr>
          <p:cNvPr id="5" name="Text Placeholder 4">
            <a:extLst>
              <a:ext uri="{FF2B5EF4-FFF2-40B4-BE49-F238E27FC236}">
                <a16:creationId xmlns:a16="http://schemas.microsoft.com/office/drawing/2014/main" id="{634A8EAA-99DF-49EE-AC31-E2262E397488}"/>
              </a:ext>
            </a:extLst>
          </p:cNvPr>
          <p:cNvSpPr>
            <a:spLocks noGrp="1"/>
          </p:cNvSpPr>
          <p:nvPr>
            <p:ph type="body" sz="quarter" idx="10"/>
          </p:nvPr>
        </p:nvSpPr>
        <p:spPr>
          <a:xfrm>
            <a:off x="320042" y="1584155"/>
            <a:ext cx="5721943" cy="584775"/>
          </a:xfrm>
        </p:spPr>
        <p:txBody>
          <a:bodyPr/>
          <a:lstStyle/>
          <a:p>
            <a:pPr>
              <a:lnSpc>
                <a:spcPct val="100000"/>
              </a:lnSpc>
              <a:spcBef>
                <a:spcPts val="0"/>
              </a:spcBef>
            </a:pPr>
            <a:r>
              <a:rPr lang="en-US" sz="1600"/>
              <a:t>USE THE MODEL THAT FITS YOUR REQUIREMENTS, AND THE APIS, TOOLS, AND FRAMEWORKS YOU PREFER</a:t>
            </a:r>
          </a:p>
        </p:txBody>
      </p:sp>
      <p:pic>
        <p:nvPicPr>
          <p:cNvPr id="114" name="Picture 113"/>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9548687" y="5086424"/>
            <a:ext cx="1101486" cy="431956"/>
          </a:xfrm>
          <a:prstGeom prst="rect">
            <a:avLst/>
          </a:prstGeom>
          <a:extLst>
            <a:ext uri="{909E8E84-426E-40DD-AFC4-6F175D3DCCD1}">
              <a14:hiddenFill xmlns:a14="http://schemas.microsoft.com/office/drawing/2010/main">
                <a:solidFill>
                  <a:srgbClr val="FFFFFF"/>
                </a:solidFill>
              </a14:hiddenFill>
            </a:ext>
          </a:extLst>
        </p:spPr>
      </p:pic>
      <p:grpSp>
        <p:nvGrpSpPr>
          <p:cNvPr id="115" name="Group 114"/>
          <p:cNvGrpSpPr/>
          <p:nvPr/>
        </p:nvGrpSpPr>
        <p:grpSpPr>
          <a:xfrm>
            <a:off x="8434741" y="5935661"/>
            <a:ext cx="586303" cy="377163"/>
            <a:chOff x="7117181" y="5146654"/>
            <a:chExt cx="663064" cy="426544"/>
          </a:xfrm>
          <a:solidFill>
            <a:schemeClr val="tx2"/>
          </a:solidFill>
        </p:grpSpPr>
        <p:sp>
          <p:nvSpPr>
            <p:cNvPr id="116" name="Oval 115"/>
            <p:cNvSpPr/>
            <p:nvPr/>
          </p:nvSpPr>
          <p:spPr bwMode="auto">
            <a:xfrm rot="715722">
              <a:off x="7117181" y="5146654"/>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7" name="Oval 116"/>
            <p:cNvSpPr/>
            <p:nvPr/>
          </p:nvSpPr>
          <p:spPr bwMode="auto">
            <a:xfrm>
              <a:off x="7476127" y="5224668"/>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296654"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9" name="Oval 118"/>
            <p:cNvSpPr/>
            <p:nvPr/>
          </p:nvSpPr>
          <p:spPr bwMode="auto">
            <a:xfrm>
              <a:off x="7655599"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0" name="Straight Connector 119"/>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21" name="Straight Connector 12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22" name="Straight Connector 121"/>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23" name="Straight Connector 122"/>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grpSp>
        <p:nvGrpSpPr>
          <p:cNvPr id="124" name="Group 123"/>
          <p:cNvGrpSpPr/>
          <p:nvPr/>
        </p:nvGrpSpPr>
        <p:grpSpPr>
          <a:xfrm>
            <a:off x="6860274" y="5610669"/>
            <a:ext cx="499208" cy="473323"/>
            <a:chOff x="7128988" y="4166153"/>
            <a:chExt cx="604908" cy="573541"/>
          </a:xfrm>
          <a:solidFill>
            <a:schemeClr val="tx2"/>
          </a:solidFill>
        </p:grpSpPr>
        <p:cxnSp>
          <p:nvCxnSpPr>
            <p:cNvPr id="125" name="Straight Connector 124"/>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26" name="Straight Connector 125"/>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27" name="Oval 126"/>
            <p:cNvSpPr/>
            <p:nvPr/>
          </p:nvSpPr>
          <p:spPr bwMode="auto">
            <a:xfrm>
              <a:off x="7128988" y="4383154"/>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28" name="Straight Connector 127"/>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29" name="Straight Connector 128"/>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30" name="Oval 129"/>
            <p:cNvSpPr/>
            <p:nvPr/>
          </p:nvSpPr>
          <p:spPr bwMode="auto">
            <a:xfrm rot="20946206">
              <a:off x="7596733" y="460253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1" name="Oval 130"/>
            <p:cNvSpPr/>
            <p:nvPr/>
          </p:nvSpPr>
          <p:spPr bwMode="auto">
            <a:xfrm>
              <a:off x="7596733" y="445707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32" name="Straight Connector 131"/>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33" name="Oval 132"/>
            <p:cNvSpPr/>
            <p:nvPr/>
          </p:nvSpPr>
          <p:spPr bwMode="auto">
            <a:xfrm>
              <a:off x="7367095" y="4455710"/>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34" name="Straight Connector 133"/>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35" name="Oval 134"/>
            <p:cNvSpPr/>
            <p:nvPr/>
          </p:nvSpPr>
          <p:spPr bwMode="auto">
            <a:xfrm>
              <a:off x="7362861" y="4310599"/>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6" name="Oval 135"/>
            <p:cNvSpPr/>
            <p:nvPr/>
          </p:nvSpPr>
          <p:spPr bwMode="auto">
            <a:xfrm>
              <a:off x="7596733" y="4311612"/>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7" name="Oval 136"/>
            <p:cNvSpPr/>
            <p:nvPr/>
          </p:nvSpPr>
          <p:spPr bwMode="auto">
            <a:xfrm rot="377738">
              <a:off x="7596733" y="4166153"/>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38" name="TextBox 137"/>
          <p:cNvSpPr txBox="1"/>
          <p:nvPr/>
        </p:nvSpPr>
        <p:spPr>
          <a:xfrm>
            <a:off x="4717906" y="6096437"/>
            <a:ext cx="1154482"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rgbClr val="0078D7"/>
                </a:solidFill>
                <a:effectLst/>
                <a:uLnTx/>
                <a:uFillTx/>
                <a:latin typeface="Segoe UI Semilight" charset="0"/>
                <a:ea typeface="Segoe UI Semilight" charset="0"/>
                <a:cs typeface="Segoe UI Semilight" charset="0"/>
              </a:rPr>
              <a:t>Column-family</a:t>
            </a:r>
          </a:p>
        </p:txBody>
      </p:sp>
      <p:sp>
        <p:nvSpPr>
          <p:cNvPr id="139" name="TextBox 138"/>
          <p:cNvSpPr txBox="1"/>
          <p:nvPr/>
        </p:nvSpPr>
        <p:spPr>
          <a:xfrm>
            <a:off x="6742329" y="6092790"/>
            <a:ext cx="875561"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rgbClr val="0078D7"/>
                </a:solidFill>
                <a:effectLst/>
                <a:uLnTx/>
                <a:uFillTx/>
                <a:latin typeface="Segoe UI Semilight" charset="0"/>
                <a:ea typeface="Segoe UI Semilight" charset="0"/>
                <a:cs typeface="Segoe UI Semilight" charset="0"/>
              </a:rPr>
              <a:t>Document</a:t>
            </a:r>
          </a:p>
        </p:txBody>
      </p:sp>
      <p:grpSp>
        <p:nvGrpSpPr>
          <p:cNvPr id="142" name="Group 141">
            <a:extLst>
              <a:ext uri="{FF2B5EF4-FFF2-40B4-BE49-F238E27FC236}">
                <a16:creationId xmlns:a16="http://schemas.microsoft.com/office/drawing/2014/main" id="{6694D492-873A-4422-AF4B-BB463C0EB820}"/>
              </a:ext>
            </a:extLst>
          </p:cNvPr>
          <p:cNvGrpSpPr/>
          <p:nvPr/>
        </p:nvGrpSpPr>
        <p:grpSpPr>
          <a:xfrm>
            <a:off x="4873833" y="5818030"/>
            <a:ext cx="726921" cy="124646"/>
            <a:chOff x="4444077" y="3159364"/>
            <a:chExt cx="726921" cy="124646"/>
          </a:xfrm>
        </p:grpSpPr>
        <p:cxnSp>
          <p:nvCxnSpPr>
            <p:cNvPr id="143" name="Straight Connector 142"/>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44" name="Oval 143"/>
            <p:cNvSpPr/>
            <p:nvPr/>
          </p:nvSpPr>
          <p:spPr bwMode="auto">
            <a:xfrm>
              <a:off x="4444077" y="3159364"/>
              <a:ext cx="123457"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5" name="Oval 144"/>
            <p:cNvSpPr/>
            <p:nvPr/>
          </p:nvSpPr>
          <p:spPr bwMode="auto">
            <a:xfrm>
              <a:off x="4752871"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6" name="Oval 145"/>
            <p:cNvSpPr/>
            <p:nvPr/>
          </p:nvSpPr>
          <p:spPr bwMode="auto">
            <a:xfrm>
              <a:off x="4905809"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Oval 146"/>
            <p:cNvSpPr/>
            <p:nvPr/>
          </p:nvSpPr>
          <p:spPr bwMode="auto">
            <a:xfrm>
              <a:off x="5058738"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DDD7D695-2830-48F0-B20A-C8EBCE02355F}"/>
              </a:ext>
            </a:extLst>
          </p:cNvPr>
          <p:cNvGrpSpPr/>
          <p:nvPr/>
        </p:nvGrpSpPr>
        <p:grpSpPr>
          <a:xfrm>
            <a:off x="3086625" y="5834090"/>
            <a:ext cx="643737" cy="429517"/>
            <a:chOff x="2573581" y="3248112"/>
            <a:chExt cx="643737" cy="429517"/>
          </a:xfrm>
        </p:grpSpPr>
        <p:cxnSp>
          <p:nvCxnSpPr>
            <p:cNvPr id="149" name="Straight Connector 148"/>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50" name="Oval 149"/>
            <p:cNvSpPr/>
            <p:nvPr/>
          </p:nvSpPr>
          <p:spPr bwMode="auto">
            <a:xfrm>
              <a:off x="2573581" y="3248112"/>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1" name="Oval 150"/>
            <p:cNvSpPr/>
            <p:nvPr/>
          </p:nvSpPr>
          <p:spPr bwMode="auto">
            <a:xfrm>
              <a:off x="3112870" y="3253396"/>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a:endParaRPr>
            </a:p>
          </p:txBody>
        </p:sp>
        <p:cxnSp>
          <p:nvCxnSpPr>
            <p:cNvPr id="152" name="Straight Connector 151"/>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53" name="Oval 152"/>
            <p:cNvSpPr/>
            <p:nvPr/>
          </p:nvSpPr>
          <p:spPr bwMode="auto">
            <a:xfrm>
              <a:off x="2573581" y="3402277"/>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4" name="Oval 153"/>
            <p:cNvSpPr/>
            <p:nvPr/>
          </p:nvSpPr>
          <p:spPr bwMode="auto">
            <a:xfrm>
              <a:off x="3112870" y="3407561"/>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a:endParaRPr>
            </a:p>
          </p:txBody>
        </p:sp>
        <p:cxnSp>
          <p:nvCxnSpPr>
            <p:cNvPr id="155" name="Straight Connector 154"/>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56" name="Oval 155"/>
            <p:cNvSpPr/>
            <p:nvPr/>
          </p:nvSpPr>
          <p:spPr bwMode="auto">
            <a:xfrm>
              <a:off x="2573581" y="3561085"/>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7" name="Oval 156"/>
            <p:cNvSpPr/>
            <p:nvPr/>
          </p:nvSpPr>
          <p:spPr bwMode="auto">
            <a:xfrm>
              <a:off x="3112870" y="3566370"/>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kern="0">
                <a:gradFill>
                  <a:gsLst>
                    <a:gs pos="0">
                      <a:srgbClr val="FFFFFF"/>
                    </a:gs>
                    <a:gs pos="100000">
                      <a:srgbClr val="FFFFFF"/>
                    </a:gs>
                  </a:gsLst>
                  <a:lin ang="5400000" scaled="0"/>
                </a:gradFill>
                <a:latin typeface="Segoe UI"/>
              </a:endParaRPr>
            </a:p>
          </p:txBody>
        </p:sp>
      </p:grpSp>
      <p:sp>
        <p:nvSpPr>
          <p:cNvPr id="158" name="TextBox 157"/>
          <p:cNvSpPr txBox="1"/>
          <p:nvPr/>
        </p:nvSpPr>
        <p:spPr>
          <a:xfrm>
            <a:off x="3000173" y="6354845"/>
            <a:ext cx="822726"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rgbClr val="0078D7"/>
                </a:solidFill>
                <a:effectLst/>
                <a:uLnTx/>
                <a:uFillTx/>
                <a:latin typeface="Segoe UI Semilight" charset="0"/>
                <a:ea typeface="Segoe UI Semilight" charset="0"/>
                <a:cs typeface="Segoe UI Semilight" charset="0"/>
              </a:rPr>
              <a:t>Key-value</a:t>
            </a:r>
          </a:p>
        </p:txBody>
      </p:sp>
      <p:grpSp>
        <p:nvGrpSpPr>
          <p:cNvPr id="3" name="Group 2">
            <a:extLst>
              <a:ext uri="{FF2B5EF4-FFF2-40B4-BE49-F238E27FC236}">
                <a16:creationId xmlns:a16="http://schemas.microsoft.com/office/drawing/2014/main" id="{BAB779FC-0867-4634-9A5F-83880F6B97B5}"/>
              </a:ext>
            </a:extLst>
          </p:cNvPr>
          <p:cNvGrpSpPr/>
          <p:nvPr/>
        </p:nvGrpSpPr>
        <p:grpSpPr>
          <a:xfrm>
            <a:off x="1693203" y="5131744"/>
            <a:ext cx="1294027" cy="440630"/>
            <a:chOff x="536986" y="5459215"/>
            <a:chExt cx="1294027" cy="440630"/>
          </a:xfrm>
        </p:grpSpPr>
        <p:sp>
          <p:nvSpPr>
            <p:cNvPr id="141" name="TextBox 140"/>
            <p:cNvSpPr txBox="1"/>
            <p:nvPr/>
          </p:nvSpPr>
          <p:spPr>
            <a:xfrm>
              <a:off x="1027844" y="5541031"/>
              <a:ext cx="803169" cy="276999"/>
            </a:xfrm>
            <a:prstGeom prst="rect">
              <a:avLst/>
            </a:prstGeom>
            <a:noFill/>
          </p:spPr>
          <p:txBody>
            <a:bodyPr wrap="square" rtlCol="0" anchor="ctr">
              <a:spAutoFit/>
            </a:bodyPr>
            <a:lstStyle/>
            <a:p>
              <a:r>
                <a:rPr lang="en-US" sz="1200">
                  <a:solidFill>
                    <a:schemeClr val="tx2"/>
                  </a:solidFill>
                </a:rPr>
                <a:t>Table API</a:t>
              </a:r>
            </a:p>
          </p:txBody>
        </p:sp>
        <p:grpSp>
          <p:nvGrpSpPr>
            <p:cNvPr id="159" name="Group 158">
              <a:extLst>
                <a:ext uri="{FF2B5EF4-FFF2-40B4-BE49-F238E27FC236}">
                  <a16:creationId xmlns:a16="http://schemas.microsoft.com/office/drawing/2014/main" id="{7A600788-CDB1-43E6-B779-EB496C428ED0}"/>
                </a:ext>
              </a:extLst>
            </p:cNvPr>
            <p:cNvGrpSpPr/>
            <p:nvPr/>
          </p:nvGrpSpPr>
          <p:grpSpPr>
            <a:xfrm>
              <a:off x="536986" y="5459215"/>
              <a:ext cx="494130" cy="440630"/>
              <a:chOff x="8276702" y="3303923"/>
              <a:chExt cx="657427" cy="586247"/>
            </a:xfrm>
          </p:grpSpPr>
          <p:sp>
            <p:nvSpPr>
              <p:cNvPr id="160" name="Hexagon 159">
                <a:extLst>
                  <a:ext uri="{FF2B5EF4-FFF2-40B4-BE49-F238E27FC236}">
                    <a16:creationId xmlns:a16="http://schemas.microsoft.com/office/drawing/2014/main" id="{C3A5365E-B269-49F6-8F90-5455B73FABF9}"/>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ea typeface="Segoe UI" pitchFamily="34" charset="0"/>
                  <a:cs typeface="Segoe UI" pitchFamily="34" charset="0"/>
                </a:endParaRPr>
              </a:p>
            </p:txBody>
          </p:sp>
          <p:grpSp>
            <p:nvGrpSpPr>
              <p:cNvPr id="161" name="Group 160">
                <a:extLst>
                  <a:ext uri="{FF2B5EF4-FFF2-40B4-BE49-F238E27FC236}">
                    <a16:creationId xmlns:a16="http://schemas.microsoft.com/office/drawing/2014/main" id="{4D76FB87-D5DC-412E-91B8-1C861F3F01A1}"/>
                  </a:ext>
                </a:extLst>
              </p:cNvPr>
              <p:cNvGrpSpPr/>
              <p:nvPr/>
            </p:nvGrpSpPr>
            <p:grpSpPr>
              <a:xfrm>
                <a:off x="8435042" y="3437010"/>
                <a:ext cx="340743" cy="339628"/>
                <a:chOff x="9378226" y="3437014"/>
                <a:chExt cx="340743" cy="339628"/>
              </a:xfrm>
            </p:grpSpPr>
            <p:sp>
              <p:nvSpPr>
                <p:cNvPr id="162" name="Freeform: Shape 134">
                  <a:extLst>
                    <a:ext uri="{FF2B5EF4-FFF2-40B4-BE49-F238E27FC236}">
                      <a16:creationId xmlns:a16="http://schemas.microsoft.com/office/drawing/2014/main" id="{50C64348-4066-4F58-84B7-74168E4386C8}"/>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163" name="Freeform: Shape 135">
                  <a:extLst>
                    <a:ext uri="{FF2B5EF4-FFF2-40B4-BE49-F238E27FC236}">
                      <a16:creationId xmlns:a16="http://schemas.microsoft.com/office/drawing/2014/main" id="{1E7BF480-3646-430D-81BC-28AEA96C9A2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164" name="Freeform: Shape 136">
                  <a:extLst>
                    <a:ext uri="{FF2B5EF4-FFF2-40B4-BE49-F238E27FC236}">
                      <a16:creationId xmlns:a16="http://schemas.microsoft.com/office/drawing/2014/main" id="{FD50BFC2-6E3E-472D-8EB7-32DA8DD2C2F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165" name="Freeform: Shape 137">
                  <a:extLst>
                    <a:ext uri="{FF2B5EF4-FFF2-40B4-BE49-F238E27FC236}">
                      <a16:creationId xmlns:a16="http://schemas.microsoft.com/office/drawing/2014/main" id="{5C6B140B-FA53-4C38-BF12-0605D62726D9}"/>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166" name="Freeform: Shape 138">
                  <a:extLst>
                    <a:ext uri="{FF2B5EF4-FFF2-40B4-BE49-F238E27FC236}">
                      <a16:creationId xmlns:a16="http://schemas.microsoft.com/office/drawing/2014/main" id="{E7237009-3E66-47AB-AEC8-EFCE62754ED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167" name="Freeform: Shape 139">
                  <a:extLst>
                    <a:ext uri="{FF2B5EF4-FFF2-40B4-BE49-F238E27FC236}">
                      <a16:creationId xmlns:a16="http://schemas.microsoft.com/office/drawing/2014/main" id="{94B0A565-50DD-4E2C-AD85-83094F037E2A}"/>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168" name="Freeform: Shape 140">
                  <a:extLst>
                    <a:ext uri="{FF2B5EF4-FFF2-40B4-BE49-F238E27FC236}">
                      <a16:creationId xmlns:a16="http://schemas.microsoft.com/office/drawing/2014/main" id="{9FC6EB87-407A-4C5A-9355-6DE278E931D4}"/>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169" name="Freeform: Shape 141">
                  <a:extLst>
                    <a:ext uri="{FF2B5EF4-FFF2-40B4-BE49-F238E27FC236}">
                      <a16:creationId xmlns:a16="http://schemas.microsoft.com/office/drawing/2014/main" id="{740B7B80-3131-4722-AE3F-7CF7105918F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170" name="Freeform: Shape 142">
                  <a:extLst>
                    <a:ext uri="{FF2B5EF4-FFF2-40B4-BE49-F238E27FC236}">
                      <a16:creationId xmlns:a16="http://schemas.microsoft.com/office/drawing/2014/main" id="{B461DE6F-BFCE-4DF2-92B5-0A81B460C386}"/>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sp>
              <p:nvSpPr>
                <p:cNvPr id="171" name="Freeform: Shape 143">
                  <a:extLst>
                    <a:ext uri="{FF2B5EF4-FFF2-40B4-BE49-F238E27FC236}">
                      <a16:creationId xmlns:a16="http://schemas.microsoft.com/office/drawing/2014/main" id="{1B2E354D-67C7-4D01-B5B5-894BA504F12C}"/>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grpSp>
      <p:sp>
        <p:nvSpPr>
          <p:cNvPr id="172" name="TextBox 171">
            <a:extLst>
              <a:ext uri="{FF2B5EF4-FFF2-40B4-BE49-F238E27FC236}">
                <a16:creationId xmlns:a16="http://schemas.microsoft.com/office/drawing/2014/main" id="{166E4E6D-81DD-4AAB-9651-B66FA8B88360}"/>
              </a:ext>
            </a:extLst>
          </p:cNvPr>
          <p:cNvSpPr txBox="1"/>
          <p:nvPr/>
        </p:nvSpPr>
        <p:spPr>
          <a:xfrm>
            <a:off x="5872388" y="4823967"/>
            <a:ext cx="803169" cy="307777"/>
          </a:xfrm>
          <a:prstGeom prst="rect">
            <a:avLst/>
          </a:prstGeom>
          <a:noFill/>
        </p:spPr>
        <p:txBody>
          <a:bodyPr wrap="square" rtlCol="0" anchor="ctr">
            <a:spAutoFit/>
          </a:bodyPr>
          <a:lstStyle/>
          <a:p>
            <a:pPr algn="ctr"/>
            <a:r>
              <a:rPr lang="en-US" sz="1400" b="1">
                <a:solidFill>
                  <a:schemeClr val="tx2"/>
                </a:solidFill>
                <a:latin typeface="Segoe UI Semilight" panose="020B0402040204020203" pitchFamily="34" charset="0"/>
                <a:cs typeface="Segoe UI Semilight" panose="020B0402040204020203" pitchFamily="34" charset="0"/>
              </a:rPr>
              <a:t>SQL</a:t>
            </a:r>
          </a:p>
        </p:txBody>
      </p:sp>
      <p:pic>
        <p:nvPicPr>
          <p:cNvPr id="173" name="Picture 172"/>
          <p:cNvPicPr>
            <a:picLocks noChangeAspect="1"/>
          </p:cNvPicPr>
          <p:nvPr/>
        </p:nvPicPr>
        <p:blipFill>
          <a:blip r:embed="rId4"/>
          <a:stretch>
            <a:fillRect/>
          </a:stretch>
        </p:blipFill>
        <p:spPr>
          <a:xfrm>
            <a:off x="3822899" y="4857371"/>
            <a:ext cx="631133" cy="418575"/>
          </a:xfrm>
          <a:prstGeom prst="rect">
            <a:avLst/>
          </a:prstGeom>
        </p:spPr>
      </p:pic>
      <p:sp>
        <p:nvSpPr>
          <p:cNvPr id="174" name="TextBox 173">
            <a:extLst>
              <a:ext uri="{FF2B5EF4-FFF2-40B4-BE49-F238E27FC236}">
                <a16:creationId xmlns:a16="http://schemas.microsoft.com/office/drawing/2014/main" id="{AD9C9A99-5A34-48F0-8113-90B132EF6B58}"/>
              </a:ext>
            </a:extLst>
          </p:cNvPr>
          <p:cNvSpPr txBox="1"/>
          <p:nvPr/>
        </p:nvSpPr>
        <p:spPr>
          <a:xfrm>
            <a:off x="7506584" y="4985756"/>
            <a:ext cx="1141366" cy="276999"/>
          </a:xfrm>
          <a:prstGeom prst="rect">
            <a:avLst/>
          </a:prstGeom>
          <a:noFill/>
        </p:spPr>
        <p:txBody>
          <a:bodyPr wrap="square" rtlCol="0" anchor="ctr">
            <a:spAutoFit/>
          </a:bodyPr>
          <a:lstStyle/>
          <a:p>
            <a:pPr algn="ctr"/>
            <a:r>
              <a:rPr lang="en-US" sz="1200">
                <a:solidFill>
                  <a:schemeClr val="tx2"/>
                </a:solidFill>
              </a:rPr>
              <a:t>MongoDB</a:t>
            </a:r>
          </a:p>
        </p:txBody>
      </p:sp>
      <p:sp>
        <p:nvSpPr>
          <p:cNvPr id="175" name="TextBox 174"/>
          <p:cNvSpPr txBox="1"/>
          <p:nvPr/>
        </p:nvSpPr>
        <p:spPr>
          <a:xfrm>
            <a:off x="8502220" y="6334979"/>
            <a:ext cx="612668"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a:ln>
                  <a:noFill/>
                </a:ln>
                <a:solidFill>
                  <a:srgbClr val="0078D7"/>
                </a:solidFill>
                <a:effectLst/>
                <a:uLnTx/>
                <a:uFillTx/>
                <a:latin typeface="Segoe UI Semilight" charset="0"/>
                <a:ea typeface="Segoe UI Semilight" charset="0"/>
                <a:cs typeface="Segoe UI Semilight" charset="0"/>
              </a:rPr>
              <a:t>Graph</a:t>
            </a:r>
          </a:p>
        </p:txBody>
      </p:sp>
      <p:sp>
        <p:nvSpPr>
          <p:cNvPr id="2" name="Rectangle 1"/>
          <p:cNvSpPr/>
          <p:nvPr/>
        </p:nvSpPr>
        <p:spPr>
          <a:xfrm>
            <a:off x="320042" y="2278262"/>
            <a:ext cx="5721943" cy="2354491"/>
          </a:xfrm>
          <a:prstGeom prst="rect">
            <a:avLst/>
          </a:prstGeom>
        </p:spPr>
        <p:txBody>
          <a:bodyPr wrap="square">
            <a:spAutoFit/>
          </a:bodyPr>
          <a:lstStyle/>
          <a:p>
            <a:pPr>
              <a:spcBef>
                <a:spcPts val="1400"/>
              </a:spcBef>
              <a:buClr>
                <a:srgbClr val="0177D7"/>
              </a:buClr>
            </a:pPr>
            <a:r>
              <a:rPr lang="en-US" sz="1600">
                <a:latin typeface="Segoe UI Semilight" charset="0"/>
                <a:ea typeface="Segoe UI Semilight" charset="0"/>
                <a:cs typeface="Segoe UI Semilight" charset="0"/>
              </a:rPr>
              <a:t>Cosmos DB offers a multitude of APIs to access and query data including, SQL, various popular OSS APIs, and native support for NoSQL workloads.</a:t>
            </a:r>
          </a:p>
          <a:p>
            <a:pPr>
              <a:spcBef>
                <a:spcPts val="1400"/>
              </a:spcBef>
              <a:buClr>
                <a:srgbClr val="0177D7"/>
              </a:buClr>
            </a:pPr>
            <a:r>
              <a:rPr lang="en-US" sz="1600">
                <a:latin typeface="Segoe UI Semilight" charset="0"/>
                <a:ea typeface="Segoe UI Semilight" charset="0"/>
                <a:cs typeface="Segoe UI Semilight" charset="0"/>
              </a:rPr>
              <a:t>Use key-value, tabular, graph, and document data</a:t>
            </a:r>
          </a:p>
          <a:p>
            <a:pPr>
              <a:spcBef>
                <a:spcPts val="1400"/>
              </a:spcBef>
              <a:buClr>
                <a:srgbClr val="0177D7"/>
              </a:buClr>
            </a:pPr>
            <a:r>
              <a:rPr lang="en-US" sz="1600">
                <a:latin typeface="Segoe UI Semilight" charset="0"/>
                <a:ea typeface="Segoe UI Semilight" charset="0"/>
                <a:cs typeface="Segoe UI Semilight" charset="0"/>
              </a:rPr>
              <a:t>Data is automatically indexed, with no schema or secondary indexes required</a:t>
            </a:r>
          </a:p>
          <a:p>
            <a:pPr>
              <a:spcBef>
                <a:spcPts val="1400"/>
              </a:spcBef>
              <a:buClr>
                <a:srgbClr val="0177D7"/>
              </a:buClr>
            </a:pPr>
            <a:r>
              <a:rPr lang="en-US" sz="1600">
                <a:latin typeface="Segoe UI Semilight" charset="0"/>
                <a:ea typeface="Segoe UI Semilight" charset="0"/>
                <a:cs typeface="Segoe UI Semilight" charset="0"/>
              </a:rPr>
              <a:t>Blazing fast queries with no lag</a:t>
            </a:r>
          </a:p>
        </p:txBody>
      </p:sp>
    </p:spTree>
    <p:extLst>
      <p:ext uri="{BB962C8B-B14F-4D97-AF65-F5344CB8AC3E}">
        <p14:creationId xmlns:p14="http://schemas.microsoft.com/office/powerpoint/2010/main" val="12498720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left)">
                                      <p:cBhvr>
                                        <p:cTn id="7" dur="500"/>
                                        <p:tgtEl>
                                          <p:spTgt spid="176"/>
                                        </p:tgtEl>
                                      </p:cBhvr>
                                    </p:animEffect>
                                  </p:childTnLst>
                                </p:cTn>
                              </p:par>
                              <p:par>
                                <p:cTn id="8" presetID="10" presetClass="entr" presetSubtype="0" fill="hold" nodeType="withEffect">
                                  <p:stCondLst>
                                    <p:cond delay="200"/>
                                  </p:stCondLst>
                                  <p:childTnLst>
                                    <p:set>
                                      <p:cBhvr>
                                        <p:cTn id="9" dur="1" fill="hold">
                                          <p:stCondLst>
                                            <p:cond delay="0"/>
                                          </p:stCondLst>
                                        </p:cTn>
                                        <p:tgtEl>
                                          <p:spTgt spid="114"/>
                                        </p:tgtEl>
                                        <p:attrNameLst>
                                          <p:attrName>style.visibility</p:attrName>
                                        </p:attrNameLst>
                                      </p:cBhvr>
                                      <p:to>
                                        <p:strVal val="visible"/>
                                      </p:to>
                                    </p:set>
                                    <p:animEffect transition="in" filter="fade">
                                      <p:cBhvr>
                                        <p:cTn id="10" dur="500"/>
                                        <p:tgtEl>
                                          <p:spTgt spid="114"/>
                                        </p:tgtEl>
                                      </p:cBhvr>
                                    </p:animEffect>
                                  </p:childTnLst>
                                </p:cTn>
                              </p:par>
                              <p:par>
                                <p:cTn id="11" presetID="10" presetClass="entr" presetSubtype="0" fill="hold" nodeType="withEffect">
                                  <p:stCondLst>
                                    <p:cond delay="200"/>
                                  </p:stCondLst>
                                  <p:childTnLst>
                                    <p:set>
                                      <p:cBhvr>
                                        <p:cTn id="12" dur="1" fill="hold">
                                          <p:stCondLst>
                                            <p:cond delay="0"/>
                                          </p:stCondLst>
                                        </p:cTn>
                                        <p:tgtEl>
                                          <p:spTgt spid="115"/>
                                        </p:tgtEl>
                                        <p:attrNameLst>
                                          <p:attrName>style.visibility</p:attrName>
                                        </p:attrNameLst>
                                      </p:cBhvr>
                                      <p:to>
                                        <p:strVal val="visible"/>
                                      </p:to>
                                    </p:set>
                                    <p:animEffect transition="in" filter="fade">
                                      <p:cBhvr>
                                        <p:cTn id="13" dur="500"/>
                                        <p:tgtEl>
                                          <p:spTgt spid="115"/>
                                        </p:tgtEl>
                                      </p:cBhvr>
                                    </p:animEffect>
                                  </p:childTnLst>
                                </p:cTn>
                              </p:par>
                              <p:par>
                                <p:cTn id="14" presetID="10" presetClass="entr" presetSubtype="0" fill="hold" nodeType="withEffect">
                                  <p:stCondLst>
                                    <p:cond delay="200"/>
                                  </p:stCondLst>
                                  <p:childTnLst>
                                    <p:set>
                                      <p:cBhvr>
                                        <p:cTn id="15" dur="1" fill="hold">
                                          <p:stCondLst>
                                            <p:cond delay="0"/>
                                          </p:stCondLst>
                                        </p:cTn>
                                        <p:tgtEl>
                                          <p:spTgt spid="124"/>
                                        </p:tgtEl>
                                        <p:attrNameLst>
                                          <p:attrName>style.visibility</p:attrName>
                                        </p:attrNameLst>
                                      </p:cBhvr>
                                      <p:to>
                                        <p:strVal val="visible"/>
                                      </p:to>
                                    </p:set>
                                    <p:animEffect transition="in" filter="fade">
                                      <p:cBhvr>
                                        <p:cTn id="16" dur="500"/>
                                        <p:tgtEl>
                                          <p:spTgt spid="124"/>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39"/>
                                        </p:tgtEl>
                                        <p:attrNameLst>
                                          <p:attrName>style.visibility</p:attrName>
                                        </p:attrNameLst>
                                      </p:cBhvr>
                                      <p:to>
                                        <p:strVal val="visible"/>
                                      </p:to>
                                    </p:set>
                                    <p:animEffect transition="in" filter="fade">
                                      <p:cBhvr>
                                        <p:cTn id="22" dur="500"/>
                                        <p:tgtEl>
                                          <p:spTgt spid="139"/>
                                        </p:tgtEl>
                                      </p:cBhvr>
                                    </p:animEffect>
                                  </p:childTnLst>
                                </p:cTn>
                              </p:par>
                              <p:par>
                                <p:cTn id="23" presetID="10" presetClass="entr" presetSubtype="0" fill="hold" nodeType="withEffect">
                                  <p:stCondLst>
                                    <p:cond delay="200"/>
                                  </p:stCondLst>
                                  <p:childTnLst>
                                    <p:set>
                                      <p:cBhvr>
                                        <p:cTn id="24" dur="1" fill="hold">
                                          <p:stCondLst>
                                            <p:cond delay="0"/>
                                          </p:stCondLst>
                                        </p:cTn>
                                        <p:tgtEl>
                                          <p:spTgt spid="142"/>
                                        </p:tgtEl>
                                        <p:attrNameLst>
                                          <p:attrName>style.visibility</p:attrName>
                                        </p:attrNameLst>
                                      </p:cBhvr>
                                      <p:to>
                                        <p:strVal val="visible"/>
                                      </p:to>
                                    </p:set>
                                    <p:animEffect transition="in" filter="fade">
                                      <p:cBhvr>
                                        <p:cTn id="25" dur="500"/>
                                        <p:tgtEl>
                                          <p:spTgt spid="142"/>
                                        </p:tgtEl>
                                      </p:cBhvr>
                                    </p:animEffect>
                                  </p:childTnLst>
                                </p:cTn>
                              </p:par>
                              <p:par>
                                <p:cTn id="26" presetID="10" presetClass="entr" presetSubtype="0" fill="hold" nodeType="withEffect">
                                  <p:stCondLst>
                                    <p:cond delay="200"/>
                                  </p:stCondLst>
                                  <p:childTnLst>
                                    <p:set>
                                      <p:cBhvr>
                                        <p:cTn id="27" dur="1" fill="hold">
                                          <p:stCondLst>
                                            <p:cond delay="0"/>
                                          </p:stCondLst>
                                        </p:cTn>
                                        <p:tgtEl>
                                          <p:spTgt spid="148"/>
                                        </p:tgtEl>
                                        <p:attrNameLst>
                                          <p:attrName>style.visibility</p:attrName>
                                        </p:attrNameLst>
                                      </p:cBhvr>
                                      <p:to>
                                        <p:strVal val="visible"/>
                                      </p:to>
                                    </p:set>
                                    <p:animEffect transition="in" filter="fade">
                                      <p:cBhvr>
                                        <p:cTn id="28" dur="500"/>
                                        <p:tgtEl>
                                          <p:spTgt spid="148"/>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158"/>
                                        </p:tgtEl>
                                        <p:attrNameLst>
                                          <p:attrName>style.visibility</p:attrName>
                                        </p:attrNameLst>
                                      </p:cBhvr>
                                      <p:to>
                                        <p:strVal val="visible"/>
                                      </p:to>
                                    </p:set>
                                    <p:animEffect transition="in" filter="fade">
                                      <p:cBhvr>
                                        <p:cTn id="31" dur="500"/>
                                        <p:tgtEl>
                                          <p:spTgt spid="158"/>
                                        </p:tgtEl>
                                      </p:cBhvr>
                                    </p:animEffect>
                                  </p:childTnLst>
                                </p:cTn>
                              </p:par>
                              <p:par>
                                <p:cTn id="32" presetID="10" presetClass="entr" presetSubtype="0" fill="hold" grpId="0" nodeType="withEffect">
                                  <p:stCondLst>
                                    <p:cond delay="200"/>
                                  </p:stCondLst>
                                  <p:childTnLst>
                                    <p:set>
                                      <p:cBhvr>
                                        <p:cTn id="33" dur="1" fill="hold">
                                          <p:stCondLst>
                                            <p:cond delay="0"/>
                                          </p:stCondLst>
                                        </p:cTn>
                                        <p:tgtEl>
                                          <p:spTgt spid="172"/>
                                        </p:tgtEl>
                                        <p:attrNameLst>
                                          <p:attrName>style.visibility</p:attrName>
                                        </p:attrNameLst>
                                      </p:cBhvr>
                                      <p:to>
                                        <p:strVal val="visible"/>
                                      </p:to>
                                    </p:set>
                                    <p:animEffect transition="in" filter="fade">
                                      <p:cBhvr>
                                        <p:cTn id="34" dur="500"/>
                                        <p:tgtEl>
                                          <p:spTgt spid="172"/>
                                        </p:tgtEl>
                                      </p:cBhvr>
                                    </p:animEffect>
                                  </p:childTnLst>
                                </p:cTn>
                              </p:par>
                              <p:par>
                                <p:cTn id="35" presetID="10" presetClass="entr" presetSubtype="0" fill="hold" nodeType="withEffect">
                                  <p:stCondLst>
                                    <p:cond delay="200"/>
                                  </p:stCondLst>
                                  <p:childTnLst>
                                    <p:set>
                                      <p:cBhvr>
                                        <p:cTn id="36" dur="1" fill="hold">
                                          <p:stCondLst>
                                            <p:cond delay="0"/>
                                          </p:stCondLst>
                                        </p:cTn>
                                        <p:tgtEl>
                                          <p:spTgt spid="173"/>
                                        </p:tgtEl>
                                        <p:attrNameLst>
                                          <p:attrName>style.visibility</p:attrName>
                                        </p:attrNameLst>
                                      </p:cBhvr>
                                      <p:to>
                                        <p:strVal val="visible"/>
                                      </p:to>
                                    </p:set>
                                    <p:animEffect transition="in" filter="fade">
                                      <p:cBhvr>
                                        <p:cTn id="37" dur="500"/>
                                        <p:tgtEl>
                                          <p:spTgt spid="173"/>
                                        </p:tgtEl>
                                      </p:cBhvr>
                                    </p:animEffect>
                                  </p:childTnLst>
                                </p:cTn>
                              </p:par>
                              <p:par>
                                <p:cTn id="38" presetID="10" presetClass="entr" presetSubtype="0" fill="hold" grpId="0" nodeType="withEffect">
                                  <p:stCondLst>
                                    <p:cond delay="200"/>
                                  </p:stCondLst>
                                  <p:childTnLst>
                                    <p:set>
                                      <p:cBhvr>
                                        <p:cTn id="39" dur="1" fill="hold">
                                          <p:stCondLst>
                                            <p:cond delay="0"/>
                                          </p:stCondLst>
                                        </p:cTn>
                                        <p:tgtEl>
                                          <p:spTgt spid="174"/>
                                        </p:tgtEl>
                                        <p:attrNameLst>
                                          <p:attrName>style.visibility</p:attrName>
                                        </p:attrNameLst>
                                      </p:cBhvr>
                                      <p:to>
                                        <p:strVal val="visible"/>
                                      </p:to>
                                    </p:set>
                                    <p:animEffect transition="in" filter="fade">
                                      <p:cBhvr>
                                        <p:cTn id="40" dur="500"/>
                                        <p:tgtEl>
                                          <p:spTgt spid="174"/>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175"/>
                                        </p:tgtEl>
                                        <p:attrNameLst>
                                          <p:attrName>style.visibility</p:attrName>
                                        </p:attrNameLst>
                                      </p:cBhvr>
                                      <p:to>
                                        <p:strVal val="visible"/>
                                      </p:to>
                                    </p:set>
                                    <p:animEffect transition="in" filter="fade">
                                      <p:cBhvr>
                                        <p:cTn id="43"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38" grpId="0"/>
      <p:bldP spid="139" grpId="0"/>
      <p:bldP spid="158" grpId="0"/>
      <p:bldP spid="172" grpId="0"/>
      <p:bldP spid="174" grpId="0"/>
      <p:bldP spid="17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0">
            <a:extLst>
              <a:ext uri="{FF2B5EF4-FFF2-40B4-BE49-F238E27FC236}">
                <a16:creationId xmlns:a16="http://schemas.microsoft.com/office/drawing/2014/main" id="{9299B8BE-B00A-4787-A37F-DCCDF7DDF4D1}"/>
              </a:ext>
            </a:extLst>
          </p:cNvPr>
          <p:cNvSpPr>
            <a:spLocks noGrp="1"/>
          </p:cNvSpPr>
          <p:nvPr>
            <p:ph type="title"/>
          </p:nvPr>
        </p:nvSpPr>
        <p:spPr>
          <a:xfrm>
            <a:off x="268080" y="344989"/>
            <a:ext cx="11655840" cy="899665"/>
          </a:xfrm>
        </p:spPr>
        <p:txBody>
          <a:bodyPr/>
          <a:lstStyle/>
          <a:p>
            <a:pPr lvl="0"/>
            <a:r>
              <a:rPr lang="en-US"/>
              <a:t>COMPREHENSIVE SLA</a:t>
            </a:r>
            <a:r>
              <a:rPr lang="en-US" cap="none"/>
              <a:t>s</a:t>
            </a:r>
          </a:p>
        </p:txBody>
      </p:sp>
      <p:sp>
        <p:nvSpPr>
          <p:cNvPr id="3" name="Text Placeholder 2">
            <a:extLst>
              <a:ext uri="{FF2B5EF4-FFF2-40B4-BE49-F238E27FC236}">
                <a16:creationId xmlns:a16="http://schemas.microsoft.com/office/drawing/2014/main" id="{6253AE73-160C-4459-B599-846E3AE2C55F}"/>
              </a:ext>
            </a:extLst>
          </p:cNvPr>
          <p:cNvSpPr>
            <a:spLocks noGrp="1"/>
          </p:cNvSpPr>
          <p:nvPr>
            <p:ph type="body" sz="quarter" idx="10"/>
          </p:nvPr>
        </p:nvSpPr>
        <p:spPr>
          <a:xfrm>
            <a:off x="315734" y="1575607"/>
            <a:ext cx="7028966" cy="1256754"/>
          </a:xfrm>
        </p:spPr>
        <p:txBody>
          <a:bodyPr/>
          <a:lstStyle/>
          <a:p>
            <a:pPr>
              <a:lnSpc>
                <a:spcPct val="100000"/>
              </a:lnSpc>
              <a:spcBef>
                <a:spcPts val="1400"/>
              </a:spcBef>
            </a:pPr>
            <a:r>
              <a:rPr lang="en-US" sz="1600" cap="small"/>
              <a:t>RUN YOUR APP ON WORLD-CLASS INFRASTRUCTURE</a:t>
            </a:r>
          </a:p>
          <a:p>
            <a:pPr>
              <a:lnSpc>
                <a:spcPct val="100000"/>
              </a:lnSpc>
              <a:spcBef>
                <a:spcPts val="1400"/>
              </a:spcBef>
            </a:pPr>
            <a:r>
              <a:rPr lang="en-US" sz="1600" b="0">
                <a:solidFill>
                  <a:schemeClr val="tx1"/>
                </a:solidFill>
                <a:latin typeface="Segoe UI Semilight" charset="0"/>
                <a:ea typeface="Segoe UI Semilight" charset="0"/>
                <a:cs typeface="Segoe UI Semilight" charset="0"/>
              </a:rPr>
              <a:t>Azure Cosmos DB is the only service with financially-backed SLAs for millisecond latency at the 99th percentile, 99.999% HA and guaranteed throughput and consistency</a:t>
            </a:r>
          </a:p>
        </p:txBody>
      </p:sp>
      <p:grpSp>
        <p:nvGrpSpPr>
          <p:cNvPr id="4" name="Group 3"/>
          <p:cNvGrpSpPr/>
          <p:nvPr/>
        </p:nvGrpSpPr>
        <p:grpSpPr>
          <a:xfrm>
            <a:off x="1189038" y="3552953"/>
            <a:ext cx="4436769" cy="2596104"/>
            <a:chOff x="1189038" y="3552953"/>
            <a:chExt cx="4436769" cy="2596104"/>
          </a:xfrm>
        </p:grpSpPr>
        <p:sp>
          <p:nvSpPr>
            <p:cNvPr id="83" name="TextBox 82"/>
            <p:cNvSpPr txBox="1"/>
            <p:nvPr/>
          </p:nvSpPr>
          <p:spPr>
            <a:xfrm>
              <a:off x="4397134" y="3552953"/>
              <a:ext cx="672888" cy="338554"/>
            </a:xfrm>
            <a:prstGeom prst="rect">
              <a:avLst/>
            </a:prstGeom>
            <a:noFill/>
          </p:spPr>
          <p:txBody>
            <a:bodyPr wrap="square" rtlCol="0">
              <a:spAutoFit/>
            </a:bodyPr>
            <a:lstStyle/>
            <a:p>
              <a:pPr algn="ctr"/>
              <a:r>
                <a:rPr lang="en-US" sz="1600" b="1">
                  <a:solidFill>
                    <a:srgbClr val="0078D7"/>
                  </a:solidFill>
                  <a:latin typeface="Segoe UI Semibold" charset="0"/>
                  <a:ea typeface="Segoe UI Semibold" charset="0"/>
                  <a:cs typeface="Segoe UI Semibold" charset="0"/>
                </a:rPr>
                <a:t>HA</a:t>
              </a:r>
            </a:p>
          </p:txBody>
        </p:sp>
        <p:sp>
          <p:nvSpPr>
            <p:cNvPr id="90" name="TextBox 89"/>
            <p:cNvSpPr txBox="1"/>
            <p:nvPr/>
          </p:nvSpPr>
          <p:spPr>
            <a:xfrm>
              <a:off x="1517071" y="3552953"/>
              <a:ext cx="983338" cy="338554"/>
            </a:xfrm>
            <a:prstGeom prst="rect">
              <a:avLst/>
            </a:prstGeom>
            <a:noFill/>
          </p:spPr>
          <p:txBody>
            <a:bodyPr wrap="square" rtlCol="0">
              <a:spAutoFit/>
            </a:bodyPr>
            <a:lstStyle/>
            <a:p>
              <a:pPr algn="ctr"/>
              <a:r>
                <a:rPr lang="en-US" sz="1600" b="1">
                  <a:solidFill>
                    <a:srgbClr val="0078D7"/>
                  </a:solidFill>
                  <a:latin typeface="Segoe UI Semibold" charset="0"/>
                  <a:ea typeface="Segoe UI Semibold" charset="0"/>
                  <a:cs typeface="Segoe UI Semibold" charset="0"/>
                </a:rPr>
                <a:t>Latency</a:t>
              </a:r>
            </a:p>
          </p:txBody>
        </p:sp>
        <p:grpSp>
          <p:nvGrpSpPr>
            <p:cNvPr id="33" name="Group 32">
              <a:extLst>
                <a:ext uri="{FF2B5EF4-FFF2-40B4-BE49-F238E27FC236}">
                  <a16:creationId xmlns:a16="http://schemas.microsoft.com/office/drawing/2014/main" id="{4DF029D3-9086-4835-B2F3-C6B0DF40B286}"/>
                </a:ext>
              </a:extLst>
            </p:cNvPr>
            <p:cNvGrpSpPr/>
            <p:nvPr/>
          </p:nvGrpSpPr>
          <p:grpSpPr>
            <a:xfrm>
              <a:off x="1189038" y="4000957"/>
              <a:ext cx="1693569" cy="2142934"/>
              <a:chOff x="9079741" y="2473250"/>
              <a:chExt cx="838336" cy="1060779"/>
            </a:xfrm>
            <a:solidFill>
              <a:srgbClr val="F3F3F3"/>
            </a:solidFill>
          </p:grpSpPr>
          <p:grpSp>
            <p:nvGrpSpPr>
              <p:cNvPr id="34" name="Group 33">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7"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35"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6" name="Oval 35">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E2C933D3-7899-47CD-8CC1-A1070C6491DE}"/>
                </a:ext>
              </a:extLst>
            </p:cNvPr>
            <p:cNvGrpSpPr/>
            <p:nvPr/>
          </p:nvGrpSpPr>
          <p:grpSpPr>
            <a:xfrm>
              <a:off x="1595311" y="4583033"/>
              <a:ext cx="892267" cy="490725"/>
              <a:chOff x="4750839" y="7810511"/>
              <a:chExt cx="936953" cy="515301"/>
            </a:xfrm>
            <a:solidFill>
              <a:schemeClr val="bg1"/>
            </a:solidFill>
          </p:grpSpPr>
          <p:sp>
            <p:nvSpPr>
              <p:cNvPr id="89" name="TextBox 88"/>
              <p:cNvSpPr txBox="1"/>
              <p:nvPr/>
            </p:nvSpPr>
            <p:spPr>
              <a:xfrm>
                <a:off x="4791720" y="7810511"/>
                <a:ext cx="816055" cy="358741"/>
              </a:xfrm>
              <a:prstGeom prst="rect">
                <a:avLst/>
              </a:prstGeom>
              <a:noFill/>
            </p:spPr>
            <p:txBody>
              <a:bodyPr wrap="none" rtlCol="0">
                <a:spAutoFit/>
              </a:bodyPr>
              <a:lstStyle/>
              <a:p>
                <a:pPr algn="ctr">
                  <a:lnSpc>
                    <a:spcPct val="90000"/>
                  </a:lnSpc>
                </a:pPr>
                <a:r>
                  <a:rPr lang="en-US" spc="-10">
                    <a:solidFill>
                      <a:schemeClr val="tx2"/>
                    </a:solidFill>
                    <a:latin typeface="Segoe UI Semilight" panose="020B0402040204020203" pitchFamily="34" charset="0"/>
                    <a:ea typeface="Segoe UI Black" panose="020B0A02040204020203" pitchFamily="34" charset="0"/>
                    <a:cs typeface="Segoe UI Semilight" panose="020B0402040204020203" pitchFamily="34" charset="0"/>
                  </a:rPr>
                  <a:t>&lt;10</a:t>
                </a:r>
                <a:r>
                  <a:rPr lang="en-US" sz="1200">
                    <a:solidFill>
                      <a:schemeClr val="tx2"/>
                    </a:solidFill>
                    <a:ea typeface="Segoe UI Black" panose="020B0A02040204020203" pitchFamily="34" charset="0"/>
                    <a:cs typeface="Segoe UI Black" panose="020B0A02040204020203" pitchFamily="34" charset="0"/>
                  </a:rPr>
                  <a:t> </a:t>
                </a:r>
                <a:r>
                  <a:rPr lang="en-US" sz="1200" err="1">
                    <a:solidFill>
                      <a:schemeClr val="tx2"/>
                    </a:solidFill>
                    <a:ea typeface="Segoe UI Black" panose="020B0A02040204020203" pitchFamily="34" charset="0"/>
                    <a:cs typeface="Segoe UI Black" panose="020B0A02040204020203" pitchFamily="34" charset="0"/>
                  </a:rPr>
                  <a:t>ms</a:t>
                </a:r>
                <a:endParaRPr lang="en-US" sz="1200">
                  <a:solidFill>
                    <a:schemeClr val="tx2"/>
                  </a:solidFill>
                  <a:ea typeface="Segoe UI Black" panose="020B0A02040204020203" pitchFamily="34" charset="0"/>
                  <a:cs typeface="Segoe UI Black" panose="020B0A02040204020203" pitchFamily="34" charset="0"/>
                </a:endParaRPr>
              </a:p>
            </p:txBody>
          </p:sp>
          <p:sp>
            <p:nvSpPr>
              <p:cNvPr id="107" name="TextBox 106"/>
              <p:cNvSpPr txBox="1"/>
              <p:nvPr/>
            </p:nvSpPr>
            <p:spPr>
              <a:xfrm>
                <a:off x="4750839" y="8122679"/>
                <a:ext cx="936953" cy="203133"/>
              </a:xfrm>
              <a:prstGeom prst="rect">
                <a:avLst/>
              </a:prstGeom>
              <a:noFill/>
            </p:spPr>
            <p:txBody>
              <a:bodyPr wrap="square" rtlCol="0">
                <a:spAutoFit/>
              </a:bodyPr>
              <a:lstStyle/>
              <a:p>
                <a:pPr algn="ctr">
                  <a:lnSpc>
                    <a:spcPct val="80000"/>
                  </a:lnSpc>
                </a:pPr>
                <a:r>
                  <a:rPr lang="en-US" sz="900">
                    <a:solidFill>
                      <a:schemeClr val="tx2"/>
                    </a:solidFill>
                    <a:ea typeface="Segoe UI Black" panose="020B0A02040204020203" pitchFamily="34" charset="0"/>
                    <a:cs typeface="Segoe UI Semilight" panose="020B0402040204020203" pitchFamily="34" charset="0"/>
                  </a:rPr>
                  <a:t>99</a:t>
                </a:r>
                <a:r>
                  <a:rPr lang="en-US" sz="900" baseline="30000">
                    <a:solidFill>
                      <a:schemeClr val="tx2"/>
                    </a:solidFill>
                    <a:ea typeface="Segoe UI Black" panose="020B0A02040204020203" pitchFamily="34" charset="0"/>
                    <a:cs typeface="Segoe UI Semilight" panose="020B0402040204020203" pitchFamily="34" charset="0"/>
                  </a:rPr>
                  <a:t>th</a:t>
                </a:r>
                <a:r>
                  <a:rPr lang="en-US" sz="900">
                    <a:solidFill>
                      <a:schemeClr val="tx2"/>
                    </a:solidFill>
                    <a:ea typeface="Segoe UI Black" panose="020B0A02040204020203" pitchFamily="34" charset="0"/>
                    <a:cs typeface="Segoe UI Semilight" panose="020B0402040204020203" pitchFamily="34" charset="0"/>
                  </a:rPr>
                  <a:t> </a:t>
                </a:r>
                <a:r>
                  <a:rPr lang="en-US" sz="800" spc="-10">
                    <a:solidFill>
                      <a:schemeClr val="tx2"/>
                    </a:solidFill>
                    <a:cs typeface="Segoe UI Semilight" panose="020B0402040204020203" pitchFamily="34" charset="0"/>
                  </a:rPr>
                  <a:t>percentile</a:t>
                </a:r>
                <a:endParaRPr lang="en-US" sz="950" spc="-10">
                  <a:solidFill>
                    <a:schemeClr val="tx2"/>
                  </a:solidFill>
                  <a:cs typeface="Segoe UI Semilight" panose="020B0402040204020203" pitchFamily="34" charset="0"/>
                </a:endParaRPr>
              </a:p>
            </p:txBody>
          </p:sp>
        </p:grpSp>
        <p:grpSp>
          <p:nvGrpSpPr>
            <p:cNvPr id="39" name="Group 38">
              <a:extLst>
                <a:ext uri="{FF2B5EF4-FFF2-40B4-BE49-F238E27FC236}">
                  <a16:creationId xmlns:a16="http://schemas.microsoft.com/office/drawing/2014/main" id="{4DF029D3-9086-4835-B2F3-C6B0DF40B286}"/>
                </a:ext>
              </a:extLst>
            </p:cNvPr>
            <p:cNvGrpSpPr/>
            <p:nvPr/>
          </p:nvGrpSpPr>
          <p:grpSpPr>
            <a:xfrm>
              <a:off x="3932238" y="4006123"/>
              <a:ext cx="1693569" cy="2142934"/>
              <a:chOff x="9079741" y="2473250"/>
              <a:chExt cx="838336" cy="1060779"/>
            </a:xfrm>
            <a:solidFill>
              <a:srgbClr val="F3F3F3"/>
            </a:solidFill>
          </p:grpSpPr>
          <p:grpSp>
            <p:nvGrpSpPr>
              <p:cNvPr id="40" name="Group 3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43"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4"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4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42" name="Oval 41">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45" name="TextBox 44"/>
            <p:cNvSpPr txBox="1"/>
            <p:nvPr/>
          </p:nvSpPr>
          <p:spPr>
            <a:xfrm>
              <a:off x="4366616" y="4611654"/>
              <a:ext cx="904415" cy="400110"/>
            </a:xfrm>
            <a:prstGeom prst="rect">
              <a:avLst/>
            </a:prstGeom>
            <a:noFill/>
          </p:spPr>
          <p:txBody>
            <a:bodyPr wrap="none" rtlCol="0">
              <a:spAutoFit/>
            </a:bodyPr>
            <a:lstStyle/>
            <a:p>
              <a:pPr algn="ctr"/>
              <a:r>
                <a:rPr lang="en-US" sz="2000">
                  <a:solidFill>
                    <a:schemeClr val="tx2"/>
                  </a:solidFill>
                  <a:latin typeface="Segoe UI Semilight" panose="020B0402040204020203" pitchFamily="34" charset="0"/>
                  <a:ea typeface="Segoe UI Black" panose="020B0A02040204020203" pitchFamily="34" charset="0"/>
                  <a:cs typeface="Segoe UI Semilight" panose="020B0402040204020203" pitchFamily="34" charset="0"/>
                </a:rPr>
                <a:t>99</a:t>
              </a:r>
              <a:r>
                <a:rPr lang="en-US" sz="1200">
                  <a:solidFill>
                    <a:schemeClr val="tx2"/>
                  </a:solidFill>
                  <a:ea typeface="Segoe UI Black" panose="020B0A02040204020203" pitchFamily="34" charset="0"/>
                  <a:cs typeface="Segoe UI Black" panose="020B0A02040204020203" pitchFamily="34" charset="0"/>
                </a:rPr>
                <a:t>.999%</a:t>
              </a:r>
            </a:p>
          </p:txBody>
        </p:sp>
      </p:grpSp>
      <p:grpSp>
        <p:nvGrpSpPr>
          <p:cNvPr id="5" name="Group 4"/>
          <p:cNvGrpSpPr/>
          <p:nvPr/>
        </p:nvGrpSpPr>
        <p:grpSpPr>
          <a:xfrm>
            <a:off x="6610862" y="3552953"/>
            <a:ext cx="4441935" cy="2590938"/>
            <a:chOff x="6610862" y="3552953"/>
            <a:chExt cx="4441935" cy="2590938"/>
          </a:xfrm>
        </p:grpSpPr>
        <p:sp>
          <p:nvSpPr>
            <p:cNvPr id="62" name="TextBox 61"/>
            <p:cNvSpPr txBox="1"/>
            <p:nvPr/>
          </p:nvSpPr>
          <p:spPr>
            <a:xfrm>
              <a:off x="6810674" y="3552953"/>
              <a:ext cx="1295484" cy="338554"/>
            </a:xfrm>
            <a:prstGeom prst="rect">
              <a:avLst/>
            </a:prstGeom>
            <a:noFill/>
          </p:spPr>
          <p:txBody>
            <a:bodyPr wrap="none" rtlCol="0">
              <a:spAutoFit/>
            </a:bodyPr>
            <a:lstStyle/>
            <a:p>
              <a:pPr algn="ctr"/>
              <a:r>
                <a:rPr lang="en-US" sz="1600" b="1">
                  <a:solidFill>
                    <a:srgbClr val="0078D7"/>
                  </a:solidFill>
                  <a:latin typeface="Segoe UI Semibold" charset="0"/>
                  <a:ea typeface="Segoe UI Semibold" charset="0"/>
                  <a:cs typeface="Segoe UI Semibold" charset="0"/>
                </a:rPr>
                <a:t>Throughput</a:t>
              </a:r>
            </a:p>
          </p:txBody>
        </p:sp>
        <p:sp>
          <p:nvSpPr>
            <p:cNvPr id="66" name="TextBox 65"/>
            <p:cNvSpPr txBox="1"/>
            <p:nvPr/>
          </p:nvSpPr>
          <p:spPr>
            <a:xfrm>
              <a:off x="9540000" y="3552953"/>
              <a:ext cx="1286506" cy="338554"/>
            </a:xfrm>
            <a:prstGeom prst="rect">
              <a:avLst/>
            </a:prstGeom>
            <a:noFill/>
          </p:spPr>
          <p:txBody>
            <a:bodyPr wrap="none" rtlCol="0">
              <a:spAutoFit/>
            </a:bodyPr>
            <a:lstStyle/>
            <a:p>
              <a:pPr algn="ctr"/>
              <a:r>
                <a:rPr lang="en-US" sz="1600" b="1">
                  <a:solidFill>
                    <a:srgbClr val="0078D7"/>
                  </a:solidFill>
                  <a:latin typeface="Segoe UI Semibold" charset="0"/>
                  <a:ea typeface="Segoe UI Semibold" charset="0"/>
                  <a:cs typeface="Segoe UI Semibold" charset="0"/>
                </a:rPr>
                <a:t>Consistency</a:t>
              </a:r>
            </a:p>
          </p:txBody>
        </p:sp>
        <p:grpSp>
          <p:nvGrpSpPr>
            <p:cNvPr id="47" name="Group 46">
              <a:extLst>
                <a:ext uri="{FF2B5EF4-FFF2-40B4-BE49-F238E27FC236}">
                  <a16:creationId xmlns:a16="http://schemas.microsoft.com/office/drawing/2014/main" id="{4DF029D3-9086-4835-B2F3-C6B0DF40B286}"/>
                </a:ext>
              </a:extLst>
            </p:cNvPr>
            <p:cNvGrpSpPr/>
            <p:nvPr/>
          </p:nvGrpSpPr>
          <p:grpSpPr>
            <a:xfrm>
              <a:off x="6610862" y="3995791"/>
              <a:ext cx="1693569" cy="2142934"/>
              <a:chOff x="9079741" y="2473250"/>
              <a:chExt cx="838336" cy="1060779"/>
            </a:xfrm>
            <a:solidFill>
              <a:srgbClr val="F3F3F3"/>
            </a:solidFill>
          </p:grpSpPr>
          <p:grpSp>
            <p:nvGrpSpPr>
              <p:cNvPr id="48" name="Group 47">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51"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2"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49"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0" name="Oval 49">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46" name="TextBox 45"/>
            <p:cNvSpPr txBox="1"/>
            <p:nvPr/>
          </p:nvSpPr>
          <p:spPr>
            <a:xfrm>
              <a:off x="7002110" y="4708966"/>
              <a:ext cx="936440" cy="249133"/>
            </a:xfrm>
            <a:prstGeom prst="rect">
              <a:avLst/>
            </a:prstGeom>
            <a:noFill/>
          </p:spPr>
          <p:txBody>
            <a:bodyPr wrap="square" rtlCol="0">
              <a:spAutoFit/>
            </a:bodyPr>
            <a:lstStyle/>
            <a:p>
              <a:pPr algn="ctr"/>
              <a:r>
                <a:rPr lang="en-US" sz="1100">
                  <a:solidFill>
                    <a:schemeClr val="tx2"/>
                  </a:solidFill>
                  <a:ea typeface="Segoe UI Black" panose="020B0A02040204020203" pitchFamily="34" charset="0"/>
                  <a:cs typeface="Segoe UI Black" panose="020B0A02040204020203" pitchFamily="34" charset="0"/>
                </a:rPr>
                <a:t>Guaranteed</a:t>
              </a:r>
            </a:p>
          </p:txBody>
        </p:sp>
        <p:grpSp>
          <p:nvGrpSpPr>
            <p:cNvPr id="59" name="Group 58">
              <a:extLst>
                <a:ext uri="{FF2B5EF4-FFF2-40B4-BE49-F238E27FC236}">
                  <a16:creationId xmlns:a16="http://schemas.microsoft.com/office/drawing/2014/main" id="{4DF029D3-9086-4835-B2F3-C6B0DF40B286}"/>
                </a:ext>
              </a:extLst>
            </p:cNvPr>
            <p:cNvGrpSpPr/>
            <p:nvPr/>
          </p:nvGrpSpPr>
          <p:grpSpPr>
            <a:xfrm>
              <a:off x="9359228" y="4000957"/>
              <a:ext cx="1693569" cy="2142934"/>
              <a:chOff x="9079741" y="2473250"/>
              <a:chExt cx="838336" cy="1060779"/>
            </a:xfrm>
            <a:solidFill>
              <a:srgbClr val="F3F3F3"/>
            </a:solidFill>
          </p:grpSpPr>
          <p:grpSp>
            <p:nvGrpSpPr>
              <p:cNvPr id="60" name="Group 5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65"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6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4" name="Oval 63">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69" name="TextBox 68"/>
            <p:cNvSpPr txBox="1"/>
            <p:nvPr/>
          </p:nvSpPr>
          <p:spPr>
            <a:xfrm>
              <a:off x="9750476" y="4714132"/>
              <a:ext cx="936440" cy="249133"/>
            </a:xfrm>
            <a:prstGeom prst="rect">
              <a:avLst/>
            </a:prstGeom>
            <a:noFill/>
          </p:spPr>
          <p:txBody>
            <a:bodyPr wrap="square" rtlCol="0">
              <a:spAutoFit/>
            </a:bodyPr>
            <a:lstStyle/>
            <a:p>
              <a:pPr algn="ctr"/>
              <a:r>
                <a:rPr lang="en-US" sz="1100">
                  <a:solidFill>
                    <a:schemeClr val="tx2"/>
                  </a:solidFill>
                  <a:ea typeface="Segoe UI Black" panose="020B0A02040204020203" pitchFamily="34" charset="0"/>
                  <a:cs typeface="Segoe UI Black" panose="020B0A02040204020203" pitchFamily="34" charset="0"/>
                </a:rPr>
                <a:t>Guaranteed</a:t>
              </a:r>
            </a:p>
          </p:txBody>
        </p:sp>
      </p:grpSp>
    </p:spTree>
    <p:extLst>
      <p:ext uri="{BB962C8B-B14F-4D97-AF65-F5344CB8AC3E}">
        <p14:creationId xmlns:p14="http://schemas.microsoft.com/office/powerpoint/2010/main" val="273420405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8329037" cy="899665"/>
          </a:xfrm>
        </p:spPr>
        <p:txBody>
          <a:bodyPr/>
          <a:lstStyle/>
          <a:p>
            <a:pPr algn="l"/>
            <a:r>
              <a:rPr lang="en-US"/>
              <a:t>Trust your data to industry-leading Security &amp; Compliance</a:t>
            </a:r>
          </a:p>
        </p:txBody>
      </p:sp>
      <p:sp>
        <p:nvSpPr>
          <p:cNvPr id="3" name="Text Placeholder 2"/>
          <p:cNvSpPr>
            <a:spLocks noGrp="1"/>
          </p:cNvSpPr>
          <p:nvPr>
            <p:ph type="body" sz="quarter" idx="10"/>
          </p:nvPr>
        </p:nvSpPr>
        <p:spPr>
          <a:xfrm>
            <a:off x="315539" y="1811760"/>
            <a:ext cx="5853769" cy="897682"/>
          </a:xfrm>
        </p:spPr>
        <p:txBody>
          <a:bodyPr/>
          <a:lstStyle/>
          <a:p>
            <a:pPr lvl="0"/>
            <a:r>
              <a:rPr lang="en-US" sz="1600"/>
              <a:t>Azure is the world’s most trusted cloud, with more certifications than any other cloud provider.</a:t>
            </a:r>
          </a:p>
          <a:p>
            <a:pPr lvl="0" defTabSz="914400">
              <a:spcBef>
                <a:spcPts val="1000"/>
              </a:spcBef>
              <a:spcAft>
                <a:spcPts val="0"/>
              </a:spcAft>
              <a:buClr>
                <a:schemeClr val="bg1"/>
              </a:buClr>
              <a:buSzTx/>
            </a:pPr>
            <a:endParaRPr lang="en-US" sz="1200" spc="50">
              <a:latin typeface="Segoe UI Semilight" charset="0"/>
              <a:ea typeface="Segoe UI Semilight" charset="0"/>
              <a:cs typeface="Segoe UI Semilight" charset="0"/>
            </a:endParaRPr>
          </a:p>
        </p:txBody>
      </p:sp>
      <p:grpSp>
        <p:nvGrpSpPr>
          <p:cNvPr id="13" name="Group 12">
            <a:extLst>
              <a:ext uri="{FF2B5EF4-FFF2-40B4-BE49-F238E27FC236}">
                <a16:creationId xmlns:a16="http://schemas.microsoft.com/office/drawing/2014/main" id="{684EDD64-DCBF-4657-8F05-4AD9B8753EF9}"/>
              </a:ext>
            </a:extLst>
          </p:cNvPr>
          <p:cNvGrpSpPr/>
          <p:nvPr/>
        </p:nvGrpSpPr>
        <p:grpSpPr>
          <a:xfrm>
            <a:off x="7853583" y="2976875"/>
            <a:ext cx="2325010" cy="2462870"/>
            <a:chOff x="8436858" y="2535046"/>
            <a:chExt cx="1539405" cy="1630683"/>
          </a:xfrm>
          <a:noFill/>
        </p:grpSpPr>
        <p:sp>
          <p:nvSpPr>
            <p:cNvPr id="14" name="Freeform 764">
              <a:extLst>
                <a:ext uri="{FF2B5EF4-FFF2-40B4-BE49-F238E27FC236}">
                  <a16:creationId xmlns:a16="http://schemas.microsoft.com/office/drawing/2014/main" id="{3CE76370-EDC0-4DD4-8920-C40300765F56}"/>
                </a:ext>
              </a:extLst>
            </p:cNvPr>
            <p:cNvSpPr>
              <a:spLocks/>
            </p:cNvSpPr>
            <p:nvPr/>
          </p:nvSpPr>
          <p:spPr bwMode="auto">
            <a:xfrm>
              <a:off x="8436858" y="2535046"/>
              <a:ext cx="1539405" cy="1630683"/>
            </a:xfrm>
            <a:custGeom>
              <a:avLst/>
              <a:gdLst>
                <a:gd name="T0" fmla="*/ 440 w 455"/>
                <a:gd name="T1" fmla="*/ 67 h 493"/>
                <a:gd name="T2" fmla="*/ 228 w 455"/>
                <a:gd name="T3" fmla="*/ 0 h 493"/>
                <a:gd name="T4" fmla="*/ 16 w 455"/>
                <a:gd name="T5" fmla="*/ 67 h 493"/>
                <a:gd name="T6" fmla="*/ 228 w 455"/>
                <a:gd name="T7" fmla="*/ 493 h 493"/>
                <a:gd name="T8" fmla="*/ 440 w 455"/>
                <a:gd name="T9" fmla="*/ 67 h 493"/>
              </a:gdLst>
              <a:ahLst/>
              <a:cxnLst>
                <a:cxn ang="0">
                  <a:pos x="T0" y="T1"/>
                </a:cxn>
                <a:cxn ang="0">
                  <a:pos x="T2" y="T3"/>
                </a:cxn>
                <a:cxn ang="0">
                  <a:pos x="T4" y="T5"/>
                </a:cxn>
                <a:cxn ang="0">
                  <a:pos x="T6" y="T7"/>
                </a:cxn>
                <a:cxn ang="0">
                  <a:pos x="T8" y="T9"/>
                </a:cxn>
              </a:cxnLst>
              <a:rect l="0" t="0" r="r" b="b"/>
              <a:pathLst>
                <a:path w="455" h="493">
                  <a:moveTo>
                    <a:pt x="440" y="67"/>
                  </a:moveTo>
                  <a:cubicBezTo>
                    <a:pt x="324" y="67"/>
                    <a:pt x="228" y="0"/>
                    <a:pt x="228" y="0"/>
                  </a:cubicBezTo>
                  <a:cubicBezTo>
                    <a:pt x="228" y="0"/>
                    <a:pt x="131" y="67"/>
                    <a:pt x="16" y="67"/>
                  </a:cubicBezTo>
                  <a:cubicBezTo>
                    <a:pt x="16" y="67"/>
                    <a:pt x="0" y="414"/>
                    <a:pt x="228" y="493"/>
                  </a:cubicBezTo>
                  <a:cubicBezTo>
                    <a:pt x="455" y="414"/>
                    <a:pt x="440" y="67"/>
                    <a:pt x="440" y="67"/>
                  </a:cubicBezTo>
                </a:path>
              </a:pathLst>
            </a:custGeom>
            <a:noFill/>
            <a:ln w="12700">
              <a:solidFill>
                <a:srgbClr val="0177D7"/>
              </a:solidFill>
              <a:miter lim="800000"/>
            </a:ln>
          </p:spPr>
          <p:txBody>
            <a:bodyPr vert="horz" wrap="square" lIns="89642" tIns="44821" rIns="89642" bIns="44821" numCol="1" anchor="t" anchorCtr="0" compatLnSpc="1">
              <a:prstTxWarp prst="textNoShape">
                <a:avLst/>
              </a:prstTxWarp>
            </a:bodyPr>
            <a:lstStyle/>
            <a:p>
              <a:endParaRPr lang="en-US" sz="1765"/>
            </a:p>
          </p:txBody>
        </p:sp>
        <p:sp>
          <p:nvSpPr>
            <p:cNvPr id="15" name="Freeform 785">
              <a:extLst>
                <a:ext uri="{FF2B5EF4-FFF2-40B4-BE49-F238E27FC236}">
                  <a16:creationId xmlns:a16="http://schemas.microsoft.com/office/drawing/2014/main" id="{01FA826D-5913-4B7F-97CB-0AEF159A722A}"/>
                </a:ext>
              </a:extLst>
            </p:cNvPr>
            <p:cNvSpPr>
              <a:spLocks/>
            </p:cNvSpPr>
            <p:nvPr/>
          </p:nvSpPr>
          <p:spPr bwMode="auto">
            <a:xfrm>
              <a:off x="8961782" y="2893235"/>
              <a:ext cx="489553" cy="794032"/>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grpFill/>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ndParaRPr>
            </a:p>
          </p:txBody>
        </p:sp>
      </p:grpSp>
      <p:sp>
        <p:nvSpPr>
          <p:cNvPr id="2" name="Rectangle 1"/>
          <p:cNvSpPr/>
          <p:nvPr/>
        </p:nvSpPr>
        <p:spPr>
          <a:xfrm>
            <a:off x="358757" y="2515121"/>
            <a:ext cx="6096000" cy="1461939"/>
          </a:xfrm>
          <a:prstGeom prst="rect">
            <a:avLst/>
          </a:prstGeom>
        </p:spPr>
        <p:txBody>
          <a:bodyPr>
            <a:spAutoFit/>
          </a:bodyPr>
          <a:lstStyle/>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Enterprise grade security </a:t>
            </a:r>
          </a:p>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Encryption at Rest</a:t>
            </a:r>
          </a:p>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Encryption is enabled automatically by default </a:t>
            </a:r>
          </a:p>
          <a:p>
            <a:pPr marL="285750" lvl="0" indent="-285750">
              <a:spcBef>
                <a:spcPts val="1000"/>
              </a:spcBef>
              <a:buClr>
                <a:srgbClr val="0177D7"/>
              </a:buClr>
              <a:buFont typeface="Arial" charset="0"/>
              <a:buChar char="•"/>
            </a:pPr>
            <a:r>
              <a:rPr lang="en-US" sz="1600" spc="50">
                <a:latin typeface="Segoe UI Semilight" charset="0"/>
                <a:ea typeface="Segoe UI Semilight" charset="0"/>
                <a:cs typeface="Segoe UI Semilight" charset="0"/>
              </a:rPr>
              <a:t>Comprehensive Azure compliance certification</a:t>
            </a:r>
          </a:p>
        </p:txBody>
      </p:sp>
      <p:grpSp>
        <p:nvGrpSpPr>
          <p:cNvPr id="4" name="Group 3"/>
          <p:cNvGrpSpPr/>
          <p:nvPr/>
        </p:nvGrpSpPr>
        <p:grpSpPr>
          <a:xfrm>
            <a:off x="6920502" y="1990487"/>
            <a:ext cx="4445122" cy="4386629"/>
            <a:chOff x="7128847" y="1677971"/>
            <a:chExt cx="4445122" cy="4386629"/>
          </a:xfrm>
        </p:grpSpPr>
        <p:grpSp>
          <p:nvGrpSpPr>
            <p:cNvPr id="9" name="Group 8"/>
            <p:cNvGrpSpPr/>
            <p:nvPr/>
          </p:nvGrpSpPr>
          <p:grpSpPr>
            <a:xfrm>
              <a:off x="10355568" y="1678135"/>
              <a:ext cx="656510" cy="656510"/>
              <a:chOff x="1453808" y="2147980"/>
              <a:chExt cx="177800" cy="177800"/>
            </a:xfrm>
          </p:grpSpPr>
          <p:sp>
            <p:nvSpPr>
              <p:cNvPr id="10" name="Oval 9"/>
              <p:cNvSpPr/>
              <p:nvPr/>
            </p:nvSpPr>
            <p:spPr bwMode="auto">
              <a:xfrm>
                <a:off x="1453808" y="2147980"/>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10"/>
              <p:cNvSpPr/>
              <p:nvPr/>
            </p:nvSpPr>
            <p:spPr bwMode="auto">
              <a:xfrm>
                <a:off x="1490321" y="2203543"/>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2" name="Group 11"/>
            <p:cNvGrpSpPr/>
            <p:nvPr/>
          </p:nvGrpSpPr>
          <p:grpSpPr>
            <a:xfrm>
              <a:off x="7128847" y="4217678"/>
              <a:ext cx="442757" cy="442757"/>
              <a:chOff x="1517650" y="1863725"/>
              <a:chExt cx="177800" cy="177800"/>
            </a:xfrm>
          </p:grpSpPr>
          <p:sp>
            <p:nvSpPr>
              <p:cNvPr id="16" name="Oval 15"/>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6"/>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18" name="Group 17"/>
            <p:cNvGrpSpPr/>
            <p:nvPr/>
          </p:nvGrpSpPr>
          <p:grpSpPr>
            <a:xfrm>
              <a:off x="10652015" y="4660435"/>
              <a:ext cx="921954" cy="921954"/>
              <a:chOff x="1517650" y="1863725"/>
              <a:chExt cx="177800" cy="177800"/>
            </a:xfrm>
          </p:grpSpPr>
          <p:sp>
            <p:nvSpPr>
              <p:cNvPr id="19" name="Oval 18"/>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Freeform 19"/>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1" name="Group 20"/>
            <p:cNvGrpSpPr/>
            <p:nvPr/>
          </p:nvGrpSpPr>
          <p:grpSpPr>
            <a:xfrm>
              <a:off x="7198616" y="1677971"/>
              <a:ext cx="598236" cy="598236"/>
              <a:chOff x="1567855" y="1980501"/>
              <a:chExt cx="177800" cy="177800"/>
            </a:xfrm>
          </p:grpSpPr>
          <p:sp>
            <p:nvSpPr>
              <p:cNvPr id="22" name="Oval 21"/>
              <p:cNvSpPr/>
              <p:nvPr/>
            </p:nvSpPr>
            <p:spPr bwMode="auto">
              <a:xfrm>
                <a:off x="1567855" y="1980501"/>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Freeform 22"/>
              <p:cNvSpPr/>
              <p:nvPr/>
            </p:nvSpPr>
            <p:spPr bwMode="auto">
              <a:xfrm>
                <a:off x="1604368" y="2036064"/>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4" name="Group 23"/>
            <p:cNvGrpSpPr/>
            <p:nvPr/>
          </p:nvGrpSpPr>
          <p:grpSpPr>
            <a:xfrm>
              <a:off x="8371008" y="5778599"/>
              <a:ext cx="286001" cy="286001"/>
              <a:chOff x="1517650" y="1863725"/>
              <a:chExt cx="177800" cy="177800"/>
            </a:xfrm>
          </p:grpSpPr>
          <p:sp>
            <p:nvSpPr>
              <p:cNvPr id="25" name="Oval 24"/>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Freeform 25"/>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nvGrpSpPr>
            <p:cNvPr id="27" name="Group 26"/>
            <p:cNvGrpSpPr/>
            <p:nvPr/>
          </p:nvGrpSpPr>
          <p:grpSpPr>
            <a:xfrm>
              <a:off x="11098640" y="3011830"/>
              <a:ext cx="286001" cy="286001"/>
              <a:chOff x="1517650" y="1863725"/>
              <a:chExt cx="177800" cy="177800"/>
            </a:xfrm>
          </p:grpSpPr>
          <p:sp>
            <p:nvSpPr>
              <p:cNvPr id="28" name="Oval 27"/>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Freeform 28"/>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6941704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23193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331077"/>
            <a:ext cx="5606043" cy="899665"/>
          </a:xfrm>
        </p:spPr>
        <p:txBody>
          <a:bodyPr/>
          <a:lstStyle/>
          <a:p>
            <a:r>
              <a:rPr lang="en-US"/>
              <a:t>Data distributed and available globally</a:t>
            </a:r>
          </a:p>
        </p:txBody>
      </p:sp>
      <p:sp>
        <p:nvSpPr>
          <p:cNvPr id="3" name="Content Placeholder 2"/>
          <p:cNvSpPr>
            <a:spLocks noGrp="1"/>
          </p:cNvSpPr>
          <p:nvPr>
            <p:ph type="body" sz="quarter" idx="11"/>
          </p:nvPr>
        </p:nvSpPr>
        <p:spPr>
          <a:xfrm>
            <a:off x="269239" y="1481646"/>
            <a:ext cx="6079567" cy="1975926"/>
          </a:xfrm>
        </p:spPr>
        <p:txBody>
          <a:bodyPr/>
          <a:lstStyle/>
          <a:p>
            <a:pPr>
              <a:spcBef>
                <a:spcPts val="1000"/>
              </a:spcBef>
            </a:pPr>
            <a:r>
              <a:rPr lang="en-US">
                <a:solidFill>
                  <a:schemeClr val="tx1"/>
                </a:solidFill>
              </a:rPr>
              <a:t>Put your data where your users are to give real-time access and uninterrupted service to customers anywhere in the world.</a:t>
            </a:r>
          </a:p>
          <a:p>
            <a:pPr marL="285750" lvl="1" indent="-285750">
              <a:spcBef>
                <a:spcPts val="1600"/>
              </a:spcBef>
              <a:spcAft>
                <a:spcPts val="0"/>
              </a:spcAft>
              <a:buFont typeface="Arial" charset="0"/>
              <a:buChar char="•"/>
            </a:pPr>
            <a:r>
              <a:rPr lang="en-US" sz="1600">
                <a:solidFill>
                  <a:schemeClr val="tx1"/>
                </a:solidFill>
              </a:rPr>
              <a:t>Turnkey global data replication across all Azure regions </a:t>
            </a:r>
          </a:p>
          <a:p>
            <a:pPr marL="285750" lvl="1" indent="-285750">
              <a:spcBef>
                <a:spcPts val="1000"/>
              </a:spcBef>
              <a:spcAft>
                <a:spcPts val="0"/>
              </a:spcAft>
              <a:buFont typeface="Arial" charset="0"/>
              <a:buChar char="•"/>
            </a:pPr>
            <a:r>
              <a:rPr lang="en-US" sz="1600">
                <a:solidFill>
                  <a:schemeClr val="tx1"/>
                </a:solidFill>
              </a:rPr>
              <a:t>Guaranteed low-latency experience for global users </a:t>
            </a:r>
          </a:p>
          <a:p>
            <a:pPr marL="285750" lvl="1" indent="-285750">
              <a:spcBef>
                <a:spcPts val="1000"/>
              </a:spcBef>
              <a:spcAft>
                <a:spcPts val="0"/>
              </a:spcAft>
              <a:buFont typeface="Arial" charset="0"/>
              <a:buChar char="•"/>
            </a:pPr>
            <a:r>
              <a:rPr lang="en-US" sz="1600">
                <a:solidFill>
                  <a:schemeClr val="tx1"/>
                </a:solidFill>
              </a:rPr>
              <a:t>Resiliency for high availability and disaster recovery</a:t>
            </a:r>
          </a:p>
        </p:txBody>
      </p:sp>
      <p:grpSp>
        <p:nvGrpSpPr>
          <p:cNvPr id="5" name="Group 4"/>
          <p:cNvGrpSpPr/>
          <p:nvPr/>
        </p:nvGrpSpPr>
        <p:grpSpPr>
          <a:xfrm>
            <a:off x="6738035" y="1348650"/>
            <a:ext cx="5102126" cy="3108127"/>
            <a:chOff x="6738035" y="1348650"/>
            <a:chExt cx="5102126" cy="3108127"/>
          </a:xfrm>
        </p:grpSpPr>
        <p:sp>
          <p:nvSpPr>
            <p:cNvPr id="9" name="TextBox 8">
              <a:extLst>
                <a:ext uri="{FF2B5EF4-FFF2-40B4-BE49-F238E27FC236}">
                  <a16:creationId xmlns:a16="http://schemas.microsoft.com/office/drawing/2014/main" id="{F0CA2504-BD79-4E07-AFCB-A2ADC30D4A60}"/>
                </a:ext>
              </a:extLst>
            </p:cNvPr>
            <p:cNvSpPr txBox="1"/>
            <p:nvPr/>
          </p:nvSpPr>
          <p:spPr>
            <a:xfrm>
              <a:off x="8595975" y="1930310"/>
              <a:ext cx="885826" cy="263149"/>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region A</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&lt;10 </a:t>
              </a:r>
              <a:r>
                <a:rPr lang="en-US" sz="95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ms</a:t>
              </a:r>
              <a:endPar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CA44825E-89C9-439E-8D14-B4269B8DCD03}"/>
                </a:ext>
              </a:extLst>
            </p:cNvPr>
            <p:cNvSpPr txBox="1"/>
            <p:nvPr/>
          </p:nvSpPr>
          <p:spPr>
            <a:xfrm>
              <a:off x="8595975" y="3005271"/>
              <a:ext cx="885826" cy="263149"/>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region B</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&lt;10 </a:t>
              </a:r>
              <a:r>
                <a:rPr lang="en-US" sz="95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ms</a:t>
              </a:r>
              <a:endPar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BFCEE045-D389-48C5-9BB3-AE891396E777}"/>
                </a:ext>
              </a:extLst>
            </p:cNvPr>
            <p:cNvSpPr txBox="1"/>
            <p:nvPr/>
          </p:nvSpPr>
          <p:spPr>
            <a:xfrm>
              <a:off x="8595975" y="4193628"/>
              <a:ext cx="885826" cy="263149"/>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region C</a:t>
              </a:r>
            </a:p>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&lt;10 </a:t>
              </a:r>
              <a:r>
                <a:rPr lang="en-US" sz="95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ms</a:t>
              </a:r>
              <a:endPar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CBD0A595-F473-4B61-AD35-8E06789AC6F5}"/>
                </a:ext>
              </a:extLst>
            </p:cNvPr>
            <p:cNvSpPr txBox="1"/>
            <p:nvPr/>
          </p:nvSpPr>
          <p:spPr>
            <a:xfrm>
              <a:off x="10538771" y="2045113"/>
              <a:ext cx="1301390" cy="263149"/>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 (app + session state)</a:t>
              </a:r>
            </a:p>
          </p:txBody>
        </p:sp>
        <p:sp>
          <p:nvSpPr>
            <p:cNvPr id="15" name="TextBox 14">
              <a:extLst>
                <a:ext uri="{FF2B5EF4-FFF2-40B4-BE49-F238E27FC236}">
                  <a16:creationId xmlns:a16="http://schemas.microsoft.com/office/drawing/2014/main" id="{2A0A2343-400E-4B40-9385-EE5D0EC6C652}"/>
                </a:ext>
              </a:extLst>
            </p:cNvPr>
            <p:cNvSpPr txBox="1"/>
            <p:nvPr/>
          </p:nvSpPr>
          <p:spPr>
            <a:xfrm>
              <a:off x="10538771" y="3135708"/>
              <a:ext cx="1301390" cy="263149"/>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Globally distributed across regions</a:t>
              </a:r>
            </a:p>
          </p:txBody>
        </p:sp>
        <p:sp>
          <p:nvSpPr>
            <p:cNvPr id="16" name="TextBox 15">
              <a:extLst>
                <a:ext uri="{FF2B5EF4-FFF2-40B4-BE49-F238E27FC236}">
                  <a16:creationId xmlns:a16="http://schemas.microsoft.com/office/drawing/2014/main" id="{19CF5407-8A29-454B-B47B-3D675C06F13A}"/>
                </a:ext>
              </a:extLst>
            </p:cNvPr>
            <p:cNvSpPr txBox="1"/>
            <p:nvPr/>
          </p:nvSpPr>
          <p:spPr>
            <a:xfrm>
              <a:off x="7627680" y="3061400"/>
              <a:ext cx="793092" cy="263149"/>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Traffic Manager</a:t>
              </a:r>
            </a:p>
          </p:txBody>
        </p:sp>
        <p:sp>
          <p:nvSpPr>
            <p:cNvPr id="17" name="TextBox 16">
              <a:extLst>
                <a:ext uri="{FF2B5EF4-FFF2-40B4-BE49-F238E27FC236}">
                  <a16:creationId xmlns:a16="http://schemas.microsoft.com/office/drawing/2014/main" id="{B9EC2BD0-C202-41D0-A7E3-D9701A7AF9F9}"/>
                </a:ext>
              </a:extLst>
            </p:cNvPr>
            <p:cNvSpPr txBox="1"/>
            <p:nvPr/>
          </p:nvSpPr>
          <p:spPr>
            <a:xfrm>
              <a:off x="6738035" y="3061400"/>
              <a:ext cx="763044" cy="131574"/>
            </a:xfrm>
            <a:prstGeom prst="rect">
              <a:avLst/>
            </a:prstGeom>
            <a:solidFill>
              <a:schemeClr val="bg1"/>
            </a:solidFill>
          </p:spPr>
          <p:txBody>
            <a:bodyPr wrap="square" lIns="45720" tIns="0" rIns="45720" bIns="0" rtlCol="0">
              <a:spAutoFit/>
            </a:bodyPr>
            <a:lstStyle/>
            <a:p>
              <a:pPr algn="ctr">
                <a:lnSpc>
                  <a:spcPct val="90000"/>
                </a:lnSpc>
              </a:pP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Browser</a:t>
              </a:r>
            </a:p>
          </p:txBody>
        </p:sp>
        <p:grpSp>
          <p:nvGrpSpPr>
            <p:cNvPr id="4" name="Group 3"/>
            <p:cNvGrpSpPr/>
            <p:nvPr/>
          </p:nvGrpSpPr>
          <p:grpSpPr>
            <a:xfrm>
              <a:off x="6886063" y="1348650"/>
              <a:ext cx="4623961" cy="2783265"/>
              <a:chOff x="6886063" y="1348650"/>
              <a:chExt cx="4623961" cy="2783265"/>
            </a:xfrm>
          </p:grpSpPr>
          <p:sp>
            <p:nvSpPr>
              <p:cNvPr id="19" name="Star: 4 Points 8">
                <a:extLst>
                  <a:ext uri="{FF2B5EF4-FFF2-40B4-BE49-F238E27FC236}">
                    <a16:creationId xmlns:a16="http://schemas.microsoft.com/office/drawing/2014/main" id="{8D8C97CA-B466-45CE-AE96-F114F8B841C3}"/>
                  </a:ext>
                </a:extLst>
              </p:cNvPr>
              <p:cNvSpPr/>
              <p:nvPr/>
            </p:nvSpPr>
            <p:spPr bwMode="auto">
              <a:xfrm>
                <a:off x="10871109" y="2453560"/>
                <a:ext cx="179359" cy="17935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Star: 4 Points 8">
                <a:extLst>
                  <a:ext uri="{FF2B5EF4-FFF2-40B4-BE49-F238E27FC236}">
                    <a16:creationId xmlns:a16="http://schemas.microsoft.com/office/drawing/2014/main" id="{E1AC15F6-CFEC-4B70-B75C-80C95587C18F}"/>
                  </a:ext>
                </a:extLst>
              </p:cNvPr>
              <p:cNvSpPr/>
              <p:nvPr/>
            </p:nvSpPr>
            <p:spPr bwMode="auto">
              <a:xfrm>
                <a:off x="11351604" y="2923572"/>
                <a:ext cx="82582" cy="82582"/>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BE6F03EC-4BDA-44AA-AF62-84C6C8A60C60}"/>
                  </a:ext>
                </a:extLst>
              </p:cNvPr>
              <p:cNvSpPr/>
              <p:nvPr/>
            </p:nvSpPr>
            <p:spPr bwMode="auto">
              <a:xfrm>
                <a:off x="10986117" y="2557903"/>
                <a:ext cx="396995" cy="396993"/>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9">
                <a:extLst>
                  <a:ext uri="{FF2B5EF4-FFF2-40B4-BE49-F238E27FC236}">
                    <a16:creationId xmlns:a16="http://schemas.microsoft.com/office/drawing/2014/main" id="{806A0721-E9FA-485A-BBEC-4BDC5CF3D937}"/>
                  </a:ext>
                </a:extLst>
              </p:cNvPr>
              <p:cNvSpPr/>
              <p:nvPr/>
            </p:nvSpPr>
            <p:spPr bwMode="auto">
              <a:xfrm rot="19667957">
                <a:off x="10868908" y="2668249"/>
                <a:ext cx="641116" cy="192973"/>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2E9F55DF-5484-457D-9A55-78A26DD57477}"/>
                  </a:ext>
                </a:extLst>
              </p:cNvPr>
              <p:cNvGrpSpPr/>
              <p:nvPr/>
            </p:nvGrpSpPr>
            <p:grpSpPr>
              <a:xfrm>
                <a:off x="6886063" y="2573483"/>
                <a:ext cx="466989" cy="397257"/>
                <a:chOff x="2107244" y="1575258"/>
                <a:chExt cx="310993" cy="264555"/>
              </a:xfrm>
            </p:grpSpPr>
            <p:sp>
              <p:nvSpPr>
                <p:cNvPr id="32" name="Rectangle 9">
                  <a:extLst>
                    <a:ext uri="{FF2B5EF4-FFF2-40B4-BE49-F238E27FC236}">
                      <a16:creationId xmlns:a16="http://schemas.microsoft.com/office/drawing/2014/main" id="{3D58681A-484E-4EB3-89D2-503894EF9D81}"/>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3" name="Line 10">
                  <a:extLst>
                    <a:ext uri="{FF2B5EF4-FFF2-40B4-BE49-F238E27FC236}">
                      <a16:creationId xmlns:a16="http://schemas.microsoft.com/office/drawing/2014/main" id="{147DCAD7-3063-4B7B-94C2-8C6B3C22CCBE}"/>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10325A34-801A-411E-99A9-70B32AAB8D61}"/>
                  </a:ext>
                </a:extLst>
              </p:cNvPr>
              <p:cNvGrpSpPr/>
              <p:nvPr/>
            </p:nvGrpSpPr>
            <p:grpSpPr>
              <a:xfrm>
                <a:off x="7156537" y="2609406"/>
                <a:ext cx="143689" cy="35923"/>
                <a:chOff x="2287367" y="1599181"/>
                <a:chExt cx="95690" cy="23923"/>
              </a:xfrm>
              <a:solidFill>
                <a:schemeClr val="tx2"/>
              </a:solidFill>
            </p:grpSpPr>
            <p:sp>
              <p:nvSpPr>
                <p:cNvPr id="29" name="Oval 11">
                  <a:extLst>
                    <a:ext uri="{FF2B5EF4-FFF2-40B4-BE49-F238E27FC236}">
                      <a16:creationId xmlns:a16="http://schemas.microsoft.com/office/drawing/2014/main" id="{4304F001-4ED7-4C72-B379-EF014DB09FF6}"/>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0" name="Oval 12">
                  <a:extLst>
                    <a:ext uri="{FF2B5EF4-FFF2-40B4-BE49-F238E27FC236}">
                      <a16:creationId xmlns:a16="http://schemas.microsoft.com/office/drawing/2014/main" id="{E40EFB7B-96FC-4D06-A8F9-DFCF8B8A9AAB}"/>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31" name="Oval 13">
                  <a:extLst>
                    <a:ext uri="{FF2B5EF4-FFF2-40B4-BE49-F238E27FC236}">
                      <a16:creationId xmlns:a16="http://schemas.microsoft.com/office/drawing/2014/main" id="{DCE8157D-AA2E-4BE0-AAF9-ED5713BCD5A0}"/>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sp>
            <p:nvSpPr>
              <p:cNvPr id="36" name="Freeform 216">
                <a:extLst>
                  <a:ext uri="{FF2B5EF4-FFF2-40B4-BE49-F238E27FC236}">
                    <a16:creationId xmlns:a16="http://schemas.microsoft.com/office/drawing/2014/main" id="{E8E0DD4C-7FAE-4058-838F-CF719A4422B2}"/>
                  </a:ext>
                </a:extLst>
              </p:cNvPr>
              <p:cNvSpPr/>
              <p:nvPr/>
            </p:nvSpPr>
            <p:spPr bwMode="auto">
              <a:xfrm>
                <a:off x="7803905" y="2504426"/>
                <a:ext cx="485379" cy="485379"/>
              </a:xfrm>
              <a:prstGeom prst="octagon">
                <a:avLst/>
              </a:prstGeom>
              <a:noFill/>
              <a:ln w="12700">
                <a:solidFill>
                  <a:schemeClr val="tx2"/>
                </a:solidFill>
                <a:headEnd type="none" w="med"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37" name="Straight Arrow Connector 36">
                <a:extLst>
                  <a:ext uri="{FF2B5EF4-FFF2-40B4-BE49-F238E27FC236}">
                    <a16:creationId xmlns:a16="http://schemas.microsoft.com/office/drawing/2014/main" id="{06F18905-43CB-4FA6-B7FC-CABFB8C561DB}"/>
                  </a:ext>
                </a:extLst>
              </p:cNvPr>
              <p:cNvCxnSpPr>
                <a:cxnSpLocks/>
              </p:cNvCxnSpPr>
              <p:nvPr/>
            </p:nvCxnSpPr>
            <p:spPr>
              <a:xfrm>
                <a:off x="7881954" y="2569946"/>
                <a:ext cx="195998" cy="201415"/>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5893E18-F0F4-4442-ADC0-1E4BBFD6F319}"/>
                  </a:ext>
                </a:extLst>
              </p:cNvPr>
              <p:cNvCxnSpPr/>
              <p:nvPr/>
            </p:nvCxnSpPr>
            <p:spPr>
              <a:xfrm flipH="1" flipV="1">
                <a:off x="8128212" y="2693947"/>
                <a:ext cx="161072" cy="154829"/>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59CFC2E-56EC-435E-993A-364D5B64F3FE}"/>
                  </a:ext>
                </a:extLst>
              </p:cNvPr>
              <p:cNvCxnSpPr/>
              <p:nvPr/>
            </p:nvCxnSpPr>
            <p:spPr>
              <a:xfrm flipH="1" flipV="1">
                <a:off x="7962275" y="2804181"/>
                <a:ext cx="183655" cy="185624"/>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1" name="Freeform 220">
                <a:extLst>
                  <a:ext uri="{FF2B5EF4-FFF2-40B4-BE49-F238E27FC236}">
                    <a16:creationId xmlns:a16="http://schemas.microsoft.com/office/drawing/2014/main" id="{C34CBDE1-87A0-4FC0-AC8B-1FEF7EE33274}"/>
                  </a:ext>
                </a:extLst>
              </p:cNvPr>
              <p:cNvSpPr/>
              <p:nvPr/>
            </p:nvSpPr>
            <p:spPr bwMode="auto">
              <a:xfrm>
                <a:off x="8767721" y="1348650"/>
                <a:ext cx="542334" cy="542334"/>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Shape 41">
                <a:extLst>
                  <a:ext uri="{FF2B5EF4-FFF2-40B4-BE49-F238E27FC236}">
                    <a16:creationId xmlns:a16="http://schemas.microsoft.com/office/drawing/2014/main" id="{6291363E-4852-4059-90A7-B80F2464B9D0}"/>
                  </a:ext>
                </a:extLst>
              </p:cNvPr>
              <p:cNvSpPr/>
              <p:nvPr/>
            </p:nvSpPr>
            <p:spPr bwMode="auto">
              <a:xfrm>
                <a:off x="8929035" y="1371549"/>
                <a:ext cx="365956"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noFill/>
              <a:ln w="12700" cap="rnd">
                <a:solidFill>
                  <a:schemeClr val="tx2"/>
                </a:solidFill>
                <a:miter lim="800000"/>
                <a:headEnd/>
                <a:tailEnd/>
              </a:ln>
              <a:effectLst/>
            </p:spPr>
            <p:txBody>
              <a:bodyPr rtlCol="0" anchor="ctr"/>
              <a:lstStyle/>
              <a:p>
                <a:pPr algn="ctr"/>
                <a:endParaRPr lang="en-US"/>
              </a:p>
            </p:txBody>
          </p:sp>
          <p:sp>
            <p:nvSpPr>
              <p:cNvPr id="43" name="Freeform: Shape 42">
                <a:extLst>
                  <a:ext uri="{FF2B5EF4-FFF2-40B4-BE49-F238E27FC236}">
                    <a16:creationId xmlns:a16="http://schemas.microsoft.com/office/drawing/2014/main" id="{DF212F3B-9F67-4719-95ED-24BD32CE3799}"/>
                  </a:ext>
                </a:extLst>
              </p:cNvPr>
              <p:cNvSpPr/>
              <p:nvPr/>
            </p:nvSpPr>
            <p:spPr bwMode="auto">
              <a:xfrm>
                <a:off x="8834611" y="1444568"/>
                <a:ext cx="418130"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p:spPr>
            <p:txBody>
              <a:bodyPr rtlCol="0" anchor="ctr"/>
              <a:lstStyle/>
              <a:p>
                <a:pPr algn="ctr"/>
                <a:endParaRPr lang="en-US"/>
              </a:p>
            </p:txBody>
          </p:sp>
          <p:sp>
            <p:nvSpPr>
              <p:cNvPr id="44" name="Freeform: Shape 43">
                <a:extLst>
                  <a:ext uri="{FF2B5EF4-FFF2-40B4-BE49-F238E27FC236}">
                    <a16:creationId xmlns:a16="http://schemas.microsoft.com/office/drawing/2014/main" id="{26E61074-F208-4701-9B1F-07202D44AFC5}"/>
                  </a:ext>
                </a:extLst>
              </p:cNvPr>
              <p:cNvSpPr/>
              <p:nvPr/>
            </p:nvSpPr>
            <p:spPr bwMode="auto">
              <a:xfrm flipV="1">
                <a:off x="8844818" y="1426968"/>
                <a:ext cx="382315" cy="38328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p:spPr>
            <p:txBody>
              <a:bodyPr rtlCol="0" anchor="ctr"/>
              <a:lstStyle/>
              <a:p>
                <a:pPr algn="ctr"/>
                <a:endParaRPr lang="en-US"/>
              </a:p>
            </p:txBody>
          </p:sp>
          <p:sp>
            <p:nvSpPr>
              <p:cNvPr id="45" name="Freeform 220">
                <a:extLst>
                  <a:ext uri="{FF2B5EF4-FFF2-40B4-BE49-F238E27FC236}">
                    <a16:creationId xmlns:a16="http://schemas.microsoft.com/office/drawing/2014/main" id="{27A8879B-86A6-4422-9420-759CB2C8E6D4}"/>
                  </a:ext>
                </a:extLst>
              </p:cNvPr>
              <p:cNvSpPr/>
              <p:nvPr/>
            </p:nvSpPr>
            <p:spPr bwMode="auto">
              <a:xfrm>
                <a:off x="8832561" y="1555919"/>
                <a:ext cx="139746" cy="13974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220">
                <a:extLst>
                  <a:ext uri="{FF2B5EF4-FFF2-40B4-BE49-F238E27FC236}">
                    <a16:creationId xmlns:a16="http://schemas.microsoft.com/office/drawing/2014/main" id="{B9621E1C-562B-4865-854C-01C2BA0DD3BC}"/>
                  </a:ext>
                </a:extLst>
              </p:cNvPr>
              <p:cNvSpPr/>
              <p:nvPr/>
            </p:nvSpPr>
            <p:spPr bwMode="auto">
              <a:xfrm>
                <a:off x="9136144" y="1580491"/>
                <a:ext cx="100494" cy="100494"/>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220">
                <a:extLst>
                  <a:ext uri="{FF2B5EF4-FFF2-40B4-BE49-F238E27FC236}">
                    <a16:creationId xmlns:a16="http://schemas.microsoft.com/office/drawing/2014/main" id="{F69A2B71-937D-4CC8-B30C-8B084287B276}"/>
                  </a:ext>
                </a:extLst>
              </p:cNvPr>
              <p:cNvSpPr/>
              <p:nvPr/>
            </p:nvSpPr>
            <p:spPr bwMode="auto">
              <a:xfrm>
                <a:off x="9024946" y="1717348"/>
                <a:ext cx="91358" cy="9135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220">
                <a:extLst>
                  <a:ext uri="{FF2B5EF4-FFF2-40B4-BE49-F238E27FC236}">
                    <a16:creationId xmlns:a16="http://schemas.microsoft.com/office/drawing/2014/main" id="{9AAEA4D8-3EB0-444D-A5AC-79F952E77DC9}"/>
                  </a:ext>
                </a:extLst>
              </p:cNvPr>
              <p:cNvSpPr/>
              <p:nvPr/>
            </p:nvSpPr>
            <p:spPr bwMode="auto">
              <a:xfrm>
                <a:off x="8767721" y="2412562"/>
                <a:ext cx="542334" cy="542334"/>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F90B9650-D811-4DF8-A403-FDE62A9676EA}"/>
                  </a:ext>
                </a:extLst>
              </p:cNvPr>
              <p:cNvSpPr/>
              <p:nvPr/>
            </p:nvSpPr>
            <p:spPr bwMode="auto">
              <a:xfrm>
                <a:off x="8929035" y="2435461"/>
                <a:ext cx="365956"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noFill/>
              <a:ln w="12700" cap="rnd">
                <a:solidFill>
                  <a:schemeClr val="tx2"/>
                </a:solidFill>
                <a:miter lim="800000"/>
                <a:headEnd/>
                <a:tailEnd/>
              </a:ln>
              <a:effectLst/>
            </p:spPr>
            <p:txBody>
              <a:bodyPr rtlCol="0" anchor="ctr"/>
              <a:lstStyle/>
              <a:p>
                <a:pPr algn="ctr"/>
                <a:endParaRPr lang="en-US"/>
              </a:p>
            </p:txBody>
          </p:sp>
          <p:sp>
            <p:nvSpPr>
              <p:cNvPr id="51" name="Freeform: Shape 50">
                <a:extLst>
                  <a:ext uri="{FF2B5EF4-FFF2-40B4-BE49-F238E27FC236}">
                    <a16:creationId xmlns:a16="http://schemas.microsoft.com/office/drawing/2014/main" id="{6818DB2E-484F-479E-BCDE-A7A0822583C8}"/>
                  </a:ext>
                </a:extLst>
              </p:cNvPr>
              <p:cNvSpPr/>
              <p:nvPr/>
            </p:nvSpPr>
            <p:spPr bwMode="auto">
              <a:xfrm>
                <a:off x="8834611" y="2508480"/>
                <a:ext cx="418130"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p:spPr>
            <p:txBody>
              <a:bodyPr rtlCol="0" anchor="ctr"/>
              <a:lstStyle/>
              <a:p>
                <a:pPr algn="ctr"/>
                <a:endParaRPr lang="en-US"/>
              </a:p>
            </p:txBody>
          </p:sp>
          <p:sp>
            <p:nvSpPr>
              <p:cNvPr id="52" name="Freeform: Shape 51">
                <a:extLst>
                  <a:ext uri="{FF2B5EF4-FFF2-40B4-BE49-F238E27FC236}">
                    <a16:creationId xmlns:a16="http://schemas.microsoft.com/office/drawing/2014/main" id="{CF9FDA63-1432-4BD7-8024-47A5E6A17B3C}"/>
                  </a:ext>
                </a:extLst>
              </p:cNvPr>
              <p:cNvSpPr/>
              <p:nvPr/>
            </p:nvSpPr>
            <p:spPr bwMode="auto">
              <a:xfrm flipV="1">
                <a:off x="8844818" y="2490880"/>
                <a:ext cx="382315" cy="38328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p:spPr>
            <p:txBody>
              <a:bodyPr rtlCol="0" anchor="ctr"/>
              <a:lstStyle/>
              <a:p>
                <a:pPr algn="ctr"/>
                <a:endParaRPr lang="en-US"/>
              </a:p>
            </p:txBody>
          </p:sp>
          <p:sp>
            <p:nvSpPr>
              <p:cNvPr id="53" name="Freeform 220">
                <a:extLst>
                  <a:ext uri="{FF2B5EF4-FFF2-40B4-BE49-F238E27FC236}">
                    <a16:creationId xmlns:a16="http://schemas.microsoft.com/office/drawing/2014/main" id="{8592CCCB-65ED-4849-B67D-BC525F5B6555}"/>
                  </a:ext>
                </a:extLst>
              </p:cNvPr>
              <p:cNvSpPr/>
              <p:nvPr/>
            </p:nvSpPr>
            <p:spPr bwMode="auto">
              <a:xfrm>
                <a:off x="8832561" y="2619831"/>
                <a:ext cx="139746" cy="13974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Freeform 220">
                <a:extLst>
                  <a:ext uri="{FF2B5EF4-FFF2-40B4-BE49-F238E27FC236}">
                    <a16:creationId xmlns:a16="http://schemas.microsoft.com/office/drawing/2014/main" id="{C0AAB5A8-588A-4FA6-88D7-B79077ADBA3F}"/>
                  </a:ext>
                </a:extLst>
              </p:cNvPr>
              <p:cNvSpPr/>
              <p:nvPr/>
            </p:nvSpPr>
            <p:spPr bwMode="auto">
              <a:xfrm>
                <a:off x="9136144" y="2644403"/>
                <a:ext cx="100494" cy="100494"/>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Freeform 220">
                <a:extLst>
                  <a:ext uri="{FF2B5EF4-FFF2-40B4-BE49-F238E27FC236}">
                    <a16:creationId xmlns:a16="http://schemas.microsoft.com/office/drawing/2014/main" id="{73A288F3-50CF-4581-89F9-66AEAC7026EF}"/>
                  </a:ext>
                </a:extLst>
              </p:cNvPr>
              <p:cNvSpPr/>
              <p:nvPr/>
            </p:nvSpPr>
            <p:spPr bwMode="auto">
              <a:xfrm>
                <a:off x="9024946" y="2781260"/>
                <a:ext cx="91358" cy="9135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220">
                <a:extLst>
                  <a:ext uri="{FF2B5EF4-FFF2-40B4-BE49-F238E27FC236}">
                    <a16:creationId xmlns:a16="http://schemas.microsoft.com/office/drawing/2014/main" id="{7A1878E4-121E-4EE1-9353-E1C7B3C374CC}"/>
                  </a:ext>
                </a:extLst>
              </p:cNvPr>
              <p:cNvSpPr/>
              <p:nvPr/>
            </p:nvSpPr>
            <p:spPr bwMode="auto">
              <a:xfrm>
                <a:off x="8767721" y="3589581"/>
                <a:ext cx="542334" cy="542334"/>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9D59633C-3805-4A60-A857-65D262325253}"/>
                  </a:ext>
                </a:extLst>
              </p:cNvPr>
              <p:cNvSpPr/>
              <p:nvPr/>
            </p:nvSpPr>
            <p:spPr bwMode="auto">
              <a:xfrm>
                <a:off x="8929035" y="3612480"/>
                <a:ext cx="365956"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Lst>
                <a:ahLst/>
                <a:cxnLst>
                  <a:cxn ang="0">
                    <a:pos x="connsiteX0" y="connsiteY0"/>
                  </a:cxn>
                  <a:cxn ang="0">
                    <a:pos x="connsiteX1" y="connsiteY1"/>
                  </a:cxn>
                </a:cxnLst>
                <a:rect l="l" t="t" r="r" b="b"/>
                <a:pathLst>
                  <a:path w="402771" h="375558">
                    <a:moveTo>
                      <a:pt x="0" y="0"/>
                    </a:moveTo>
                    <a:cubicBezTo>
                      <a:pt x="117928" y="153761"/>
                      <a:pt x="263071" y="270783"/>
                      <a:pt x="402771" y="375558"/>
                    </a:cubicBezTo>
                  </a:path>
                </a:pathLst>
              </a:custGeom>
              <a:noFill/>
              <a:ln w="12700" cap="rnd">
                <a:solidFill>
                  <a:schemeClr val="tx2"/>
                </a:solidFill>
                <a:miter lim="800000"/>
                <a:headEnd/>
                <a:tailEnd/>
              </a:ln>
              <a:effectLst/>
            </p:spPr>
            <p:txBody>
              <a:bodyPr rtlCol="0" anchor="ctr"/>
              <a:lstStyle/>
              <a:p>
                <a:pPr algn="ctr"/>
                <a:endParaRPr lang="en-US"/>
              </a:p>
            </p:txBody>
          </p:sp>
          <p:sp>
            <p:nvSpPr>
              <p:cNvPr id="59" name="Freeform: Shape 58">
                <a:extLst>
                  <a:ext uri="{FF2B5EF4-FFF2-40B4-BE49-F238E27FC236}">
                    <a16:creationId xmlns:a16="http://schemas.microsoft.com/office/drawing/2014/main" id="{4BAC8A80-BC0A-45E3-BA63-7E8D475D252C}"/>
                  </a:ext>
                </a:extLst>
              </p:cNvPr>
              <p:cNvSpPr/>
              <p:nvPr/>
            </p:nvSpPr>
            <p:spPr bwMode="auto">
              <a:xfrm>
                <a:off x="8834611" y="3685499"/>
                <a:ext cx="418130" cy="34123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p:spPr>
            <p:txBody>
              <a:bodyPr rtlCol="0" anchor="ctr"/>
              <a:lstStyle/>
              <a:p>
                <a:pPr algn="ctr"/>
                <a:endParaRPr lang="en-US"/>
              </a:p>
            </p:txBody>
          </p:sp>
          <p:sp>
            <p:nvSpPr>
              <p:cNvPr id="60" name="Freeform: Shape 59">
                <a:extLst>
                  <a:ext uri="{FF2B5EF4-FFF2-40B4-BE49-F238E27FC236}">
                    <a16:creationId xmlns:a16="http://schemas.microsoft.com/office/drawing/2014/main" id="{78FD8A5E-E1B3-41DB-A1DE-12178672C7F7}"/>
                  </a:ext>
                </a:extLst>
              </p:cNvPr>
              <p:cNvSpPr/>
              <p:nvPr/>
            </p:nvSpPr>
            <p:spPr bwMode="auto">
              <a:xfrm flipV="1">
                <a:off x="8844818" y="3667899"/>
                <a:ext cx="382315" cy="383281"/>
              </a:xfrm>
              <a:custGeom>
                <a:avLst/>
                <a:gdLst>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2771"/>
                  <a:gd name="connsiteY0" fmla="*/ 0 h 375558"/>
                  <a:gd name="connsiteX1" fmla="*/ 402771 w 402771"/>
                  <a:gd name="connsiteY1" fmla="*/ 375558 h 375558"/>
                  <a:gd name="connsiteX0" fmla="*/ 0 w 407592"/>
                  <a:gd name="connsiteY0" fmla="*/ 0 h 375558"/>
                  <a:gd name="connsiteX1" fmla="*/ 407592 w 407592"/>
                  <a:gd name="connsiteY1" fmla="*/ 375558 h 375558"/>
                  <a:gd name="connsiteX0" fmla="*/ 0 w 407592"/>
                  <a:gd name="connsiteY0" fmla="*/ 0 h 375558"/>
                  <a:gd name="connsiteX1" fmla="*/ 407592 w 407592"/>
                  <a:gd name="connsiteY1" fmla="*/ 375558 h 375558"/>
                </a:gdLst>
                <a:ahLst/>
                <a:cxnLst>
                  <a:cxn ang="0">
                    <a:pos x="connsiteX0" y="connsiteY0"/>
                  </a:cxn>
                  <a:cxn ang="0">
                    <a:pos x="connsiteX1" y="connsiteY1"/>
                  </a:cxn>
                </a:cxnLst>
                <a:rect l="l" t="t" r="r" b="b"/>
                <a:pathLst>
                  <a:path w="407592" h="375558">
                    <a:moveTo>
                      <a:pt x="0" y="0"/>
                    </a:moveTo>
                    <a:cubicBezTo>
                      <a:pt x="28744" y="304800"/>
                      <a:pt x="266686" y="374197"/>
                      <a:pt x="407592" y="375558"/>
                    </a:cubicBezTo>
                  </a:path>
                </a:pathLst>
              </a:custGeom>
              <a:noFill/>
              <a:ln w="12700" cap="rnd">
                <a:solidFill>
                  <a:schemeClr val="tx2"/>
                </a:solidFill>
                <a:miter lim="800000"/>
                <a:headEnd/>
                <a:tailEnd/>
              </a:ln>
              <a:effectLst/>
            </p:spPr>
            <p:txBody>
              <a:bodyPr rtlCol="0" anchor="ctr"/>
              <a:lstStyle/>
              <a:p>
                <a:pPr algn="ctr"/>
                <a:endParaRPr lang="en-US"/>
              </a:p>
            </p:txBody>
          </p:sp>
          <p:sp>
            <p:nvSpPr>
              <p:cNvPr id="61" name="Freeform 220">
                <a:extLst>
                  <a:ext uri="{FF2B5EF4-FFF2-40B4-BE49-F238E27FC236}">
                    <a16:creationId xmlns:a16="http://schemas.microsoft.com/office/drawing/2014/main" id="{1C6AB179-99DD-439C-88F2-3B0DC2CDA021}"/>
                  </a:ext>
                </a:extLst>
              </p:cNvPr>
              <p:cNvSpPr/>
              <p:nvPr/>
            </p:nvSpPr>
            <p:spPr bwMode="auto">
              <a:xfrm>
                <a:off x="8832561" y="3796850"/>
                <a:ext cx="139746" cy="139746"/>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220">
                <a:extLst>
                  <a:ext uri="{FF2B5EF4-FFF2-40B4-BE49-F238E27FC236}">
                    <a16:creationId xmlns:a16="http://schemas.microsoft.com/office/drawing/2014/main" id="{E3B877DC-3A92-4228-84FE-77C4BC07BC19}"/>
                  </a:ext>
                </a:extLst>
              </p:cNvPr>
              <p:cNvSpPr/>
              <p:nvPr/>
            </p:nvSpPr>
            <p:spPr bwMode="auto">
              <a:xfrm>
                <a:off x="9136144" y="3821422"/>
                <a:ext cx="100494" cy="100494"/>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220">
                <a:extLst>
                  <a:ext uri="{FF2B5EF4-FFF2-40B4-BE49-F238E27FC236}">
                    <a16:creationId xmlns:a16="http://schemas.microsoft.com/office/drawing/2014/main" id="{D67D0AC1-D92D-4497-A94F-BCB2579BDE34}"/>
                  </a:ext>
                </a:extLst>
              </p:cNvPr>
              <p:cNvSpPr/>
              <p:nvPr/>
            </p:nvSpPr>
            <p:spPr bwMode="auto">
              <a:xfrm>
                <a:off x="9024946" y="3958279"/>
                <a:ext cx="91358" cy="91358"/>
              </a:xfrm>
              <a:prstGeom prst="ellipse">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4" name="Straight Arrow Connector 33">
              <a:extLst>
                <a:ext uri="{FF2B5EF4-FFF2-40B4-BE49-F238E27FC236}">
                  <a16:creationId xmlns:a16="http://schemas.microsoft.com/office/drawing/2014/main" id="{CA03F62D-D191-481D-84BB-69B62EC38332}"/>
                </a:ext>
              </a:extLst>
            </p:cNvPr>
            <p:cNvCxnSpPr/>
            <p:nvPr/>
          </p:nvCxnSpPr>
          <p:spPr>
            <a:xfrm>
              <a:off x="7466952" y="2744897"/>
              <a:ext cx="246299"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8" name="Straight Arrow Connector 67">
              <a:extLst>
                <a:ext uri="{FF2B5EF4-FFF2-40B4-BE49-F238E27FC236}">
                  <a16:creationId xmlns:a16="http://schemas.microsoft.com/office/drawing/2014/main" id="{DBCD4B1E-6F9D-41BE-B30E-FCA9156DEB13}"/>
                </a:ext>
              </a:extLst>
            </p:cNvPr>
            <p:cNvCxnSpPr>
              <a:cxnSpLocks/>
            </p:cNvCxnSpPr>
            <p:nvPr/>
          </p:nvCxnSpPr>
          <p:spPr>
            <a:xfrm>
              <a:off x="9602862" y="2744897"/>
              <a:ext cx="91440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7" name="Straight Arrow Connector 66">
              <a:extLst>
                <a:ext uri="{FF2B5EF4-FFF2-40B4-BE49-F238E27FC236}">
                  <a16:creationId xmlns:a16="http://schemas.microsoft.com/office/drawing/2014/main" id="{77439760-0AAC-4A2D-9ECC-EF5E46989A16}"/>
                </a:ext>
              </a:extLst>
            </p:cNvPr>
            <p:cNvCxnSpPr/>
            <p:nvPr/>
          </p:nvCxnSpPr>
          <p:spPr>
            <a:xfrm>
              <a:off x="8396436" y="2744897"/>
              <a:ext cx="252544"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69" name="Connector: Elbow 68">
              <a:extLst>
                <a:ext uri="{FF2B5EF4-FFF2-40B4-BE49-F238E27FC236}">
                  <a16:creationId xmlns:a16="http://schemas.microsoft.com/office/drawing/2014/main" id="{009A4A19-3F85-4CF8-A11E-8F4E621357B8}"/>
                </a:ext>
              </a:extLst>
            </p:cNvPr>
            <p:cNvCxnSpPr/>
            <p:nvPr/>
          </p:nvCxnSpPr>
          <p:spPr>
            <a:xfrm rot="5400000" flipH="1" flipV="1">
              <a:off x="8006170" y="1640623"/>
              <a:ext cx="651771" cy="600893"/>
            </a:xfrm>
            <a:prstGeom prst="bentConnector3">
              <a:avLst>
                <a:gd name="adj1" fmla="val 100633"/>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3" name="Connector: Elbow 72">
              <a:extLst>
                <a:ext uri="{FF2B5EF4-FFF2-40B4-BE49-F238E27FC236}">
                  <a16:creationId xmlns:a16="http://schemas.microsoft.com/office/drawing/2014/main" id="{35EEC2BB-2148-4950-BF5A-A4D42DA88D72}"/>
                </a:ext>
              </a:extLst>
            </p:cNvPr>
            <p:cNvCxnSpPr>
              <a:cxnSpLocks/>
            </p:cNvCxnSpPr>
            <p:nvPr/>
          </p:nvCxnSpPr>
          <p:spPr>
            <a:xfrm>
              <a:off x="8031608" y="3452397"/>
              <a:ext cx="630007" cy="414326"/>
            </a:xfrm>
            <a:prstGeom prst="bentConnector3">
              <a:avLst>
                <a:gd name="adj1" fmla="val -199"/>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6" name="Straight Arrow Connector 75">
              <a:extLst>
                <a:ext uri="{FF2B5EF4-FFF2-40B4-BE49-F238E27FC236}">
                  <a16:creationId xmlns:a16="http://schemas.microsoft.com/office/drawing/2014/main" id="{C1B9E04B-A163-485A-9BA5-2ED7DD4ED83D}"/>
                </a:ext>
              </a:extLst>
            </p:cNvPr>
            <p:cNvCxnSpPr>
              <a:cxnSpLocks/>
            </p:cNvCxnSpPr>
            <p:nvPr/>
          </p:nvCxnSpPr>
          <p:spPr>
            <a:xfrm>
              <a:off x="9602862" y="3838761"/>
              <a:ext cx="91440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7" name="Straight Arrow Connector 76">
              <a:extLst>
                <a:ext uri="{FF2B5EF4-FFF2-40B4-BE49-F238E27FC236}">
                  <a16:creationId xmlns:a16="http://schemas.microsoft.com/office/drawing/2014/main" id="{2F0CA1DC-150E-4BB9-A8EC-ED490044BF67}"/>
                </a:ext>
              </a:extLst>
            </p:cNvPr>
            <p:cNvCxnSpPr>
              <a:cxnSpLocks/>
            </p:cNvCxnSpPr>
            <p:nvPr/>
          </p:nvCxnSpPr>
          <p:spPr>
            <a:xfrm>
              <a:off x="9602862" y="1616529"/>
              <a:ext cx="91440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8" name="Straight Arrow Connector 77">
              <a:extLst>
                <a:ext uri="{FF2B5EF4-FFF2-40B4-BE49-F238E27FC236}">
                  <a16:creationId xmlns:a16="http://schemas.microsoft.com/office/drawing/2014/main" id="{04D3961D-E12D-451F-B643-119BA51F7FF3}"/>
                </a:ext>
              </a:extLst>
            </p:cNvPr>
            <p:cNvCxnSpPr>
              <a:cxnSpLocks/>
            </p:cNvCxnSpPr>
            <p:nvPr/>
          </p:nvCxnSpPr>
          <p:spPr>
            <a:xfrm>
              <a:off x="9602862" y="1712780"/>
              <a:ext cx="756557" cy="828958"/>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9" name="Straight Arrow Connector 78">
              <a:extLst>
                <a:ext uri="{FF2B5EF4-FFF2-40B4-BE49-F238E27FC236}">
                  <a16:creationId xmlns:a16="http://schemas.microsoft.com/office/drawing/2014/main" id="{CF311767-F7A8-4044-89DB-69E18E640179}"/>
                </a:ext>
              </a:extLst>
            </p:cNvPr>
            <p:cNvCxnSpPr>
              <a:cxnSpLocks/>
            </p:cNvCxnSpPr>
            <p:nvPr/>
          </p:nvCxnSpPr>
          <p:spPr>
            <a:xfrm>
              <a:off x="9602862" y="1846130"/>
              <a:ext cx="756557" cy="1871341"/>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4" name="Straight Arrow Connector 83">
              <a:extLst>
                <a:ext uri="{FF2B5EF4-FFF2-40B4-BE49-F238E27FC236}">
                  <a16:creationId xmlns:a16="http://schemas.microsoft.com/office/drawing/2014/main" id="{CC17EECA-8290-46B3-99CA-076CCC0C7855}"/>
                </a:ext>
              </a:extLst>
            </p:cNvPr>
            <p:cNvCxnSpPr>
              <a:cxnSpLocks/>
            </p:cNvCxnSpPr>
            <p:nvPr/>
          </p:nvCxnSpPr>
          <p:spPr>
            <a:xfrm flipV="1">
              <a:off x="9602862" y="1971396"/>
              <a:ext cx="765052" cy="688113"/>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Arrow Connector 84">
              <a:extLst>
                <a:ext uri="{FF2B5EF4-FFF2-40B4-BE49-F238E27FC236}">
                  <a16:creationId xmlns:a16="http://schemas.microsoft.com/office/drawing/2014/main" id="{1620F015-9CFB-44EC-BF51-17A27ADF4E1A}"/>
                </a:ext>
              </a:extLst>
            </p:cNvPr>
            <p:cNvCxnSpPr>
              <a:cxnSpLocks/>
            </p:cNvCxnSpPr>
            <p:nvPr/>
          </p:nvCxnSpPr>
          <p:spPr>
            <a:xfrm>
              <a:off x="9602862" y="2792859"/>
              <a:ext cx="765052" cy="630847"/>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6" name="Straight Arrow Connector 85">
              <a:extLst>
                <a:ext uri="{FF2B5EF4-FFF2-40B4-BE49-F238E27FC236}">
                  <a16:creationId xmlns:a16="http://schemas.microsoft.com/office/drawing/2014/main" id="{0D37FD5B-09FA-4FB3-8470-AC1C1F1EAE26}"/>
                </a:ext>
              </a:extLst>
            </p:cNvPr>
            <p:cNvCxnSpPr>
              <a:cxnSpLocks/>
            </p:cNvCxnSpPr>
            <p:nvPr/>
          </p:nvCxnSpPr>
          <p:spPr>
            <a:xfrm flipV="1">
              <a:off x="9602862" y="2920502"/>
              <a:ext cx="756557" cy="828958"/>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87" name="Straight Arrow Connector 86">
              <a:extLst>
                <a:ext uri="{FF2B5EF4-FFF2-40B4-BE49-F238E27FC236}">
                  <a16:creationId xmlns:a16="http://schemas.microsoft.com/office/drawing/2014/main" id="{7DED7B7F-21AC-4A58-BF23-6C85B741107E}"/>
                </a:ext>
              </a:extLst>
            </p:cNvPr>
            <p:cNvCxnSpPr>
              <a:cxnSpLocks/>
            </p:cNvCxnSpPr>
            <p:nvPr/>
          </p:nvCxnSpPr>
          <p:spPr>
            <a:xfrm flipV="1">
              <a:off x="9602862" y="1744769"/>
              <a:ext cx="756557" cy="1871341"/>
            </a:xfrm>
            <a:prstGeom prst="straightConnector1">
              <a:avLst/>
            </a:prstGeom>
            <a:noFill/>
            <a:ln w="19050" cap="sq">
              <a:solidFill>
                <a:schemeClr val="bg1">
                  <a:lumMod val="50000"/>
                </a:schemeClr>
              </a:solidFill>
              <a:prstDash val="sys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pic>
        <p:nvPicPr>
          <p:cNvPr id="92" name="Picture 6" descr="File:Domino's stacked.svg">
            <a:extLst>
              <a:ext uri="{FF2B5EF4-FFF2-40B4-BE49-F238E27FC236}">
                <a16:creationId xmlns:a16="http://schemas.microsoft.com/office/drawing/2014/main" id="{B41B5B2F-FDD5-48A9-9A9D-995381ADAD6F}"/>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36361" y="5907388"/>
            <a:ext cx="697604" cy="70923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2" descr="http://images.pocketgamer.co.uk/sm/2016/3/66000/original.png">
            <a:extLst>
              <a:ext uri="{FF2B5EF4-FFF2-40B4-BE49-F238E27FC236}">
                <a16:creationId xmlns:a16="http://schemas.microsoft.com/office/drawing/2014/main" id="{2ABA16EE-FCDC-4C52-9FD4-0E1996C9883B}"/>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69239" y="6056663"/>
            <a:ext cx="1736248" cy="40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617814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50000">
                                          <p:cBhvr additive="base">
                                            <p:cTn id="7"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614" y="339390"/>
            <a:ext cx="5606043" cy="899665"/>
          </a:xfrm>
        </p:spPr>
        <p:txBody>
          <a:bodyPr/>
          <a:lstStyle/>
          <a:p>
            <a:r>
              <a:rPr lang="en-US"/>
              <a:t>Build Real-Time Customer experiences</a:t>
            </a:r>
          </a:p>
        </p:txBody>
      </p:sp>
      <p:sp>
        <p:nvSpPr>
          <p:cNvPr id="3" name="Content Placeholder 2"/>
          <p:cNvSpPr>
            <a:spLocks noGrp="1"/>
          </p:cNvSpPr>
          <p:nvPr>
            <p:ph type="body" sz="quarter" idx="11"/>
          </p:nvPr>
        </p:nvSpPr>
        <p:spPr>
          <a:xfrm>
            <a:off x="267730" y="1499634"/>
            <a:ext cx="5606043" cy="2624308"/>
          </a:xfrm>
        </p:spPr>
        <p:txBody>
          <a:bodyPr/>
          <a:lstStyle/>
          <a:p>
            <a:pPr lvl="0"/>
            <a:r>
              <a:rPr lang="en-US">
                <a:solidFill>
                  <a:schemeClr val="tx1"/>
                </a:solidFill>
              </a:rPr>
              <a:t>Offer latency-sensitive applications with personalization, bidding, and fraud-detection.</a:t>
            </a:r>
          </a:p>
          <a:p>
            <a:pPr marL="285750" lvl="1" indent="-285750">
              <a:spcBef>
                <a:spcPts val="1600"/>
              </a:spcBef>
              <a:spcAft>
                <a:spcPts val="0"/>
              </a:spcAft>
              <a:buFont typeface="Arial" charset="0"/>
              <a:buChar char="•"/>
            </a:pPr>
            <a:r>
              <a:rPr lang="en-US" sz="1600">
                <a:solidFill>
                  <a:schemeClr val="tx1"/>
                </a:solidFill>
              </a:rPr>
              <a:t>Machine learning models generate real-time recommendations across product catalogues</a:t>
            </a:r>
          </a:p>
          <a:p>
            <a:pPr marL="285750" lvl="1" indent="-285750">
              <a:spcBef>
                <a:spcPts val="1000"/>
              </a:spcBef>
              <a:spcAft>
                <a:spcPts val="0"/>
              </a:spcAft>
              <a:buFont typeface="Arial" charset="0"/>
              <a:buChar char="•"/>
            </a:pPr>
            <a:r>
              <a:rPr lang="en-US" sz="1600">
                <a:solidFill>
                  <a:schemeClr val="tx1"/>
                </a:solidFill>
              </a:rPr>
              <a:t>Product analysis in milliseconds</a:t>
            </a:r>
          </a:p>
          <a:p>
            <a:pPr marL="285750" lvl="1" indent="-285750">
              <a:spcBef>
                <a:spcPts val="1000"/>
              </a:spcBef>
              <a:spcAft>
                <a:spcPts val="0"/>
              </a:spcAft>
              <a:buFont typeface="Arial" charset="0"/>
              <a:buChar char="•"/>
            </a:pPr>
            <a:r>
              <a:rPr lang="en-US" sz="1600">
                <a:solidFill>
                  <a:schemeClr val="tx1"/>
                </a:solidFill>
              </a:rPr>
              <a:t>Low-latency ensures high app performance worldwide</a:t>
            </a:r>
          </a:p>
          <a:p>
            <a:pPr marL="285750" lvl="1" indent="-285750">
              <a:spcBef>
                <a:spcPts val="1000"/>
              </a:spcBef>
              <a:spcAft>
                <a:spcPts val="0"/>
              </a:spcAft>
              <a:buFont typeface="Arial" charset="0"/>
              <a:buChar char="•"/>
            </a:pPr>
            <a:r>
              <a:rPr lang="en-US" sz="1600">
                <a:solidFill>
                  <a:schemeClr val="tx1"/>
                </a:solidFill>
              </a:rPr>
              <a:t>Tunable consistency models for rapid insight</a:t>
            </a:r>
          </a:p>
        </p:txBody>
      </p:sp>
      <p:pic>
        <p:nvPicPr>
          <p:cNvPr id="14" name="Picture 13">
            <a:extLst>
              <a:ext uri="{FF2B5EF4-FFF2-40B4-BE49-F238E27FC236}">
                <a16:creationId xmlns:a16="http://schemas.microsoft.com/office/drawing/2014/main" id="{8C5D63A2-7AD7-4529-ADE0-910DE6F1C24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279426" y="5997865"/>
            <a:ext cx="1310464" cy="42888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1A4F1C18-7D2D-42D8-A904-C7769F9C079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2083688" y="5763985"/>
            <a:ext cx="857944" cy="853096"/>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5502524" y="603003"/>
            <a:ext cx="6675353" cy="4770331"/>
            <a:chOff x="5502524" y="603003"/>
            <a:chExt cx="6675353" cy="4770331"/>
          </a:xfrm>
        </p:grpSpPr>
        <p:sp>
          <p:nvSpPr>
            <p:cNvPr id="11" name="Rectangle 10">
              <a:extLst>
                <a:ext uri="{FF2B5EF4-FFF2-40B4-BE49-F238E27FC236}">
                  <a16:creationId xmlns:a16="http://schemas.microsoft.com/office/drawing/2014/main" id="{5A3777E1-0452-4889-9093-432098573143}"/>
                </a:ext>
              </a:extLst>
            </p:cNvPr>
            <p:cNvSpPr/>
            <p:nvPr/>
          </p:nvSpPr>
          <p:spPr>
            <a:xfrm>
              <a:off x="7766936" y="2874550"/>
              <a:ext cx="3144420" cy="2498784"/>
            </a:xfrm>
            <a:prstGeom prst="rect">
              <a:avLst/>
            </a:prstGeom>
            <a:solidFill>
              <a:srgbClr val="F3F3F3"/>
            </a:solidFill>
            <a:ln>
              <a:no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72D1AEC0-D7C7-4696-A8F5-43A308AD36D6}"/>
                </a:ext>
              </a:extLst>
            </p:cNvPr>
            <p:cNvSpPr/>
            <p:nvPr/>
          </p:nvSpPr>
          <p:spPr>
            <a:xfrm>
              <a:off x="7753057" y="603003"/>
              <a:ext cx="3144420" cy="1637687"/>
            </a:xfrm>
            <a:prstGeom prst="rect">
              <a:avLst/>
            </a:prstGeom>
            <a:solidFill>
              <a:srgbClr val="F3F3F3"/>
            </a:solidFill>
            <a:ln>
              <a:no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13" name="Straight Arrow Connector 12"/>
            <p:cNvCxnSpPr>
              <a:cxnSpLocks/>
            </p:cNvCxnSpPr>
            <p:nvPr/>
          </p:nvCxnSpPr>
          <p:spPr>
            <a:xfrm>
              <a:off x="6227247" y="2269389"/>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6" name="TextBox 15"/>
            <p:cNvSpPr txBox="1"/>
            <p:nvPr/>
          </p:nvSpPr>
          <p:spPr>
            <a:xfrm>
              <a:off x="9471708" y="1678914"/>
              <a:ext cx="1168200" cy="530915"/>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(distributed model store)</a:t>
              </a:r>
            </a:p>
          </p:txBody>
        </p:sp>
        <p:sp>
          <p:nvSpPr>
            <p:cNvPr id="17" name="TextBox 16"/>
            <p:cNvSpPr txBox="1"/>
            <p:nvPr/>
          </p:nvSpPr>
          <p:spPr>
            <a:xfrm>
              <a:off x="6401217" y="2474065"/>
              <a:ext cx="1368002"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.com</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(Product Details Page)</a:t>
              </a:r>
            </a:p>
          </p:txBody>
        </p:sp>
        <p:sp>
          <p:nvSpPr>
            <p:cNvPr id="20" name="TextBox 19"/>
            <p:cNvSpPr txBox="1"/>
            <p:nvPr/>
          </p:nvSpPr>
          <p:spPr>
            <a:xfrm>
              <a:off x="7824700" y="3354416"/>
              <a:ext cx="1263944"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Event Hub</a:t>
              </a:r>
            </a:p>
          </p:txBody>
        </p:sp>
        <p:sp>
          <p:nvSpPr>
            <p:cNvPr id="21" name="TextBox 20"/>
            <p:cNvSpPr txBox="1"/>
            <p:nvPr/>
          </p:nvSpPr>
          <p:spPr>
            <a:xfrm>
              <a:off x="9284309" y="3354416"/>
              <a:ext cx="1542998"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Data Lake Storage</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(offline raw data)</a:t>
              </a:r>
            </a:p>
          </p:txBody>
        </p:sp>
        <p:cxnSp>
          <p:nvCxnSpPr>
            <p:cNvPr id="23" name="Straight Arrow Connector 41"/>
            <p:cNvCxnSpPr>
              <a:cxnSpLocks/>
              <a:stCxn id="17" idx="2"/>
            </p:cNvCxnSpPr>
            <p:nvPr/>
          </p:nvCxnSpPr>
          <p:spPr>
            <a:xfrm rot="16200000" flipH="1">
              <a:off x="7433561" y="2510443"/>
              <a:ext cx="290970" cy="987656"/>
            </a:xfrm>
            <a:prstGeom prst="bentConnector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6" name="TextBox 25">
              <a:extLst>
                <a:ext uri="{FF2B5EF4-FFF2-40B4-BE49-F238E27FC236}">
                  <a16:creationId xmlns:a16="http://schemas.microsoft.com/office/drawing/2014/main" id="{9C1B3F7D-B30B-4F47-9C8E-E1CC6809D4C9}"/>
                </a:ext>
              </a:extLst>
            </p:cNvPr>
            <p:cNvSpPr txBox="1"/>
            <p:nvPr/>
          </p:nvSpPr>
          <p:spPr>
            <a:xfrm>
              <a:off x="8765207" y="4485291"/>
              <a:ext cx="2088818"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Apache Spark on Azure </a:t>
              </a:r>
              <a:r>
                <a:rPr lang="en-US" sz="95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Databricks</a:t>
              </a:r>
              <a:endPar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endParaRPr>
            </a:p>
          </p:txBody>
        </p:sp>
        <p:pic>
          <p:nvPicPr>
            <p:cNvPr id="28" name="Picture 2">
              <a:extLst>
                <a:ext uri="{FF2B5EF4-FFF2-40B4-BE49-F238E27FC236}">
                  <a16:creationId xmlns:a16="http://schemas.microsoft.com/office/drawing/2014/main" id="{B7F6519C-2086-4F3E-A3EE-7195D4AC6149}"/>
                </a:ext>
              </a:extLst>
            </p:cNvPr>
            <p:cNvPicPr>
              <a:picLocks noChangeAspect="1" noChangeArrowheads="1"/>
            </p:cNvPicPr>
            <p:nvPr/>
          </p:nvPicPr>
          <p:blipFill>
            <a:blip r:embed="rId5"/>
            <a:stretch>
              <a:fillRect/>
            </a:stretch>
          </p:blipFill>
          <p:spPr bwMode="auto">
            <a:xfrm>
              <a:off x="9316587" y="4166695"/>
              <a:ext cx="535872" cy="28028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9CD829A-7CF2-4DE4-AF34-CFE136686BA3}"/>
                </a:ext>
              </a:extLst>
            </p:cNvPr>
            <p:cNvSpPr txBox="1"/>
            <p:nvPr/>
          </p:nvSpPr>
          <p:spPr>
            <a:xfrm>
              <a:off x="10909072" y="2230582"/>
              <a:ext cx="1268805" cy="677108"/>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Data Factory</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(scheduled job to refresh persisted models)</a:t>
              </a:r>
            </a:p>
          </p:txBody>
        </p:sp>
        <p:cxnSp>
          <p:nvCxnSpPr>
            <p:cNvPr id="34" name="Straight Arrow Connector 41">
              <a:extLst>
                <a:ext uri="{FF2B5EF4-FFF2-40B4-BE49-F238E27FC236}">
                  <a16:creationId xmlns:a16="http://schemas.microsoft.com/office/drawing/2014/main" id="{31B900EF-DD0B-4013-9C25-7FF7FEAEF621}"/>
                </a:ext>
              </a:extLst>
            </p:cNvPr>
            <p:cNvCxnSpPr>
              <a:cxnSpLocks/>
            </p:cNvCxnSpPr>
            <p:nvPr/>
          </p:nvCxnSpPr>
          <p:spPr>
            <a:xfrm flipV="1">
              <a:off x="7103942" y="1489293"/>
              <a:ext cx="833949" cy="379947"/>
            </a:xfrm>
            <a:prstGeom prst="bentConnector3">
              <a:avLst>
                <a:gd name="adj1" fmla="val 398"/>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7" name="TextBox 36">
              <a:extLst>
                <a:ext uri="{FF2B5EF4-FFF2-40B4-BE49-F238E27FC236}">
                  <a16:creationId xmlns:a16="http://schemas.microsoft.com/office/drawing/2014/main" id="{B353F165-77DB-4164-BA81-EA5AEC0FBD10}"/>
                </a:ext>
              </a:extLst>
            </p:cNvPr>
            <p:cNvSpPr txBox="1"/>
            <p:nvPr/>
          </p:nvSpPr>
          <p:spPr>
            <a:xfrm>
              <a:off x="7706713" y="1675099"/>
              <a:ext cx="1499918" cy="530915"/>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Service Fabric</a:t>
              </a:r>
            </a:p>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(Personalization Decision Engine)</a:t>
              </a:r>
            </a:p>
          </p:txBody>
        </p:sp>
        <p:cxnSp>
          <p:nvCxnSpPr>
            <p:cNvPr id="19" name="Straight Arrow Connector 18"/>
            <p:cNvCxnSpPr>
              <a:cxnSpLocks/>
            </p:cNvCxnSpPr>
            <p:nvPr/>
          </p:nvCxnSpPr>
          <p:spPr>
            <a:xfrm>
              <a:off x="8953251" y="3191375"/>
              <a:ext cx="65843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Arrow Connector 37">
              <a:extLst>
                <a:ext uri="{FF2B5EF4-FFF2-40B4-BE49-F238E27FC236}">
                  <a16:creationId xmlns:a16="http://schemas.microsoft.com/office/drawing/2014/main" id="{CF5BFEE9-EFE4-4392-8A59-CA0D37AECE24}"/>
                </a:ext>
              </a:extLst>
            </p:cNvPr>
            <p:cNvCxnSpPr>
              <a:cxnSpLocks/>
            </p:cNvCxnSpPr>
            <p:nvPr/>
          </p:nvCxnSpPr>
          <p:spPr>
            <a:xfrm>
              <a:off x="8953250" y="1397314"/>
              <a:ext cx="483602" cy="0"/>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9" name="TextBox 38">
              <a:extLst>
                <a:ext uri="{FF2B5EF4-FFF2-40B4-BE49-F238E27FC236}">
                  <a16:creationId xmlns:a16="http://schemas.microsoft.com/office/drawing/2014/main" id="{4DF7BCE1-1DF4-457B-A3FC-43AD70D230C5}"/>
                </a:ext>
              </a:extLst>
            </p:cNvPr>
            <p:cNvSpPr txBox="1"/>
            <p:nvPr/>
          </p:nvSpPr>
          <p:spPr>
            <a:xfrm>
              <a:off x="8123428" y="639754"/>
              <a:ext cx="2397066" cy="461665"/>
            </a:xfrm>
            <a:prstGeom prst="rect">
              <a:avLst/>
            </a:prstGeom>
            <a:noFill/>
          </p:spPr>
          <p:txBody>
            <a:bodyPr wrap="none" rtlCol="0">
              <a:spAutoFit/>
            </a:bodyPr>
            <a:lstStyle/>
            <a:p>
              <a:pPr algn="ctr"/>
              <a:r>
                <a:rPr lang="en-US" sz="1200"/>
                <a:t>Online Recommendations Service</a:t>
              </a:r>
              <a:br>
                <a:rPr lang="en-US" sz="1200"/>
              </a:br>
              <a:r>
                <a:rPr lang="en-US" sz="1200">
                  <a:solidFill>
                    <a:srgbClr val="FF0000"/>
                  </a:solidFill>
                  <a:latin typeface="Segoe UI" panose="020B0502040204020203" pitchFamily="34" charset="0"/>
                  <a:cs typeface="Segoe UI" panose="020B0502040204020203" pitchFamily="34" charset="0"/>
                </a:rPr>
                <a:t>HOT</a:t>
              </a:r>
              <a:r>
                <a:rPr lang="en-US" sz="1200">
                  <a:solidFill>
                    <a:srgbClr val="FF0000"/>
                  </a:solidFill>
                </a:rPr>
                <a:t> path</a:t>
              </a:r>
              <a:endParaRPr lang="en-US" sz="1200"/>
            </a:p>
          </p:txBody>
        </p:sp>
        <p:sp>
          <p:nvSpPr>
            <p:cNvPr id="40" name="TextBox 39">
              <a:extLst>
                <a:ext uri="{FF2B5EF4-FFF2-40B4-BE49-F238E27FC236}">
                  <a16:creationId xmlns:a16="http://schemas.microsoft.com/office/drawing/2014/main" id="{20A303A2-175C-47CD-9A15-3E1A6DAB0066}"/>
                </a:ext>
              </a:extLst>
            </p:cNvPr>
            <p:cNvSpPr txBox="1"/>
            <p:nvPr/>
          </p:nvSpPr>
          <p:spPr>
            <a:xfrm>
              <a:off x="8132117" y="4816813"/>
              <a:ext cx="2379689" cy="461665"/>
            </a:xfrm>
            <a:prstGeom prst="rect">
              <a:avLst/>
            </a:prstGeom>
            <a:noFill/>
          </p:spPr>
          <p:txBody>
            <a:bodyPr wrap="none" rtlCol="0">
              <a:spAutoFit/>
            </a:bodyPr>
            <a:lstStyle/>
            <a:p>
              <a:pPr algn="ctr"/>
              <a:r>
                <a:rPr lang="en-US" sz="1200"/>
                <a:t>Offline Recommendations Engine</a:t>
              </a:r>
              <a:br>
                <a:rPr lang="en-US" sz="1200"/>
              </a:br>
              <a:r>
                <a:rPr lang="en-US" sz="1200">
                  <a:solidFill>
                    <a:schemeClr val="bg2"/>
                  </a:solidFill>
                  <a:latin typeface="Segoe UI" panose="020B0502040204020203" pitchFamily="34" charset="0"/>
                  <a:cs typeface="Segoe UI" panose="020B0502040204020203" pitchFamily="34" charset="0"/>
                </a:rPr>
                <a:t>COLD</a:t>
              </a:r>
              <a:r>
                <a:rPr lang="en-US" sz="1200">
                  <a:solidFill>
                    <a:schemeClr val="bg2"/>
                  </a:solidFill>
                </a:rPr>
                <a:t> path</a:t>
              </a:r>
              <a:endParaRPr lang="en-US" sz="1200"/>
            </a:p>
          </p:txBody>
        </p:sp>
        <p:sp>
          <p:nvSpPr>
            <p:cNvPr id="41" name="people_7" title="Icon of two people">
              <a:extLst>
                <a:ext uri="{FF2B5EF4-FFF2-40B4-BE49-F238E27FC236}">
                  <a16:creationId xmlns:a16="http://schemas.microsoft.com/office/drawing/2014/main" id="{FC048550-8957-44D0-8A7F-264B136CFFCB}"/>
                </a:ext>
              </a:extLst>
            </p:cNvPr>
            <p:cNvSpPr>
              <a:spLocks noChangeAspect="1" noEditPoints="1"/>
            </p:cNvSpPr>
            <p:nvPr/>
          </p:nvSpPr>
          <p:spPr bwMode="auto">
            <a:xfrm>
              <a:off x="5691753" y="2062582"/>
              <a:ext cx="378871" cy="413614"/>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2700"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TextBox 41">
              <a:extLst>
                <a:ext uri="{FF2B5EF4-FFF2-40B4-BE49-F238E27FC236}">
                  <a16:creationId xmlns:a16="http://schemas.microsoft.com/office/drawing/2014/main" id="{3383B5DD-68DB-46AC-9E8B-6E20E7637283}"/>
                </a:ext>
              </a:extLst>
            </p:cNvPr>
            <p:cNvSpPr txBox="1"/>
            <p:nvPr/>
          </p:nvSpPr>
          <p:spPr>
            <a:xfrm>
              <a:off x="5502524" y="2493243"/>
              <a:ext cx="762150"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Shoppers</a:t>
              </a:r>
            </a:p>
          </p:txBody>
        </p:sp>
        <p:cxnSp>
          <p:nvCxnSpPr>
            <p:cNvPr id="44" name="Straight Arrow Connector 41">
              <a:extLst>
                <a:ext uri="{FF2B5EF4-FFF2-40B4-BE49-F238E27FC236}">
                  <a16:creationId xmlns:a16="http://schemas.microsoft.com/office/drawing/2014/main" id="{39177085-A1D0-4FF5-A74B-1A8A83BF3071}"/>
                </a:ext>
              </a:extLst>
            </p:cNvPr>
            <p:cNvCxnSpPr>
              <a:cxnSpLocks/>
              <a:stCxn id="31" idx="2"/>
            </p:cNvCxnSpPr>
            <p:nvPr/>
          </p:nvCxnSpPr>
          <p:spPr>
            <a:xfrm rot="5400000">
              <a:off x="10947337" y="2585540"/>
              <a:ext cx="273989" cy="918289"/>
            </a:xfrm>
            <a:prstGeom prst="bentConnector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Arrow Connector 41">
              <a:extLst>
                <a:ext uri="{FF2B5EF4-FFF2-40B4-BE49-F238E27FC236}">
                  <a16:creationId xmlns:a16="http://schemas.microsoft.com/office/drawing/2014/main" id="{4D44A62F-0BC0-4363-8021-D0AD606E3999}"/>
                </a:ext>
              </a:extLst>
            </p:cNvPr>
            <p:cNvCxnSpPr>
              <a:cxnSpLocks/>
            </p:cNvCxnSpPr>
            <p:nvPr/>
          </p:nvCxnSpPr>
          <p:spPr>
            <a:xfrm rot="10800000">
              <a:off x="10594009" y="1489293"/>
              <a:ext cx="939603" cy="86587"/>
            </a:xfrm>
            <a:prstGeom prst="bentConnector3">
              <a:avLst>
                <a:gd name="adj1" fmla="val -512"/>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46" name="Straight Arrow Connector 45">
              <a:extLst>
                <a:ext uri="{FF2B5EF4-FFF2-40B4-BE49-F238E27FC236}">
                  <a16:creationId xmlns:a16="http://schemas.microsoft.com/office/drawing/2014/main" id="{561E7B6C-B5E3-49FF-841B-23966157E42B}"/>
                </a:ext>
              </a:extLst>
            </p:cNvPr>
            <p:cNvCxnSpPr>
              <a:cxnSpLocks/>
            </p:cNvCxnSpPr>
            <p:nvPr/>
          </p:nvCxnSpPr>
          <p:spPr>
            <a:xfrm>
              <a:off x="10061527" y="3752045"/>
              <a:ext cx="0" cy="295911"/>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47" name="Group 46">
              <a:extLst>
                <a:ext uri="{FF2B5EF4-FFF2-40B4-BE49-F238E27FC236}">
                  <a16:creationId xmlns:a16="http://schemas.microsoft.com/office/drawing/2014/main" id="{9BF6D57B-AD6A-40FF-8CAD-1EE7B87BF48D}"/>
                </a:ext>
              </a:extLst>
            </p:cNvPr>
            <p:cNvGrpSpPr/>
            <p:nvPr/>
          </p:nvGrpSpPr>
          <p:grpSpPr>
            <a:xfrm>
              <a:off x="6842529" y="2013012"/>
              <a:ext cx="485379" cy="412901"/>
              <a:chOff x="5872464" y="2045113"/>
              <a:chExt cx="485379" cy="412901"/>
            </a:xfrm>
          </p:grpSpPr>
          <p:grpSp>
            <p:nvGrpSpPr>
              <p:cNvPr id="48" name="Group 47">
                <a:extLst>
                  <a:ext uri="{FF2B5EF4-FFF2-40B4-BE49-F238E27FC236}">
                    <a16:creationId xmlns:a16="http://schemas.microsoft.com/office/drawing/2014/main" id="{923E86AB-2533-4ADC-BCAD-0D0516C1E820}"/>
                  </a:ext>
                </a:extLst>
              </p:cNvPr>
              <p:cNvGrpSpPr/>
              <p:nvPr/>
            </p:nvGrpSpPr>
            <p:grpSpPr>
              <a:xfrm>
                <a:off x="5872464" y="2045113"/>
                <a:ext cx="485379" cy="412901"/>
                <a:chOff x="2107244" y="1575258"/>
                <a:chExt cx="310993" cy="264555"/>
              </a:xfrm>
            </p:grpSpPr>
            <p:sp>
              <p:nvSpPr>
                <p:cNvPr id="53" name="Rectangle 9">
                  <a:extLst>
                    <a:ext uri="{FF2B5EF4-FFF2-40B4-BE49-F238E27FC236}">
                      <a16:creationId xmlns:a16="http://schemas.microsoft.com/office/drawing/2014/main" id="{9BB61043-636E-45BC-B360-D4EF52EF03DD}"/>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54" name="Line 10">
                  <a:extLst>
                    <a:ext uri="{FF2B5EF4-FFF2-40B4-BE49-F238E27FC236}">
                      <a16:creationId xmlns:a16="http://schemas.microsoft.com/office/drawing/2014/main" id="{EF668CE7-77F2-46AE-A01A-AB639D52608D}"/>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1A974EE8-A9DC-4A66-B79B-100457A16674}"/>
                  </a:ext>
                </a:extLst>
              </p:cNvPr>
              <p:cNvGrpSpPr/>
              <p:nvPr/>
            </p:nvGrpSpPr>
            <p:grpSpPr>
              <a:xfrm>
                <a:off x="6153589" y="2082451"/>
                <a:ext cx="149347" cy="37338"/>
                <a:chOff x="2287367" y="1599181"/>
                <a:chExt cx="95690" cy="23923"/>
              </a:xfrm>
              <a:solidFill>
                <a:schemeClr val="tx2"/>
              </a:solidFill>
            </p:grpSpPr>
            <p:sp>
              <p:nvSpPr>
                <p:cNvPr id="50" name="Oval 11">
                  <a:extLst>
                    <a:ext uri="{FF2B5EF4-FFF2-40B4-BE49-F238E27FC236}">
                      <a16:creationId xmlns:a16="http://schemas.microsoft.com/office/drawing/2014/main" id="{0B6C23DD-C26C-4A12-A7BB-6B0DF3D7F312}"/>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51" name="Oval 12">
                  <a:extLst>
                    <a:ext uri="{FF2B5EF4-FFF2-40B4-BE49-F238E27FC236}">
                      <a16:creationId xmlns:a16="http://schemas.microsoft.com/office/drawing/2014/main" id="{114CBFAE-5071-4DD3-8196-64125BE59FA2}"/>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52" name="Oval 13">
                  <a:extLst>
                    <a:ext uri="{FF2B5EF4-FFF2-40B4-BE49-F238E27FC236}">
                      <a16:creationId xmlns:a16="http://schemas.microsoft.com/office/drawing/2014/main" id="{A12B77BF-A40B-4C56-A967-E1D27618EF60}"/>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grpSp>
          <p:nvGrpSpPr>
            <p:cNvPr id="55" name="Group 54">
              <a:extLst>
                <a:ext uri="{FF2B5EF4-FFF2-40B4-BE49-F238E27FC236}">
                  <a16:creationId xmlns:a16="http://schemas.microsoft.com/office/drawing/2014/main" id="{BC282EAA-BB12-48C7-8104-0E5537A85B5B}"/>
                </a:ext>
              </a:extLst>
            </p:cNvPr>
            <p:cNvGrpSpPr/>
            <p:nvPr/>
          </p:nvGrpSpPr>
          <p:grpSpPr>
            <a:xfrm>
              <a:off x="8256296" y="2920776"/>
              <a:ext cx="380836" cy="393642"/>
              <a:chOff x="6175919" y="4051028"/>
              <a:chExt cx="248788" cy="257154"/>
            </a:xfrm>
          </p:grpSpPr>
          <p:sp>
            <p:nvSpPr>
              <p:cNvPr id="56" name="Freeform: Shape 526">
                <a:extLst>
                  <a:ext uri="{FF2B5EF4-FFF2-40B4-BE49-F238E27FC236}">
                    <a16:creationId xmlns:a16="http://schemas.microsoft.com/office/drawing/2014/main" id="{A385CCA8-CC54-4A57-B609-959889995403}"/>
                  </a:ext>
                </a:extLst>
              </p:cNvPr>
              <p:cNvSpPr/>
              <p:nvPr/>
            </p:nvSpPr>
            <p:spPr bwMode="auto">
              <a:xfrm>
                <a:off x="6218786" y="4102336"/>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7" name="Freeform: Shape 527">
                <a:extLst>
                  <a:ext uri="{FF2B5EF4-FFF2-40B4-BE49-F238E27FC236}">
                    <a16:creationId xmlns:a16="http://schemas.microsoft.com/office/drawing/2014/main" id="{799722D8-262F-40DF-82E5-7B718FD3E88D}"/>
                  </a:ext>
                </a:extLst>
              </p:cNvPr>
              <p:cNvSpPr/>
              <p:nvPr/>
            </p:nvSpPr>
            <p:spPr bwMode="auto">
              <a:xfrm>
                <a:off x="6288613" y="4132320"/>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Freeform: Shape 529">
                <a:extLst>
                  <a:ext uri="{FF2B5EF4-FFF2-40B4-BE49-F238E27FC236}">
                    <a16:creationId xmlns:a16="http://schemas.microsoft.com/office/drawing/2014/main" id="{0FD1AA87-3596-4E45-AA71-24D9527C72C0}"/>
                  </a:ext>
                </a:extLst>
              </p:cNvPr>
              <p:cNvSpPr/>
              <p:nvPr/>
            </p:nvSpPr>
            <p:spPr bwMode="auto">
              <a:xfrm>
                <a:off x="6218786"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Freeform: Shape 530">
                <a:extLst>
                  <a:ext uri="{FF2B5EF4-FFF2-40B4-BE49-F238E27FC236}">
                    <a16:creationId xmlns:a16="http://schemas.microsoft.com/office/drawing/2014/main" id="{10FB45BF-D783-47F0-9A37-6371B390C3BD}"/>
                  </a:ext>
                </a:extLst>
              </p:cNvPr>
              <p:cNvSpPr/>
              <p:nvPr/>
            </p:nvSpPr>
            <p:spPr bwMode="auto">
              <a:xfrm>
                <a:off x="6358440" y="4162303"/>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Freeform: Shape 531">
                <a:extLst>
                  <a:ext uri="{FF2B5EF4-FFF2-40B4-BE49-F238E27FC236}">
                    <a16:creationId xmlns:a16="http://schemas.microsoft.com/office/drawing/2014/main" id="{9F3744A6-38A6-4D19-928F-47D0FE51721D}"/>
                  </a:ext>
                </a:extLst>
              </p:cNvPr>
              <p:cNvSpPr/>
              <p:nvPr/>
            </p:nvSpPr>
            <p:spPr bwMode="auto">
              <a:xfrm>
                <a:off x="6288613" y="4192287"/>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Freeform: Shape 532">
                <a:extLst>
                  <a:ext uri="{FF2B5EF4-FFF2-40B4-BE49-F238E27FC236}">
                    <a16:creationId xmlns:a16="http://schemas.microsoft.com/office/drawing/2014/main" id="{4A0D1DC4-0254-4EFA-ABC3-DDC12E491DC8}"/>
                  </a:ext>
                </a:extLst>
              </p:cNvPr>
              <p:cNvSpPr/>
              <p:nvPr/>
            </p:nvSpPr>
            <p:spPr bwMode="auto">
              <a:xfrm>
                <a:off x="6218786" y="4222271"/>
                <a:ext cx="44930" cy="34603"/>
              </a:xfrm>
              <a:custGeom>
                <a:avLst/>
                <a:gdLst>
                  <a:gd name="connsiteX0" fmla="*/ 0 w 485816"/>
                  <a:gd name="connsiteY0" fmla="*/ 0 h 374153"/>
                  <a:gd name="connsiteX1" fmla="*/ 485816 w 485816"/>
                  <a:gd name="connsiteY1" fmla="*/ 0 h 374153"/>
                  <a:gd name="connsiteX2" fmla="*/ 485816 w 485816"/>
                  <a:gd name="connsiteY2" fmla="*/ 374153 h 374153"/>
                  <a:gd name="connsiteX3" fmla="*/ 0 w 485816"/>
                  <a:gd name="connsiteY3" fmla="*/ 374153 h 374153"/>
                  <a:gd name="connsiteX4" fmla="*/ 0 w 485816"/>
                  <a:gd name="connsiteY4" fmla="*/ 0 h 37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816" h="374153">
                    <a:moveTo>
                      <a:pt x="0" y="0"/>
                    </a:moveTo>
                    <a:lnTo>
                      <a:pt x="485816" y="0"/>
                    </a:lnTo>
                    <a:lnTo>
                      <a:pt x="485816" y="374153"/>
                    </a:lnTo>
                    <a:lnTo>
                      <a:pt x="0" y="374153"/>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2" name="Freeform: Shape 524">
                <a:extLst>
                  <a:ext uri="{FF2B5EF4-FFF2-40B4-BE49-F238E27FC236}">
                    <a16:creationId xmlns:a16="http://schemas.microsoft.com/office/drawing/2014/main" id="{B515FACC-220B-4763-9602-2CE99BFFEF7D}"/>
                  </a:ext>
                </a:extLst>
              </p:cNvPr>
              <p:cNvSpPr/>
              <p:nvPr/>
            </p:nvSpPr>
            <p:spPr bwMode="auto">
              <a:xfrm>
                <a:off x="6175919" y="4051028"/>
                <a:ext cx="248788" cy="60145"/>
              </a:xfrm>
              <a:custGeom>
                <a:avLst/>
                <a:gdLst>
                  <a:gd name="connsiteX0" fmla="*/ 3087278 w 3087278"/>
                  <a:gd name="connsiteY0" fmla="*/ 0 h 746355"/>
                  <a:gd name="connsiteX1" fmla="*/ 3087278 w 3087278"/>
                  <a:gd name="connsiteY1" fmla="*/ 1 h 746355"/>
                  <a:gd name="connsiteX2" fmla="*/ 3087278 w 3087278"/>
                  <a:gd name="connsiteY2" fmla="*/ 746353 h 746355"/>
                  <a:gd name="connsiteX3" fmla="*/ 2683739 w 3087278"/>
                  <a:gd name="connsiteY3" fmla="*/ 746353 h 746355"/>
                  <a:gd name="connsiteX4" fmla="*/ 2683739 w 3087278"/>
                  <a:gd name="connsiteY4" fmla="*/ 403542 h 746355"/>
                  <a:gd name="connsiteX5" fmla="*/ 403540 w 3087278"/>
                  <a:gd name="connsiteY5" fmla="*/ 403542 h 746355"/>
                  <a:gd name="connsiteX6" fmla="*/ 403540 w 3087278"/>
                  <a:gd name="connsiteY6" fmla="*/ 746355 h 746355"/>
                  <a:gd name="connsiteX7" fmla="*/ 0 w 3087278"/>
                  <a:gd name="connsiteY7" fmla="*/ 746355 h 746355"/>
                  <a:gd name="connsiteX8" fmla="*/ 0 w 3087278"/>
                  <a:gd name="connsiteY8" fmla="*/ 1 h 746355"/>
                  <a:gd name="connsiteX9" fmla="*/ 1 w 3087278"/>
                  <a:gd name="connsiteY9" fmla="*/ 1 h 746355"/>
                  <a:gd name="connsiteX10" fmla="*/ 3087278 w 3087278"/>
                  <a:gd name="connsiteY10" fmla="*/ 0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10" fmla="*/ 2775179 w 3087278"/>
                  <a:gd name="connsiteY10" fmla="*/ 494982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9" fmla="*/ 2683739 w 3087278"/>
                  <a:gd name="connsiteY9" fmla="*/ 746353 h 746355"/>
                  <a:gd name="connsiteX0" fmla="*/ 2683739 w 3087278"/>
                  <a:gd name="connsiteY0" fmla="*/ 403542 h 746355"/>
                  <a:gd name="connsiteX1" fmla="*/ 403540 w 3087278"/>
                  <a:gd name="connsiteY1" fmla="*/ 403542 h 746355"/>
                  <a:gd name="connsiteX2" fmla="*/ 403540 w 3087278"/>
                  <a:gd name="connsiteY2" fmla="*/ 746355 h 746355"/>
                  <a:gd name="connsiteX3" fmla="*/ 0 w 3087278"/>
                  <a:gd name="connsiteY3" fmla="*/ 746355 h 746355"/>
                  <a:gd name="connsiteX4" fmla="*/ 0 w 3087278"/>
                  <a:gd name="connsiteY4" fmla="*/ 1 h 746355"/>
                  <a:gd name="connsiteX5" fmla="*/ 1 w 3087278"/>
                  <a:gd name="connsiteY5" fmla="*/ 1 h 746355"/>
                  <a:gd name="connsiteX6" fmla="*/ 3087278 w 3087278"/>
                  <a:gd name="connsiteY6" fmla="*/ 0 h 746355"/>
                  <a:gd name="connsiteX7" fmla="*/ 3087278 w 3087278"/>
                  <a:gd name="connsiteY7" fmla="*/ 1 h 746355"/>
                  <a:gd name="connsiteX8" fmla="*/ 3087278 w 3087278"/>
                  <a:gd name="connsiteY8" fmla="*/ 746353 h 746355"/>
                  <a:gd name="connsiteX0" fmla="*/ 403540 w 3087278"/>
                  <a:gd name="connsiteY0" fmla="*/ 403542 h 746355"/>
                  <a:gd name="connsiteX1" fmla="*/ 403540 w 3087278"/>
                  <a:gd name="connsiteY1" fmla="*/ 746355 h 746355"/>
                  <a:gd name="connsiteX2" fmla="*/ 0 w 3087278"/>
                  <a:gd name="connsiteY2" fmla="*/ 746355 h 746355"/>
                  <a:gd name="connsiteX3" fmla="*/ 0 w 3087278"/>
                  <a:gd name="connsiteY3" fmla="*/ 1 h 746355"/>
                  <a:gd name="connsiteX4" fmla="*/ 1 w 3087278"/>
                  <a:gd name="connsiteY4" fmla="*/ 1 h 746355"/>
                  <a:gd name="connsiteX5" fmla="*/ 3087278 w 3087278"/>
                  <a:gd name="connsiteY5" fmla="*/ 0 h 746355"/>
                  <a:gd name="connsiteX6" fmla="*/ 3087278 w 3087278"/>
                  <a:gd name="connsiteY6" fmla="*/ 1 h 746355"/>
                  <a:gd name="connsiteX7" fmla="*/ 3087278 w 3087278"/>
                  <a:gd name="connsiteY7" fmla="*/ 746353 h 746355"/>
                  <a:gd name="connsiteX0" fmla="*/ 403540 w 3087278"/>
                  <a:gd name="connsiteY0" fmla="*/ 746355 h 746355"/>
                  <a:gd name="connsiteX1" fmla="*/ 0 w 3087278"/>
                  <a:gd name="connsiteY1" fmla="*/ 746355 h 746355"/>
                  <a:gd name="connsiteX2" fmla="*/ 0 w 3087278"/>
                  <a:gd name="connsiteY2" fmla="*/ 1 h 746355"/>
                  <a:gd name="connsiteX3" fmla="*/ 1 w 3087278"/>
                  <a:gd name="connsiteY3" fmla="*/ 1 h 746355"/>
                  <a:gd name="connsiteX4" fmla="*/ 3087278 w 3087278"/>
                  <a:gd name="connsiteY4" fmla="*/ 0 h 746355"/>
                  <a:gd name="connsiteX5" fmla="*/ 3087278 w 3087278"/>
                  <a:gd name="connsiteY5" fmla="*/ 1 h 746355"/>
                  <a:gd name="connsiteX6" fmla="*/ 3087278 w 3087278"/>
                  <a:gd name="connsiteY6" fmla="*/ 746353 h 746355"/>
                  <a:gd name="connsiteX0" fmla="*/ 0 w 3087278"/>
                  <a:gd name="connsiteY0" fmla="*/ 746355 h 746355"/>
                  <a:gd name="connsiteX1" fmla="*/ 0 w 3087278"/>
                  <a:gd name="connsiteY1" fmla="*/ 1 h 746355"/>
                  <a:gd name="connsiteX2" fmla="*/ 1 w 3087278"/>
                  <a:gd name="connsiteY2" fmla="*/ 1 h 746355"/>
                  <a:gd name="connsiteX3" fmla="*/ 3087278 w 3087278"/>
                  <a:gd name="connsiteY3" fmla="*/ 0 h 746355"/>
                  <a:gd name="connsiteX4" fmla="*/ 3087278 w 3087278"/>
                  <a:gd name="connsiteY4" fmla="*/ 1 h 746355"/>
                  <a:gd name="connsiteX5" fmla="*/ 3087278 w 3087278"/>
                  <a:gd name="connsiteY5" fmla="*/ 746353 h 74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5">
                    <a:moveTo>
                      <a:pt x="0" y="746355"/>
                    </a:moveTo>
                    <a:lnTo>
                      <a:pt x="0" y="1"/>
                    </a:lnTo>
                    <a:lnTo>
                      <a:pt x="1" y="1"/>
                    </a:lnTo>
                    <a:lnTo>
                      <a:pt x="3087278" y="0"/>
                    </a:lnTo>
                    <a:lnTo>
                      <a:pt x="3087278" y="1"/>
                    </a:lnTo>
                    <a:lnTo>
                      <a:pt x="3087278" y="746353"/>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Shape 533">
                <a:extLst>
                  <a:ext uri="{FF2B5EF4-FFF2-40B4-BE49-F238E27FC236}">
                    <a16:creationId xmlns:a16="http://schemas.microsoft.com/office/drawing/2014/main" id="{0208A469-EB04-4B6F-B7A2-86BD5F268AA3}"/>
                  </a:ext>
                </a:extLst>
              </p:cNvPr>
              <p:cNvSpPr/>
              <p:nvPr/>
            </p:nvSpPr>
            <p:spPr bwMode="auto">
              <a:xfrm>
                <a:off x="6175919" y="4248037"/>
                <a:ext cx="248788" cy="60145"/>
              </a:xfrm>
              <a:custGeom>
                <a:avLst/>
                <a:gdLst>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7" fmla="*/ 403540 w 3087278"/>
                  <a:gd name="connsiteY7" fmla="*/ 1 h 746354"/>
                  <a:gd name="connsiteX8" fmla="*/ 403540 w 3087278"/>
                  <a:gd name="connsiteY8" fmla="*/ 342813 h 746354"/>
                  <a:gd name="connsiteX9" fmla="*/ 2683739 w 3087278"/>
                  <a:gd name="connsiteY9" fmla="*/ 342813 h 746354"/>
                  <a:gd name="connsiteX10" fmla="*/ 2683739 w 3087278"/>
                  <a:gd name="connsiteY10" fmla="*/ 0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10" fmla="*/ 494980 w 3087278"/>
                  <a:gd name="connsiteY10" fmla="*/ 434253 h 746354"/>
                  <a:gd name="connsiteX0" fmla="*/ 403540 w 3087278"/>
                  <a:gd name="connsiteY0" fmla="*/ 342813 h 746354"/>
                  <a:gd name="connsiteX1" fmla="*/ 2683739 w 3087278"/>
                  <a:gd name="connsiteY1" fmla="*/ 342813 h 746354"/>
                  <a:gd name="connsiteX2" fmla="*/ 2683739 w 3087278"/>
                  <a:gd name="connsiteY2" fmla="*/ 0 h 746354"/>
                  <a:gd name="connsiteX3" fmla="*/ 3087278 w 3087278"/>
                  <a:gd name="connsiteY3" fmla="*/ 0 h 746354"/>
                  <a:gd name="connsiteX4" fmla="*/ 3087278 w 3087278"/>
                  <a:gd name="connsiteY4" fmla="*/ 746353 h 746354"/>
                  <a:gd name="connsiteX5" fmla="*/ 3087277 w 3087278"/>
                  <a:gd name="connsiteY5" fmla="*/ 746353 h 746354"/>
                  <a:gd name="connsiteX6" fmla="*/ 0 w 3087278"/>
                  <a:gd name="connsiteY6" fmla="*/ 746354 h 746354"/>
                  <a:gd name="connsiteX7" fmla="*/ 0 w 3087278"/>
                  <a:gd name="connsiteY7" fmla="*/ 746353 h 746354"/>
                  <a:gd name="connsiteX8" fmla="*/ 0 w 3087278"/>
                  <a:gd name="connsiteY8" fmla="*/ 1 h 746354"/>
                  <a:gd name="connsiteX9" fmla="*/ 403540 w 3087278"/>
                  <a:gd name="connsiteY9"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8" fmla="*/ 403540 w 3087278"/>
                  <a:gd name="connsiteY8" fmla="*/ 1 h 746354"/>
                  <a:gd name="connsiteX0" fmla="*/ 2683739 w 3087278"/>
                  <a:gd name="connsiteY0" fmla="*/ 342813 h 746354"/>
                  <a:gd name="connsiteX1" fmla="*/ 2683739 w 3087278"/>
                  <a:gd name="connsiteY1" fmla="*/ 0 h 746354"/>
                  <a:gd name="connsiteX2" fmla="*/ 3087278 w 3087278"/>
                  <a:gd name="connsiteY2" fmla="*/ 0 h 746354"/>
                  <a:gd name="connsiteX3" fmla="*/ 3087278 w 3087278"/>
                  <a:gd name="connsiteY3" fmla="*/ 746353 h 746354"/>
                  <a:gd name="connsiteX4" fmla="*/ 3087277 w 3087278"/>
                  <a:gd name="connsiteY4" fmla="*/ 746353 h 746354"/>
                  <a:gd name="connsiteX5" fmla="*/ 0 w 3087278"/>
                  <a:gd name="connsiteY5" fmla="*/ 746354 h 746354"/>
                  <a:gd name="connsiteX6" fmla="*/ 0 w 3087278"/>
                  <a:gd name="connsiteY6" fmla="*/ 746353 h 746354"/>
                  <a:gd name="connsiteX7" fmla="*/ 0 w 3087278"/>
                  <a:gd name="connsiteY7" fmla="*/ 1 h 746354"/>
                  <a:gd name="connsiteX0" fmla="*/ 2683739 w 3087278"/>
                  <a:gd name="connsiteY0" fmla="*/ 0 h 746354"/>
                  <a:gd name="connsiteX1" fmla="*/ 3087278 w 3087278"/>
                  <a:gd name="connsiteY1" fmla="*/ 0 h 746354"/>
                  <a:gd name="connsiteX2" fmla="*/ 3087278 w 3087278"/>
                  <a:gd name="connsiteY2" fmla="*/ 746353 h 746354"/>
                  <a:gd name="connsiteX3" fmla="*/ 3087277 w 3087278"/>
                  <a:gd name="connsiteY3" fmla="*/ 746353 h 746354"/>
                  <a:gd name="connsiteX4" fmla="*/ 0 w 3087278"/>
                  <a:gd name="connsiteY4" fmla="*/ 746354 h 746354"/>
                  <a:gd name="connsiteX5" fmla="*/ 0 w 3087278"/>
                  <a:gd name="connsiteY5" fmla="*/ 746353 h 746354"/>
                  <a:gd name="connsiteX6" fmla="*/ 0 w 3087278"/>
                  <a:gd name="connsiteY6" fmla="*/ 1 h 746354"/>
                  <a:gd name="connsiteX0" fmla="*/ 3087278 w 3087278"/>
                  <a:gd name="connsiteY0" fmla="*/ 0 h 746354"/>
                  <a:gd name="connsiteX1" fmla="*/ 3087278 w 3087278"/>
                  <a:gd name="connsiteY1" fmla="*/ 746353 h 746354"/>
                  <a:gd name="connsiteX2" fmla="*/ 3087277 w 3087278"/>
                  <a:gd name="connsiteY2" fmla="*/ 746353 h 746354"/>
                  <a:gd name="connsiteX3" fmla="*/ 0 w 3087278"/>
                  <a:gd name="connsiteY3" fmla="*/ 746354 h 746354"/>
                  <a:gd name="connsiteX4" fmla="*/ 0 w 3087278"/>
                  <a:gd name="connsiteY4" fmla="*/ 746353 h 746354"/>
                  <a:gd name="connsiteX5" fmla="*/ 0 w 3087278"/>
                  <a:gd name="connsiteY5" fmla="*/ 1 h 74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7278" h="746354">
                    <a:moveTo>
                      <a:pt x="3087278" y="0"/>
                    </a:moveTo>
                    <a:lnTo>
                      <a:pt x="3087278" y="746353"/>
                    </a:lnTo>
                    <a:lnTo>
                      <a:pt x="3087277" y="746353"/>
                    </a:lnTo>
                    <a:lnTo>
                      <a:pt x="0" y="746354"/>
                    </a:lnTo>
                    <a:lnTo>
                      <a:pt x="0" y="746353"/>
                    </a:lnTo>
                    <a:lnTo>
                      <a:pt x="0" y="1"/>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4" name="Group 63">
              <a:extLst>
                <a:ext uri="{FF2B5EF4-FFF2-40B4-BE49-F238E27FC236}">
                  <a16:creationId xmlns:a16="http://schemas.microsoft.com/office/drawing/2014/main" id="{761B6408-934E-4046-BA80-A720F996AAE9}"/>
                </a:ext>
              </a:extLst>
            </p:cNvPr>
            <p:cNvGrpSpPr/>
            <p:nvPr/>
          </p:nvGrpSpPr>
          <p:grpSpPr>
            <a:xfrm>
              <a:off x="9910201" y="2924622"/>
              <a:ext cx="291216" cy="382586"/>
              <a:chOff x="2494421" y="4564004"/>
              <a:chExt cx="338257" cy="444388"/>
            </a:xfrm>
            <a:noFill/>
          </p:grpSpPr>
          <p:sp>
            <p:nvSpPr>
              <p:cNvPr id="65" name="Cylinder 513">
                <a:extLst>
                  <a:ext uri="{FF2B5EF4-FFF2-40B4-BE49-F238E27FC236}">
                    <a16:creationId xmlns:a16="http://schemas.microsoft.com/office/drawing/2014/main" id="{6E1E00C8-1CAD-4C85-BF41-255E7F84B840}"/>
                  </a:ext>
                </a:extLst>
              </p:cNvPr>
              <p:cNvSpPr/>
              <p:nvPr/>
            </p:nvSpPr>
            <p:spPr bwMode="auto">
              <a:xfrm>
                <a:off x="2494421" y="4564004"/>
                <a:ext cx="338257" cy="444388"/>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B9D8D046-595C-428D-9170-54AC8FC7D16B}"/>
                  </a:ext>
                </a:extLst>
              </p:cNvPr>
              <p:cNvSpPr/>
              <p:nvPr/>
            </p:nvSpPr>
            <p:spPr>
              <a:xfrm>
                <a:off x="2494421" y="4795838"/>
                <a:ext cx="338257" cy="34350"/>
              </a:xfrm>
              <a:custGeom>
                <a:avLst/>
                <a:gdLst>
                  <a:gd name="connsiteX0" fmla="*/ 323075 w 477631"/>
                  <a:gd name="connsiteY0" fmla="*/ 0 h 267141"/>
                  <a:gd name="connsiteX1" fmla="*/ 327273 w 477631"/>
                  <a:gd name="connsiteY1" fmla="*/ 9350 h 267141"/>
                  <a:gd name="connsiteX2" fmla="*/ 409442 w 477631"/>
                  <a:gd name="connsiteY2" fmla="*/ 47015 h 267141"/>
                  <a:gd name="connsiteX3" fmla="*/ 472501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476398 w 477631"/>
                  <a:gd name="connsiteY10" fmla="*/ 179686 h 267141"/>
                  <a:gd name="connsiteX11" fmla="*/ 238816 w 477631"/>
                  <a:gd name="connsiteY11" fmla="*/ 267141 h 267141"/>
                  <a:gd name="connsiteX12" fmla="*/ 1233 w 477631"/>
                  <a:gd name="connsiteY12" fmla="*/ 179686 h 267141"/>
                  <a:gd name="connsiteX13" fmla="*/ 365 w 477631"/>
                  <a:gd name="connsiteY13" fmla="*/ 172672 h 267141"/>
                  <a:gd name="connsiteX14" fmla="*/ 0 w 477631"/>
                  <a:gd name="connsiteY14" fmla="*/ 172672 h 267141"/>
                  <a:gd name="connsiteX15" fmla="*/ 0 w 477631"/>
                  <a:gd name="connsiteY15" fmla="*/ 169725 h 267141"/>
                  <a:gd name="connsiteX16" fmla="*/ 0 w 477631"/>
                  <a:gd name="connsiteY16" fmla="*/ 24653 h 267141"/>
                  <a:gd name="connsiteX17" fmla="*/ 5131 w 477631"/>
                  <a:gd name="connsiteY17" fmla="*/ 28952 h 267141"/>
                  <a:gd name="connsiteX18" fmla="*/ 68189 w 477631"/>
                  <a:gd name="connsiteY18" fmla="*/ 47015 h 267141"/>
                  <a:gd name="connsiteX19" fmla="*/ 150359 w 477631"/>
                  <a:gd name="connsiteY19" fmla="*/ 9350 h 267141"/>
                  <a:gd name="connsiteX20" fmla="*/ 152449 w 477631"/>
                  <a:gd name="connsiteY20" fmla="*/ 4694 h 267141"/>
                  <a:gd name="connsiteX21" fmla="*/ 154539 w 477631"/>
                  <a:gd name="connsiteY21" fmla="*/ 9350 h 267141"/>
                  <a:gd name="connsiteX22" fmla="*/ 236708 w 477631"/>
                  <a:gd name="connsiteY22" fmla="*/ 47015 h 267141"/>
                  <a:gd name="connsiteX23" fmla="*/ 318878 w 477631"/>
                  <a:gd name="connsiteY23" fmla="*/ 9350 h 267141"/>
                  <a:gd name="connsiteX24" fmla="*/ 323075 w 477631"/>
                  <a:gd name="connsiteY24" fmla="*/ 0 h 267141"/>
                  <a:gd name="connsiteX0" fmla="*/ 323075 w 477631"/>
                  <a:gd name="connsiteY0" fmla="*/ 0 h 267141"/>
                  <a:gd name="connsiteX1" fmla="*/ 327273 w 477631"/>
                  <a:gd name="connsiteY1" fmla="*/ 9350 h 267141"/>
                  <a:gd name="connsiteX2" fmla="*/ 409442 w 477631"/>
                  <a:gd name="connsiteY2" fmla="*/ 47015 h 267141"/>
                  <a:gd name="connsiteX3" fmla="*/ 472501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238816 w 477631"/>
                  <a:gd name="connsiteY10" fmla="*/ 267141 h 267141"/>
                  <a:gd name="connsiteX11" fmla="*/ 1233 w 477631"/>
                  <a:gd name="connsiteY11" fmla="*/ 179686 h 267141"/>
                  <a:gd name="connsiteX12" fmla="*/ 365 w 477631"/>
                  <a:gd name="connsiteY12" fmla="*/ 172672 h 267141"/>
                  <a:gd name="connsiteX13" fmla="*/ 0 w 477631"/>
                  <a:gd name="connsiteY13" fmla="*/ 172672 h 267141"/>
                  <a:gd name="connsiteX14" fmla="*/ 0 w 477631"/>
                  <a:gd name="connsiteY14" fmla="*/ 169725 h 267141"/>
                  <a:gd name="connsiteX15" fmla="*/ 0 w 477631"/>
                  <a:gd name="connsiteY15" fmla="*/ 24653 h 267141"/>
                  <a:gd name="connsiteX16" fmla="*/ 5131 w 477631"/>
                  <a:gd name="connsiteY16" fmla="*/ 28952 h 267141"/>
                  <a:gd name="connsiteX17" fmla="*/ 68189 w 477631"/>
                  <a:gd name="connsiteY17" fmla="*/ 47015 h 267141"/>
                  <a:gd name="connsiteX18" fmla="*/ 150359 w 477631"/>
                  <a:gd name="connsiteY18" fmla="*/ 9350 h 267141"/>
                  <a:gd name="connsiteX19" fmla="*/ 152449 w 477631"/>
                  <a:gd name="connsiteY19" fmla="*/ 4694 h 267141"/>
                  <a:gd name="connsiteX20" fmla="*/ 154539 w 477631"/>
                  <a:gd name="connsiteY20" fmla="*/ 9350 h 267141"/>
                  <a:gd name="connsiteX21" fmla="*/ 236708 w 477631"/>
                  <a:gd name="connsiteY21" fmla="*/ 47015 h 267141"/>
                  <a:gd name="connsiteX22" fmla="*/ 318878 w 477631"/>
                  <a:gd name="connsiteY22" fmla="*/ 9350 h 267141"/>
                  <a:gd name="connsiteX23" fmla="*/ 323075 w 477631"/>
                  <a:gd name="connsiteY23" fmla="*/ 0 h 267141"/>
                  <a:gd name="connsiteX0" fmla="*/ 238816 w 477631"/>
                  <a:gd name="connsiteY0" fmla="*/ 267141 h 358581"/>
                  <a:gd name="connsiteX1" fmla="*/ 1233 w 477631"/>
                  <a:gd name="connsiteY1" fmla="*/ 179686 h 358581"/>
                  <a:gd name="connsiteX2" fmla="*/ 365 w 477631"/>
                  <a:gd name="connsiteY2" fmla="*/ 172672 h 358581"/>
                  <a:gd name="connsiteX3" fmla="*/ 0 w 477631"/>
                  <a:gd name="connsiteY3" fmla="*/ 172672 h 358581"/>
                  <a:gd name="connsiteX4" fmla="*/ 0 w 477631"/>
                  <a:gd name="connsiteY4" fmla="*/ 169725 h 358581"/>
                  <a:gd name="connsiteX5" fmla="*/ 0 w 477631"/>
                  <a:gd name="connsiteY5" fmla="*/ 24653 h 358581"/>
                  <a:gd name="connsiteX6" fmla="*/ 5131 w 477631"/>
                  <a:gd name="connsiteY6" fmla="*/ 28952 h 358581"/>
                  <a:gd name="connsiteX7" fmla="*/ 68189 w 477631"/>
                  <a:gd name="connsiteY7" fmla="*/ 47015 h 358581"/>
                  <a:gd name="connsiteX8" fmla="*/ 150359 w 477631"/>
                  <a:gd name="connsiteY8" fmla="*/ 9350 h 358581"/>
                  <a:gd name="connsiteX9" fmla="*/ 152449 w 477631"/>
                  <a:gd name="connsiteY9" fmla="*/ 4694 h 358581"/>
                  <a:gd name="connsiteX10" fmla="*/ 154539 w 477631"/>
                  <a:gd name="connsiteY10" fmla="*/ 9350 h 358581"/>
                  <a:gd name="connsiteX11" fmla="*/ 236708 w 477631"/>
                  <a:gd name="connsiteY11" fmla="*/ 47015 h 358581"/>
                  <a:gd name="connsiteX12" fmla="*/ 318878 w 477631"/>
                  <a:gd name="connsiteY12" fmla="*/ 9350 h 358581"/>
                  <a:gd name="connsiteX13" fmla="*/ 323075 w 477631"/>
                  <a:gd name="connsiteY13" fmla="*/ 0 h 358581"/>
                  <a:gd name="connsiteX14" fmla="*/ 327273 w 477631"/>
                  <a:gd name="connsiteY14" fmla="*/ 9350 h 358581"/>
                  <a:gd name="connsiteX15" fmla="*/ 409442 w 477631"/>
                  <a:gd name="connsiteY15" fmla="*/ 47015 h 358581"/>
                  <a:gd name="connsiteX16" fmla="*/ 472501 w 477631"/>
                  <a:gd name="connsiteY16" fmla="*/ 28952 h 358581"/>
                  <a:gd name="connsiteX17" fmla="*/ 477631 w 477631"/>
                  <a:gd name="connsiteY17" fmla="*/ 24652 h 358581"/>
                  <a:gd name="connsiteX18" fmla="*/ 477631 w 477631"/>
                  <a:gd name="connsiteY18" fmla="*/ 169724 h 358581"/>
                  <a:gd name="connsiteX19" fmla="*/ 477631 w 477631"/>
                  <a:gd name="connsiteY19" fmla="*/ 169725 h 358581"/>
                  <a:gd name="connsiteX20" fmla="*/ 477631 w 477631"/>
                  <a:gd name="connsiteY20" fmla="*/ 169727 h 358581"/>
                  <a:gd name="connsiteX21" fmla="*/ 477631 w 477631"/>
                  <a:gd name="connsiteY21" fmla="*/ 172672 h 358581"/>
                  <a:gd name="connsiteX22" fmla="*/ 477266 w 477631"/>
                  <a:gd name="connsiteY22" fmla="*/ 172672 h 358581"/>
                  <a:gd name="connsiteX23" fmla="*/ 330256 w 477631"/>
                  <a:gd name="connsiteY23" fmla="*/ 358581 h 358581"/>
                  <a:gd name="connsiteX0" fmla="*/ 1233 w 477631"/>
                  <a:gd name="connsiteY0" fmla="*/ 179686 h 358581"/>
                  <a:gd name="connsiteX1" fmla="*/ 365 w 477631"/>
                  <a:gd name="connsiteY1" fmla="*/ 172672 h 358581"/>
                  <a:gd name="connsiteX2" fmla="*/ 0 w 477631"/>
                  <a:gd name="connsiteY2" fmla="*/ 172672 h 358581"/>
                  <a:gd name="connsiteX3" fmla="*/ 0 w 477631"/>
                  <a:gd name="connsiteY3" fmla="*/ 169725 h 358581"/>
                  <a:gd name="connsiteX4" fmla="*/ 0 w 477631"/>
                  <a:gd name="connsiteY4" fmla="*/ 24653 h 358581"/>
                  <a:gd name="connsiteX5" fmla="*/ 5131 w 477631"/>
                  <a:gd name="connsiteY5" fmla="*/ 28952 h 358581"/>
                  <a:gd name="connsiteX6" fmla="*/ 68189 w 477631"/>
                  <a:gd name="connsiteY6" fmla="*/ 47015 h 358581"/>
                  <a:gd name="connsiteX7" fmla="*/ 150359 w 477631"/>
                  <a:gd name="connsiteY7" fmla="*/ 9350 h 358581"/>
                  <a:gd name="connsiteX8" fmla="*/ 152449 w 477631"/>
                  <a:gd name="connsiteY8" fmla="*/ 4694 h 358581"/>
                  <a:gd name="connsiteX9" fmla="*/ 154539 w 477631"/>
                  <a:gd name="connsiteY9" fmla="*/ 9350 h 358581"/>
                  <a:gd name="connsiteX10" fmla="*/ 236708 w 477631"/>
                  <a:gd name="connsiteY10" fmla="*/ 47015 h 358581"/>
                  <a:gd name="connsiteX11" fmla="*/ 318878 w 477631"/>
                  <a:gd name="connsiteY11" fmla="*/ 9350 h 358581"/>
                  <a:gd name="connsiteX12" fmla="*/ 323075 w 477631"/>
                  <a:gd name="connsiteY12" fmla="*/ 0 h 358581"/>
                  <a:gd name="connsiteX13" fmla="*/ 327273 w 477631"/>
                  <a:gd name="connsiteY13" fmla="*/ 9350 h 358581"/>
                  <a:gd name="connsiteX14" fmla="*/ 409442 w 477631"/>
                  <a:gd name="connsiteY14" fmla="*/ 47015 h 358581"/>
                  <a:gd name="connsiteX15" fmla="*/ 472501 w 477631"/>
                  <a:gd name="connsiteY15" fmla="*/ 28952 h 358581"/>
                  <a:gd name="connsiteX16" fmla="*/ 477631 w 477631"/>
                  <a:gd name="connsiteY16" fmla="*/ 24652 h 358581"/>
                  <a:gd name="connsiteX17" fmla="*/ 477631 w 477631"/>
                  <a:gd name="connsiteY17" fmla="*/ 169724 h 358581"/>
                  <a:gd name="connsiteX18" fmla="*/ 477631 w 477631"/>
                  <a:gd name="connsiteY18" fmla="*/ 169725 h 358581"/>
                  <a:gd name="connsiteX19" fmla="*/ 477631 w 477631"/>
                  <a:gd name="connsiteY19" fmla="*/ 169727 h 358581"/>
                  <a:gd name="connsiteX20" fmla="*/ 477631 w 477631"/>
                  <a:gd name="connsiteY20" fmla="*/ 172672 h 358581"/>
                  <a:gd name="connsiteX21" fmla="*/ 477266 w 477631"/>
                  <a:gd name="connsiteY21" fmla="*/ 172672 h 358581"/>
                  <a:gd name="connsiteX22" fmla="*/ 330256 w 477631"/>
                  <a:gd name="connsiteY22" fmla="*/ 358581 h 358581"/>
                  <a:gd name="connsiteX0" fmla="*/ 365 w 477631"/>
                  <a:gd name="connsiteY0" fmla="*/ 172672 h 358581"/>
                  <a:gd name="connsiteX1" fmla="*/ 0 w 477631"/>
                  <a:gd name="connsiteY1" fmla="*/ 172672 h 358581"/>
                  <a:gd name="connsiteX2" fmla="*/ 0 w 477631"/>
                  <a:gd name="connsiteY2" fmla="*/ 169725 h 358581"/>
                  <a:gd name="connsiteX3" fmla="*/ 0 w 477631"/>
                  <a:gd name="connsiteY3" fmla="*/ 24653 h 358581"/>
                  <a:gd name="connsiteX4" fmla="*/ 5131 w 477631"/>
                  <a:gd name="connsiteY4" fmla="*/ 28952 h 358581"/>
                  <a:gd name="connsiteX5" fmla="*/ 68189 w 477631"/>
                  <a:gd name="connsiteY5" fmla="*/ 47015 h 358581"/>
                  <a:gd name="connsiteX6" fmla="*/ 150359 w 477631"/>
                  <a:gd name="connsiteY6" fmla="*/ 9350 h 358581"/>
                  <a:gd name="connsiteX7" fmla="*/ 152449 w 477631"/>
                  <a:gd name="connsiteY7" fmla="*/ 4694 h 358581"/>
                  <a:gd name="connsiteX8" fmla="*/ 154539 w 477631"/>
                  <a:gd name="connsiteY8" fmla="*/ 9350 h 358581"/>
                  <a:gd name="connsiteX9" fmla="*/ 236708 w 477631"/>
                  <a:gd name="connsiteY9" fmla="*/ 47015 h 358581"/>
                  <a:gd name="connsiteX10" fmla="*/ 318878 w 477631"/>
                  <a:gd name="connsiteY10" fmla="*/ 9350 h 358581"/>
                  <a:gd name="connsiteX11" fmla="*/ 323075 w 477631"/>
                  <a:gd name="connsiteY11" fmla="*/ 0 h 358581"/>
                  <a:gd name="connsiteX12" fmla="*/ 327273 w 477631"/>
                  <a:gd name="connsiteY12" fmla="*/ 9350 h 358581"/>
                  <a:gd name="connsiteX13" fmla="*/ 409442 w 477631"/>
                  <a:gd name="connsiteY13" fmla="*/ 47015 h 358581"/>
                  <a:gd name="connsiteX14" fmla="*/ 472501 w 477631"/>
                  <a:gd name="connsiteY14" fmla="*/ 28952 h 358581"/>
                  <a:gd name="connsiteX15" fmla="*/ 477631 w 477631"/>
                  <a:gd name="connsiteY15" fmla="*/ 24652 h 358581"/>
                  <a:gd name="connsiteX16" fmla="*/ 477631 w 477631"/>
                  <a:gd name="connsiteY16" fmla="*/ 169724 h 358581"/>
                  <a:gd name="connsiteX17" fmla="*/ 477631 w 477631"/>
                  <a:gd name="connsiteY17" fmla="*/ 169725 h 358581"/>
                  <a:gd name="connsiteX18" fmla="*/ 477631 w 477631"/>
                  <a:gd name="connsiteY18" fmla="*/ 169727 h 358581"/>
                  <a:gd name="connsiteX19" fmla="*/ 477631 w 477631"/>
                  <a:gd name="connsiteY19" fmla="*/ 172672 h 358581"/>
                  <a:gd name="connsiteX20" fmla="*/ 477266 w 477631"/>
                  <a:gd name="connsiteY20" fmla="*/ 172672 h 358581"/>
                  <a:gd name="connsiteX21" fmla="*/ 330256 w 477631"/>
                  <a:gd name="connsiteY21" fmla="*/ 358581 h 358581"/>
                  <a:gd name="connsiteX0" fmla="*/ 365 w 477631"/>
                  <a:gd name="connsiteY0" fmla="*/ 172672 h 358581"/>
                  <a:gd name="connsiteX1" fmla="*/ 0 w 477631"/>
                  <a:gd name="connsiteY1" fmla="*/ 172672 h 358581"/>
                  <a:gd name="connsiteX2" fmla="*/ 0 w 477631"/>
                  <a:gd name="connsiteY2" fmla="*/ 24653 h 358581"/>
                  <a:gd name="connsiteX3" fmla="*/ 5131 w 477631"/>
                  <a:gd name="connsiteY3" fmla="*/ 28952 h 358581"/>
                  <a:gd name="connsiteX4" fmla="*/ 68189 w 477631"/>
                  <a:gd name="connsiteY4" fmla="*/ 47015 h 358581"/>
                  <a:gd name="connsiteX5" fmla="*/ 150359 w 477631"/>
                  <a:gd name="connsiteY5" fmla="*/ 9350 h 358581"/>
                  <a:gd name="connsiteX6" fmla="*/ 152449 w 477631"/>
                  <a:gd name="connsiteY6" fmla="*/ 4694 h 358581"/>
                  <a:gd name="connsiteX7" fmla="*/ 154539 w 477631"/>
                  <a:gd name="connsiteY7" fmla="*/ 9350 h 358581"/>
                  <a:gd name="connsiteX8" fmla="*/ 236708 w 477631"/>
                  <a:gd name="connsiteY8" fmla="*/ 47015 h 358581"/>
                  <a:gd name="connsiteX9" fmla="*/ 318878 w 477631"/>
                  <a:gd name="connsiteY9" fmla="*/ 9350 h 358581"/>
                  <a:gd name="connsiteX10" fmla="*/ 323075 w 477631"/>
                  <a:gd name="connsiteY10" fmla="*/ 0 h 358581"/>
                  <a:gd name="connsiteX11" fmla="*/ 327273 w 477631"/>
                  <a:gd name="connsiteY11" fmla="*/ 9350 h 358581"/>
                  <a:gd name="connsiteX12" fmla="*/ 409442 w 477631"/>
                  <a:gd name="connsiteY12" fmla="*/ 47015 h 358581"/>
                  <a:gd name="connsiteX13" fmla="*/ 472501 w 477631"/>
                  <a:gd name="connsiteY13" fmla="*/ 28952 h 358581"/>
                  <a:gd name="connsiteX14" fmla="*/ 477631 w 477631"/>
                  <a:gd name="connsiteY14" fmla="*/ 24652 h 358581"/>
                  <a:gd name="connsiteX15" fmla="*/ 477631 w 477631"/>
                  <a:gd name="connsiteY15" fmla="*/ 169724 h 358581"/>
                  <a:gd name="connsiteX16" fmla="*/ 477631 w 477631"/>
                  <a:gd name="connsiteY16" fmla="*/ 169725 h 358581"/>
                  <a:gd name="connsiteX17" fmla="*/ 477631 w 477631"/>
                  <a:gd name="connsiteY17" fmla="*/ 169727 h 358581"/>
                  <a:gd name="connsiteX18" fmla="*/ 477631 w 477631"/>
                  <a:gd name="connsiteY18" fmla="*/ 172672 h 358581"/>
                  <a:gd name="connsiteX19" fmla="*/ 477266 w 477631"/>
                  <a:gd name="connsiteY19" fmla="*/ 172672 h 358581"/>
                  <a:gd name="connsiteX20" fmla="*/ 330256 w 477631"/>
                  <a:gd name="connsiteY20" fmla="*/ 358581 h 358581"/>
                  <a:gd name="connsiteX0" fmla="*/ 365 w 477631"/>
                  <a:gd name="connsiteY0" fmla="*/ 172672 h 358581"/>
                  <a:gd name="connsiteX1" fmla="*/ 0 w 477631"/>
                  <a:gd name="connsiteY1" fmla="*/ 24653 h 358581"/>
                  <a:gd name="connsiteX2" fmla="*/ 5131 w 477631"/>
                  <a:gd name="connsiteY2" fmla="*/ 28952 h 358581"/>
                  <a:gd name="connsiteX3" fmla="*/ 68189 w 477631"/>
                  <a:gd name="connsiteY3" fmla="*/ 47015 h 358581"/>
                  <a:gd name="connsiteX4" fmla="*/ 150359 w 477631"/>
                  <a:gd name="connsiteY4" fmla="*/ 9350 h 358581"/>
                  <a:gd name="connsiteX5" fmla="*/ 152449 w 477631"/>
                  <a:gd name="connsiteY5" fmla="*/ 4694 h 358581"/>
                  <a:gd name="connsiteX6" fmla="*/ 154539 w 477631"/>
                  <a:gd name="connsiteY6" fmla="*/ 9350 h 358581"/>
                  <a:gd name="connsiteX7" fmla="*/ 236708 w 477631"/>
                  <a:gd name="connsiteY7" fmla="*/ 47015 h 358581"/>
                  <a:gd name="connsiteX8" fmla="*/ 318878 w 477631"/>
                  <a:gd name="connsiteY8" fmla="*/ 9350 h 358581"/>
                  <a:gd name="connsiteX9" fmla="*/ 323075 w 477631"/>
                  <a:gd name="connsiteY9" fmla="*/ 0 h 358581"/>
                  <a:gd name="connsiteX10" fmla="*/ 327273 w 477631"/>
                  <a:gd name="connsiteY10" fmla="*/ 9350 h 358581"/>
                  <a:gd name="connsiteX11" fmla="*/ 409442 w 477631"/>
                  <a:gd name="connsiteY11" fmla="*/ 47015 h 358581"/>
                  <a:gd name="connsiteX12" fmla="*/ 472501 w 477631"/>
                  <a:gd name="connsiteY12" fmla="*/ 28952 h 358581"/>
                  <a:gd name="connsiteX13" fmla="*/ 477631 w 477631"/>
                  <a:gd name="connsiteY13" fmla="*/ 24652 h 358581"/>
                  <a:gd name="connsiteX14" fmla="*/ 477631 w 477631"/>
                  <a:gd name="connsiteY14" fmla="*/ 169724 h 358581"/>
                  <a:gd name="connsiteX15" fmla="*/ 477631 w 477631"/>
                  <a:gd name="connsiteY15" fmla="*/ 169725 h 358581"/>
                  <a:gd name="connsiteX16" fmla="*/ 477631 w 477631"/>
                  <a:gd name="connsiteY16" fmla="*/ 169727 h 358581"/>
                  <a:gd name="connsiteX17" fmla="*/ 477631 w 477631"/>
                  <a:gd name="connsiteY17" fmla="*/ 172672 h 358581"/>
                  <a:gd name="connsiteX18" fmla="*/ 477266 w 477631"/>
                  <a:gd name="connsiteY18" fmla="*/ 172672 h 358581"/>
                  <a:gd name="connsiteX19" fmla="*/ 330256 w 477631"/>
                  <a:gd name="connsiteY19" fmla="*/ 358581 h 358581"/>
                  <a:gd name="connsiteX0" fmla="*/ 0 w 477631"/>
                  <a:gd name="connsiteY0" fmla="*/ 24653 h 358581"/>
                  <a:gd name="connsiteX1" fmla="*/ 5131 w 477631"/>
                  <a:gd name="connsiteY1" fmla="*/ 28952 h 358581"/>
                  <a:gd name="connsiteX2" fmla="*/ 68189 w 477631"/>
                  <a:gd name="connsiteY2" fmla="*/ 47015 h 358581"/>
                  <a:gd name="connsiteX3" fmla="*/ 150359 w 477631"/>
                  <a:gd name="connsiteY3" fmla="*/ 9350 h 358581"/>
                  <a:gd name="connsiteX4" fmla="*/ 152449 w 477631"/>
                  <a:gd name="connsiteY4" fmla="*/ 4694 h 358581"/>
                  <a:gd name="connsiteX5" fmla="*/ 154539 w 477631"/>
                  <a:gd name="connsiteY5" fmla="*/ 9350 h 358581"/>
                  <a:gd name="connsiteX6" fmla="*/ 236708 w 477631"/>
                  <a:gd name="connsiteY6" fmla="*/ 47015 h 358581"/>
                  <a:gd name="connsiteX7" fmla="*/ 318878 w 477631"/>
                  <a:gd name="connsiteY7" fmla="*/ 9350 h 358581"/>
                  <a:gd name="connsiteX8" fmla="*/ 323075 w 477631"/>
                  <a:gd name="connsiteY8" fmla="*/ 0 h 358581"/>
                  <a:gd name="connsiteX9" fmla="*/ 327273 w 477631"/>
                  <a:gd name="connsiteY9" fmla="*/ 9350 h 358581"/>
                  <a:gd name="connsiteX10" fmla="*/ 409442 w 477631"/>
                  <a:gd name="connsiteY10" fmla="*/ 47015 h 358581"/>
                  <a:gd name="connsiteX11" fmla="*/ 472501 w 477631"/>
                  <a:gd name="connsiteY11" fmla="*/ 28952 h 358581"/>
                  <a:gd name="connsiteX12" fmla="*/ 477631 w 477631"/>
                  <a:gd name="connsiteY12" fmla="*/ 24652 h 358581"/>
                  <a:gd name="connsiteX13" fmla="*/ 477631 w 477631"/>
                  <a:gd name="connsiteY13" fmla="*/ 169724 h 358581"/>
                  <a:gd name="connsiteX14" fmla="*/ 477631 w 477631"/>
                  <a:gd name="connsiteY14" fmla="*/ 169725 h 358581"/>
                  <a:gd name="connsiteX15" fmla="*/ 477631 w 477631"/>
                  <a:gd name="connsiteY15" fmla="*/ 169727 h 358581"/>
                  <a:gd name="connsiteX16" fmla="*/ 477631 w 477631"/>
                  <a:gd name="connsiteY16" fmla="*/ 172672 h 358581"/>
                  <a:gd name="connsiteX17" fmla="*/ 477266 w 477631"/>
                  <a:gd name="connsiteY17" fmla="*/ 172672 h 358581"/>
                  <a:gd name="connsiteX18" fmla="*/ 330256 w 477631"/>
                  <a:gd name="connsiteY18" fmla="*/ 358581 h 358581"/>
                  <a:gd name="connsiteX0" fmla="*/ 0 w 477631"/>
                  <a:gd name="connsiteY0" fmla="*/ 24653 h 172672"/>
                  <a:gd name="connsiteX1" fmla="*/ 5131 w 477631"/>
                  <a:gd name="connsiteY1" fmla="*/ 28952 h 172672"/>
                  <a:gd name="connsiteX2" fmla="*/ 68189 w 477631"/>
                  <a:gd name="connsiteY2" fmla="*/ 47015 h 172672"/>
                  <a:gd name="connsiteX3" fmla="*/ 150359 w 477631"/>
                  <a:gd name="connsiteY3" fmla="*/ 9350 h 172672"/>
                  <a:gd name="connsiteX4" fmla="*/ 152449 w 477631"/>
                  <a:gd name="connsiteY4" fmla="*/ 4694 h 172672"/>
                  <a:gd name="connsiteX5" fmla="*/ 154539 w 477631"/>
                  <a:gd name="connsiteY5" fmla="*/ 9350 h 172672"/>
                  <a:gd name="connsiteX6" fmla="*/ 236708 w 477631"/>
                  <a:gd name="connsiteY6" fmla="*/ 47015 h 172672"/>
                  <a:gd name="connsiteX7" fmla="*/ 318878 w 477631"/>
                  <a:gd name="connsiteY7" fmla="*/ 9350 h 172672"/>
                  <a:gd name="connsiteX8" fmla="*/ 323075 w 477631"/>
                  <a:gd name="connsiteY8" fmla="*/ 0 h 172672"/>
                  <a:gd name="connsiteX9" fmla="*/ 327273 w 477631"/>
                  <a:gd name="connsiteY9" fmla="*/ 9350 h 172672"/>
                  <a:gd name="connsiteX10" fmla="*/ 409442 w 477631"/>
                  <a:gd name="connsiteY10" fmla="*/ 47015 h 172672"/>
                  <a:gd name="connsiteX11" fmla="*/ 472501 w 477631"/>
                  <a:gd name="connsiteY11" fmla="*/ 28952 h 172672"/>
                  <a:gd name="connsiteX12" fmla="*/ 477631 w 477631"/>
                  <a:gd name="connsiteY12" fmla="*/ 24652 h 172672"/>
                  <a:gd name="connsiteX13" fmla="*/ 477631 w 477631"/>
                  <a:gd name="connsiteY13" fmla="*/ 169724 h 172672"/>
                  <a:gd name="connsiteX14" fmla="*/ 477631 w 477631"/>
                  <a:gd name="connsiteY14" fmla="*/ 169725 h 172672"/>
                  <a:gd name="connsiteX15" fmla="*/ 477631 w 477631"/>
                  <a:gd name="connsiteY15" fmla="*/ 169727 h 172672"/>
                  <a:gd name="connsiteX16" fmla="*/ 477631 w 477631"/>
                  <a:gd name="connsiteY16" fmla="*/ 172672 h 172672"/>
                  <a:gd name="connsiteX17" fmla="*/ 477266 w 477631"/>
                  <a:gd name="connsiteY17" fmla="*/ 172672 h 172672"/>
                  <a:gd name="connsiteX0" fmla="*/ 0 w 477631"/>
                  <a:gd name="connsiteY0" fmla="*/ 24653 h 172672"/>
                  <a:gd name="connsiteX1" fmla="*/ 5131 w 477631"/>
                  <a:gd name="connsiteY1" fmla="*/ 28952 h 172672"/>
                  <a:gd name="connsiteX2" fmla="*/ 68189 w 477631"/>
                  <a:gd name="connsiteY2" fmla="*/ 47015 h 172672"/>
                  <a:gd name="connsiteX3" fmla="*/ 150359 w 477631"/>
                  <a:gd name="connsiteY3" fmla="*/ 9350 h 172672"/>
                  <a:gd name="connsiteX4" fmla="*/ 152449 w 477631"/>
                  <a:gd name="connsiteY4" fmla="*/ 4694 h 172672"/>
                  <a:gd name="connsiteX5" fmla="*/ 154539 w 477631"/>
                  <a:gd name="connsiteY5" fmla="*/ 9350 h 172672"/>
                  <a:gd name="connsiteX6" fmla="*/ 236708 w 477631"/>
                  <a:gd name="connsiteY6" fmla="*/ 47015 h 172672"/>
                  <a:gd name="connsiteX7" fmla="*/ 318878 w 477631"/>
                  <a:gd name="connsiteY7" fmla="*/ 9350 h 172672"/>
                  <a:gd name="connsiteX8" fmla="*/ 323075 w 477631"/>
                  <a:gd name="connsiteY8" fmla="*/ 0 h 172672"/>
                  <a:gd name="connsiteX9" fmla="*/ 327273 w 477631"/>
                  <a:gd name="connsiteY9" fmla="*/ 9350 h 172672"/>
                  <a:gd name="connsiteX10" fmla="*/ 409442 w 477631"/>
                  <a:gd name="connsiteY10" fmla="*/ 47015 h 172672"/>
                  <a:gd name="connsiteX11" fmla="*/ 472501 w 477631"/>
                  <a:gd name="connsiteY11" fmla="*/ 28952 h 172672"/>
                  <a:gd name="connsiteX12" fmla="*/ 477631 w 477631"/>
                  <a:gd name="connsiteY12" fmla="*/ 24652 h 172672"/>
                  <a:gd name="connsiteX13" fmla="*/ 477631 w 477631"/>
                  <a:gd name="connsiteY13" fmla="*/ 169724 h 172672"/>
                  <a:gd name="connsiteX14" fmla="*/ 477631 w 477631"/>
                  <a:gd name="connsiteY14" fmla="*/ 169725 h 172672"/>
                  <a:gd name="connsiteX15" fmla="*/ 477631 w 477631"/>
                  <a:gd name="connsiteY15" fmla="*/ 169727 h 172672"/>
                  <a:gd name="connsiteX16" fmla="*/ 477631 w 477631"/>
                  <a:gd name="connsiteY16" fmla="*/ 172672 h 172672"/>
                  <a:gd name="connsiteX0" fmla="*/ 0 w 477631"/>
                  <a:gd name="connsiteY0" fmla="*/ 24653 h 169727"/>
                  <a:gd name="connsiteX1" fmla="*/ 5131 w 477631"/>
                  <a:gd name="connsiteY1" fmla="*/ 28952 h 169727"/>
                  <a:gd name="connsiteX2" fmla="*/ 68189 w 477631"/>
                  <a:gd name="connsiteY2" fmla="*/ 47015 h 169727"/>
                  <a:gd name="connsiteX3" fmla="*/ 150359 w 477631"/>
                  <a:gd name="connsiteY3" fmla="*/ 9350 h 169727"/>
                  <a:gd name="connsiteX4" fmla="*/ 152449 w 477631"/>
                  <a:gd name="connsiteY4" fmla="*/ 4694 h 169727"/>
                  <a:gd name="connsiteX5" fmla="*/ 154539 w 477631"/>
                  <a:gd name="connsiteY5" fmla="*/ 9350 h 169727"/>
                  <a:gd name="connsiteX6" fmla="*/ 236708 w 477631"/>
                  <a:gd name="connsiteY6" fmla="*/ 47015 h 169727"/>
                  <a:gd name="connsiteX7" fmla="*/ 318878 w 477631"/>
                  <a:gd name="connsiteY7" fmla="*/ 9350 h 169727"/>
                  <a:gd name="connsiteX8" fmla="*/ 323075 w 477631"/>
                  <a:gd name="connsiteY8" fmla="*/ 0 h 169727"/>
                  <a:gd name="connsiteX9" fmla="*/ 327273 w 477631"/>
                  <a:gd name="connsiteY9" fmla="*/ 9350 h 169727"/>
                  <a:gd name="connsiteX10" fmla="*/ 409442 w 477631"/>
                  <a:gd name="connsiteY10" fmla="*/ 47015 h 169727"/>
                  <a:gd name="connsiteX11" fmla="*/ 472501 w 477631"/>
                  <a:gd name="connsiteY11" fmla="*/ 28952 h 169727"/>
                  <a:gd name="connsiteX12" fmla="*/ 477631 w 477631"/>
                  <a:gd name="connsiteY12" fmla="*/ 24652 h 169727"/>
                  <a:gd name="connsiteX13" fmla="*/ 477631 w 477631"/>
                  <a:gd name="connsiteY13" fmla="*/ 169724 h 169727"/>
                  <a:gd name="connsiteX14" fmla="*/ 477631 w 477631"/>
                  <a:gd name="connsiteY14" fmla="*/ 169725 h 169727"/>
                  <a:gd name="connsiteX15" fmla="*/ 477631 w 477631"/>
                  <a:gd name="connsiteY15" fmla="*/ 169727 h 169727"/>
                  <a:gd name="connsiteX0" fmla="*/ 0 w 477631"/>
                  <a:gd name="connsiteY0" fmla="*/ 24653 h 169725"/>
                  <a:gd name="connsiteX1" fmla="*/ 5131 w 477631"/>
                  <a:gd name="connsiteY1" fmla="*/ 28952 h 169725"/>
                  <a:gd name="connsiteX2" fmla="*/ 68189 w 477631"/>
                  <a:gd name="connsiteY2" fmla="*/ 47015 h 169725"/>
                  <a:gd name="connsiteX3" fmla="*/ 150359 w 477631"/>
                  <a:gd name="connsiteY3" fmla="*/ 9350 h 169725"/>
                  <a:gd name="connsiteX4" fmla="*/ 152449 w 477631"/>
                  <a:gd name="connsiteY4" fmla="*/ 4694 h 169725"/>
                  <a:gd name="connsiteX5" fmla="*/ 154539 w 477631"/>
                  <a:gd name="connsiteY5" fmla="*/ 9350 h 169725"/>
                  <a:gd name="connsiteX6" fmla="*/ 236708 w 477631"/>
                  <a:gd name="connsiteY6" fmla="*/ 47015 h 169725"/>
                  <a:gd name="connsiteX7" fmla="*/ 318878 w 477631"/>
                  <a:gd name="connsiteY7" fmla="*/ 9350 h 169725"/>
                  <a:gd name="connsiteX8" fmla="*/ 323075 w 477631"/>
                  <a:gd name="connsiteY8" fmla="*/ 0 h 169725"/>
                  <a:gd name="connsiteX9" fmla="*/ 327273 w 477631"/>
                  <a:gd name="connsiteY9" fmla="*/ 9350 h 169725"/>
                  <a:gd name="connsiteX10" fmla="*/ 409442 w 477631"/>
                  <a:gd name="connsiteY10" fmla="*/ 47015 h 169725"/>
                  <a:gd name="connsiteX11" fmla="*/ 472501 w 477631"/>
                  <a:gd name="connsiteY11" fmla="*/ 28952 h 169725"/>
                  <a:gd name="connsiteX12" fmla="*/ 477631 w 477631"/>
                  <a:gd name="connsiteY12" fmla="*/ 24652 h 169725"/>
                  <a:gd name="connsiteX13" fmla="*/ 477631 w 477631"/>
                  <a:gd name="connsiteY13" fmla="*/ 169724 h 169725"/>
                  <a:gd name="connsiteX14" fmla="*/ 477631 w 477631"/>
                  <a:gd name="connsiteY14" fmla="*/ 169725 h 169725"/>
                  <a:gd name="connsiteX0" fmla="*/ 0 w 477631"/>
                  <a:gd name="connsiteY0" fmla="*/ 24653 h 169724"/>
                  <a:gd name="connsiteX1" fmla="*/ 5131 w 477631"/>
                  <a:gd name="connsiteY1" fmla="*/ 28952 h 169724"/>
                  <a:gd name="connsiteX2" fmla="*/ 68189 w 477631"/>
                  <a:gd name="connsiteY2" fmla="*/ 47015 h 169724"/>
                  <a:gd name="connsiteX3" fmla="*/ 150359 w 477631"/>
                  <a:gd name="connsiteY3" fmla="*/ 9350 h 169724"/>
                  <a:gd name="connsiteX4" fmla="*/ 152449 w 477631"/>
                  <a:gd name="connsiteY4" fmla="*/ 4694 h 169724"/>
                  <a:gd name="connsiteX5" fmla="*/ 154539 w 477631"/>
                  <a:gd name="connsiteY5" fmla="*/ 9350 h 169724"/>
                  <a:gd name="connsiteX6" fmla="*/ 236708 w 477631"/>
                  <a:gd name="connsiteY6" fmla="*/ 47015 h 169724"/>
                  <a:gd name="connsiteX7" fmla="*/ 318878 w 477631"/>
                  <a:gd name="connsiteY7" fmla="*/ 9350 h 169724"/>
                  <a:gd name="connsiteX8" fmla="*/ 323075 w 477631"/>
                  <a:gd name="connsiteY8" fmla="*/ 0 h 169724"/>
                  <a:gd name="connsiteX9" fmla="*/ 327273 w 477631"/>
                  <a:gd name="connsiteY9" fmla="*/ 9350 h 169724"/>
                  <a:gd name="connsiteX10" fmla="*/ 409442 w 477631"/>
                  <a:gd name="connsiteY10" fmla="*/ 47015 h 169724"/>
                  <a:gd name="connsiteX11" fmla="*/ 472501 w 477631"/>
                  <a:gd name="connsiteY11" fmla="*/ 28952 h 169724"/>
                  <a:gd name="connsiteX12" fmla="*/ 477631 w 477631"/>
                  <a:gd name="connsiteY12" fmla="*/ 24652 h 169724"/>
                  <a:gd name="connsiteX13" fmla="*/ 477631 w 477631"/>
                  <a:gd name="connsiteY13" fmla="*/ 169724 h 169724"/>
                  <a:gd name="connsiteX0" fmla="*/ 0 w 477631"/>
                  <a:gd name="connsiteY0" fmla="*/ 24653 h 47015"/>
                  <a:gd name="connsiteX1" fmla="*/ 5131 w 477631"/>
                  <a:gd name="connsiteY1" fmla="*/ 28952 h 47015"/>
                  <a:gd name="connsiteX2" fmla="*/ 68189 w 477631"/>
                  <a:gd name="connsiteY2" fmla="*/ 47015 h 47015"/>
                  <a:gd name="connsiteX3" fmla="*/ 150359 w 477631"/>
                  <a:gd name="connsiteY3" fmla="*/ 9350 h 47015"/>
                  <a:gd name="connsiteX4" fmla="*/ 152449 w 477631"/>
                  <a:gd name="connsiteY4" fmla="*/ 4694 h 47015"/>
                  <a:gd name="connsiteX5" fmla="*/ 154539 w 477631"/>
                  <a:gd name="connsiteY5" fmla="*/ 9350 h 47015"/>
                  <a:gd name="connsiteX6" fmla="*/ 236708 w 477631"/>
                  <a:gd name="connsiteY6" fmla="*/ 47015 h 47015"/>
                  <a:gd name="connsiteX7" fmla="*/ 318878 w 477631"/>
                  <a:gd name="connsiteY7" fmla="*/ 9350 h 47015"/>
                  <a:gd name="connsiteX8" fmla="*/ 323075 w 477631"/>
                  <a:gd name="connsiteY8" fmla="*/ 0 h 47015"/>
                  <a:gd name="connsiteX9" fmla="*/ 327273 w 477631"/>
                  <a:gd name="connsiteY9" fmla="*/ 9350 h 47015"/>
                  <a:gd name="connsiteX10" fmla="*/ 409442 w 477631"/>
                  <a:gd name="connsiteY10" fmla="*/ 47015 h 47015"/>
                  <a:gd name="connsiteX11" fmla="*/ 472501 w 477631"/>
                  <a:gd name="connsiteY11" fmla="*/ 28952 h 47015"/>
                  <a:gd name="connsiteX12" fmla="*/ 477631 w 477631"/>
                  <a:gd name="connsiteY12" fmla="*/ 2465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7631" h="47015">
                    <a:moveTo>
                      <a:pt x="0" y="24653"/>
                    </a:moveTo>
                    <a:lnTo>
                      <a:pt x="5131" y="28952"/>
                    </a:lnTo>
                    <a:cubicBezTo>
                      <a:pt x="21269" y="40112"/>
                      <a:pt x="43563" y="47015"/>
                      <a:pt x="68189" y="47015"/>
                    </a:cubicBezTo>
                    <a:cubicBezTo>
                      <a:pt x="105127" y="47015"/>
                      <a:pt x="136821" y="31484"/>
                      <a:pt x="150359" y="9350"/>
                    </a:cubicBezTo>
                    <a:lnTo>
                      <a:pt x="152449" y="4694"/>
                    </a:lnTo>
                    <a:lnTo>
                      <a:pt x="154539" y="9350"/>
                    </a:lnTo>
                    <a:cubicBezTo>
                      <a:pt x="168077" y="31484"/>
                      <a:pt x="199770" y="47015"/>
                      <a:pt x="236708" y="47015"/>
                    </a:cubicBezTo>
                    <a:cubicBezTo>
                      <a:pt x="273647" y="47015"/>
                      <a:pt x="305340" y="31484"/>
                      <a:pt x="318878" y="9350"/>
                    </a:cubicBezTo>
                    <a:lnTo>
                      <a:pt x="323075" y="0"/>
                    </a:lnTo>
                    <a:lnTo>
                      <a:pt x="327273" y="9350"/>
                    </a:lnTo>
                    <a:cubicBezTo>
                      <a:pt x="340810" y="31484"/>
                      <a:pt x="372504" y="47015"/>
                      <a:pt x="409442" y="47015"/>
                    </a:cubicBezTo>
                    <a:cubicBezTo>
                      <a:pt x="434068" y="47015"/>
                      <a:pt x="456363" y="40112"/>
                      <a:pt x="472501" y="28952"/>
                    </a:cubicBezTo>
                    <a:lnTo>
                      <a:pt x="477631" y="24652"/>
                    </a:lnTo>
                  </a:path>
                </a:pathLst>
              </a:custGeom>
              <a:grp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grpSp>
        <p:grpSp>
          <p:nvGrpSpPr>
            <p:cNvPr id="67" name="Group 66">
              <a:extLst>
                <a:ext uri="{FF2B5EF4-FFF2-40B4-BE49-F238E27FC236}">
                  <a16:creationId xmlns:a16="http://schemas.microsoft.com/office/drawing/2014/main" id="{63F6F856-3DBA-4917-819D-9DAD02A93C63}"/>
                </a:ext>
              </a:extLst>
            </p:cNvPr>
            <p:cNvGrpSpPr/>
            <p:nvPr/>
          </p:nvGrpSpPr>
          <p:grpSpPr>
            <a:xfrm>
              <a:off x="9790234" y="1102179"/>
              <a:ext cx="531148" cy="457810"/>
              <a:chOff x="8376458" y="5925518"/>
              <a:chExt cx="1045926" cy="901512"/>
            </a:xfrm>
          </p:grpSpPr>
          <p:sp>
            <p:nvSpPr>
              <p:cNvPr id="68" name="Star: 4 Points 8">
                <a:extLst>
                  <a:ext uri="{FF2B5EF4-FFF2-40B4-BE49-F238E27FC236}">
                    <a16:creationId xmlns:a16="http://schemas.microsoft.com/office/drawing/2014/main" id="{AC7797E5-A9BE-4585-82D7-38DE4B55BD16}"/>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Star: 4 Points 8">
                <a:extLst>
                  <a:ext uri="{FF2B5EF4-FFF2-40B4-BE49-F238E27FC236}">
                    <a16:creationId xmlns:a16="http://schemas.microsoft.com/office/drawing/2014/main" id="{9A291E74-10DF-4EDF-A26E-D0D455BD6B31}"/>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2DAE7069-DD1B-4E2D-8E71-D9EAAA79B44A}"/>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9">
                <a:extLst>
                  <a:ext uri="{FF2B5EF4-FFF2-40B4-BE49-F238E27FC236}">
                    <a16:creationId xmlns:a16="http://schemas.microsoft.com/office/drawing/2014/main" id="{BBFB7ACA-15A0-4050-B237-7DDFD8806E77}"/>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541BD43A-DA74-4005-9A97-C3012B2AED39}"/>
                </a:ext>
              </a:extLst>
            </p:cNvPr>
            <p:cNvGrpSpPr/>
            <p:nvPr/>
          </p:nvGrpSpPr>
          <p:grpSpPr>
            <a:xfrm>
              <a:off x="8196694" y="1139747"/>
              <a:ext cx="503002" cy="503824"/>
              <a:chOff x="7984841" y="884576"/>
              <a:chExt cx="607144" cy="608136"/>
            </a:xfrm>
            <a:solidFill>
              <a:srgbClr val="F3F3F3"/>
            </a:solidFill>
          </p:grpSpPr>
          <p:sp>
            <p:nvSpPr>
              <p:cNvPr id="77" name="Pentagon 76">
                <a:extLst>
                  <a:ext uri="{FF2B5EF4-FFF2-40B4-BE49-F238E27FC236}">
                    <a16:creationId xmlns:a16="http://schemas.microsoft.com/office/drawing/2014/main" id="{DDD60A3E-A3A6-4D97-B6A0-DB3ED1CF55FA}"/>
                  </a:ext>
                </a:extLst>
              </p:cNvPr>
              <p:cNvSpPr/>
              <p:nvPr/>
            </p:nvSpPr>
            <p:spPr bwMode="auto">
              <a:xfrm>
                <a:off x="8032201" y="974255"/>
                <a:ext cx="507642" cy="437611"/>
              </a:xfrm>
              <a:prstGeom prst="pentagon">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8" name="Oval 77">
                <a:extLst>
                  <a:ext uri="{FF2B5EF4-FFF2-40B4-BE49-F238E27FC236}">
                    <a16:creationId xmlns:a16="http://schemas.microsoft.com/office/drawing/2014/main" id="{A98BB44F-CE1B-4814-8A9D-23198F2C9325}"/>
                  </a:ext>
                </a:extLst>
              </p:cNvPr>
              <p:cNvSpPr/>
              <p:nvPr/>
            </p:nvSpPr>
            <p:spPr bwMode="auto">
              <a:xfrm>
                <a:off x="8197252" y="884576"/>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9" name="Oval 78">
                <a:extLst>
                  <a:ext uri="{FF2B5EF4-FFF2-40B4-BE49-F238E27FC236}">
                    <a16:creationId xmlns:a16="http://schemas.microsoft.com/office/drawing/2014/main" id="{303A3190-07D2-46C1-B563-DDF24917B68F}"/>
                  </a:ext>
                </a:extLst>
              </p:cNvPr>
              <p:cNvSpPr/>
              <p:nvPr/>
            </p:nvSpPr>
            <p:spPr bwMode="auto">
              <a:xfrm>
                <a:off x="7984841" y="1043891"/>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Oval 79">
                <a:extLst>
                  <a:ext uri="{FF2B5EF4-FFF2-40B4-BE49-F238E27FC236}">
                    <a16:creationId xmlns:a16="http://schemas.microsoft.com/office/drawing/2014/main" id="{C14F74F2-03E0-4245-8271-87D1971D4070}"/>
                  </a:ext>
                </a:extLst>
              </p:cNvPr>
              <p:cNvSpPr/>
              <p:nvPr/>
            </p:nvSpPr>
            <p:spPr bwMode="auto">
              <a:xfrm>
                <a:off x="8057090" y="1313354"/>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1" name="Oval 80">
                <a:extLst>
                  <a:ext uri="{FF2B5EF4-FFF2-40B4-BE49-F238E27FC236}">
                    <a16:creationId xmlns:a16="http://schemas.microsoft.com/office/drawing/2014/main" id="{2F6E5869-6FB5-47CA-B5B8-0E9CC29D43DD}"/>
                  </a:ext>
                </a:extLst>
              </p:cNvPr>
              <p:cNvSpPr/>
              <p:nvPr/>
            </p:nvSpPr>
            <p:spPr bwMode="auto">
              <a:xfrm>
                <a:off x="8342912" y="1313354"/>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2" name="Oval 81">
                <a:extLst>
                  <a:ext uri="{FF2B5EF4-FFF2-40B4-BE49-F238E27FC236}">
                    <a16:creationId xmlns:a16="http://schemas.microsoft.com/office/drawing/2014/main" id="{8087A138-B7F6-46E8-8884-59B057DC1813}"/>
                  </a:ext>
                </a:extLst>
              </p:cNvPr>
              <p:cNvSpPr/>
              <p:nvPr/>
            </p:nvSpPr>
            <p:spPr bwMode="auto">
              <a:xfrm>
                <a:off x="8412627" y="1043891"/>
                <a:ext cx="179358" cy="179358"/>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3" name="Group 82">
              <a:extLst>
                <a:ext uri="{FF2B5EF4-FFF2-40B4-BE49-F238E27FC236}">
                  <a16:creationId xmlns:a16="http://schemas.microsoft.com/office/drawing/2014/main" id="{780EE140-11BD-42C6-B1B8-D52D2AEE3ADB}"/>
                </a:ext>
              </a:extLst>
            </p:cNvPr>
            <p:cNvGrpSpPr/>
            <p:nvPr/>
          </p:nvGrpSpPr>
          <p:grpSpPr>
            <a:xfrm>
              <a:off x="11321942" y="1687719"/>
              <a:ext cx="477594" cy="479676"/>
              <a:chOff x="5279190" y="5401430"/>
              <a:chExt cx="1101836" cy="1106637"/>
            </a:xfrm>
          </p:grpSpPr>
          <p:sp>
            <p:nvSpPr>
              <p:cNvPr id="84" name="Freeform: Shape 815">
                <a:extLst>
                  <a:ext uri="{FF2B5EF4-FFF2-40B4-BE49-F238E27FC236}">
                    <a16:creationId xmlns:a16="http://schemas.microsoft.com/office/drawing/2014/main" id="{EE3979D6-4DE2-4203-A83F-7CA8209DD2A5}"/>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p:nvSpPr>
              <p:cNvPr id="85" name="Freeform: Shape 816">
                <a:extLst>
                  <a:ext uri="{FF2B5EF4-FFF2-40B4-BE49-F238E27FC236}">
                    <a16:creationId xmlns:a16="http://schemas.microsoft.com/office/drawing/2014/main" id="{C10AF825-E7FB-4863-80E2-31C0CB318A72}"/>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p:nvSpPr>
              <p:cNvPr id="86" name="Freeform: Shape 817">
                <a:extLst>
                  <a:ext uri="{FF2B5EF4-FFF2-40B4-BE49-F238E27FC236}">
                    <a16:creationId xmlns:a16="http://schemas.microsoft.com/office/drawing/2014/main" id="{6F0819C3-994D-4AD0-B4BC-6C26C7541EB3}"/>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p:nvSpPr>
              <p:cNvPr id="87" name="Freeform: Shape 818">
                <a:extLst>
                  <a:ext uri="{FF2B5EF4-FFF2-40B4-BE49-F238E27FC236}">
                    <a16:creationId xmlns:a16="http://schemas.microsoft.com/office/drawing/2014/main" id="{E11BB33E-DBB0-4812-BCD1-218013BCDFBB}"/>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useBgFill="1">
            <p:nvSpPr>
              <p:cNvPr id="88" name="Freeform: Shape 819">
                <a:extLst>
                  <a:ext uri="{FF2B5EF4-FFF2-40B4-BE49-F238E27FC236}">
                    <a16:creationId xmlns:a16="http://schemas.microsoft.com/office/drawing/2014/main" id="{B727EA11-49B6-42BC-B7C6-3B9A7018BD4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grpSp>
      </p:grpSp>
      <p:grpSp>
        <p:nvGrpSpPr>
          <p:cNvPr id="72" name="Group 71">
            <a:extLst>
              <a:ext uri="{FF2B5EF4-FFF2-40B4-BE49-F238E27FC236}">
                <a16:creationId xmlns:a16="http://schemas.microsoft.com/office/drawing/2014/main" id="{FE5AE651-A652-F147-AED3-1021DFB8B9AB}"/>
              </a:ext>
            </a:extLst>
          </p:cNvPr>
          <p:cNvGrpSpPr/>
          <p:nvPr/>
        </p:nvGrpSpPr>
        <p:grpSpPr>
          <a:xfrm>
            <a:off x="10051789" y="4069409"/>
            <a:ext cx="460017" cy="387996"/>
            <a:chOff x="5818113" y="2550840"/>
            <a:chExt cx="529278" cy="431824"/>
          </a:xfrm>
        </p:grpSpPr>
        <p:sp>
          <p:nvSpPr>
            <p:cNvPr id="73" name="Diamond 72">
              <a:extLst>
                <a:ext uri="{FF2B5EF4-FFF2-40B4-BE49-F238E27FC236}">
                  <a16:creationId xmlns:a16="http://schemas.microsoft.com/office/drawing/2014/main" id="{34E8F412-B691-E847-8B3D-E338AABA4C90}"/>
                </a:ext>
              </a:extLst>
            </p:cNvPr>
            <p:cNvSpPr/>
            <p:nvPr/>
          </p:nvSpPr>
          <p:spPr bwMode="auto">
            <a:xfrm>
              <a:off x="5818113" y="2550840"/>
              <a:ext cx="529278" cy="274527"/>
            </a:xfrm>
            <a:prstGeom prst="diamond">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4" name="Freeform: Shape 52">
              <a:extLst>
                <a:ext uri="{FF2B5EF4-FFF2-40B4-BE49-F238E27FC236}">
                  <a16:creationId xmlns:a16="http://schemas.microsoft.com/office/drawing/2014/main" id="{041FE476-5F37-0643-BE2D-B2695FC2283F}"/>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96134824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301" y="339390"/>
            <a:ext cx="5606043" cy="899665"/>
          </a:xfrm>
        </p:spPr>
        <p:txBody>
          <a:bodyPr/>
          <a:lstStyle/>
          <a:p>
            <a:r>
              <a:rPr lang="en-US"/>
              <a:t>Ideal for gaming, </a:t>
            </a:r>
            <a:r>
              <a:rPr lang="en-US" err="1"/>
              <a:t>IoT</a:t>
            </a:r>
            <a:r>
              <a:rPr lang="en-US"/>
              <a:t> and ecommerce</a:t>
            </a:r>
          </a:p>
        </p:txBody>
      </p:sp>
      <p:sp>
        <p:nvSpPr>
          <p:cNvPr id="3" name="Content Placeholder 2"/>
          <p:cNvSpPr>
            <a:spLocks noGrp="1"/>
          </p:cNvSpPr>
          <p:nvPr>
            <p:ph type="body" sz="quarter" idx="11"/>
          </p:nvPr>
        </p:nvSpPr>
        <p:spPr>
          <a:xfrm>
            <a:off x="269239" y="1494410"/>
            <a:ext cx="5606043" cy="2325765"/>
          </a:xfrm>
        </p:spPr>
        <p:txBody>
          <a:bodyPr/>
          <a:lstStyle/>
          <a:p>
            <a:r>
              <a:rPr lang="en-US">
                <a:solidFill>
                  <a:schemeClr val="tx1"/>
                </a:solidFill>
              </a:rPr>
              <a:t>Maintain service quality during high-traffic periods requiring massive scale and performance.</a:t>
            </a:r>
          </a:p>
          <a:p>
            <a:pPr marL="285750" lvl="1" indent="-285750">
              <a:spcBef>
                <a:spcPts val="1600"/>
              </a:spcBef>
              <a:spcAft>
                <a:spcPts val="0"/>
              </a:spcAft>
              <a:buFont typeface="Arial" charset="0"/>
              <a:buChar char="•"/>
            </a:pPr>
            <a:r>
              <a:rPr lang="en-US" sz="1600">
                <a:solidFill>
                  <a:schemeClr val="tx1"/>
                </a:solidFill>
              </a:rPr>
              <a:t>Instant, elastic scaling handles traffic bursts</a:t>
            </a:r>
          </a:p>
          <a:p>
            <a:pPr marL="285750" lvl="1" indent="-285750">
              <a:spcBef>
                <a:spcPts val="1000"/>
              </a:spcBef>
              <a:spcAft>
                <a:spcPts val="0"/>
              </a:spcAft>
              <a:buFont typeface="Arial" charset="0"/>
              <a:buChar char="•"/>
            </a:pPr>
            <a:r>
              <a:rPr lang="en-US" sz="1600">
                <a:solidFill>
                  <a:schemeClr val="tx1"/>
                </a:solidFill>
              </a:rPr>
              <a:t>Uninterrupted global user experience</a:t>
            </a:r>
          </a:p>
          <a:p>
            <a:pPr marL="285750" lvl="1" indent="-285750">
              <a:spcBef>
                <a:spcPts val="1000"/>
              </a:spcBef>
              <a:spcAft>
                <a:spcPts val="0"/>
              </a:spcAft>
              <a:buFont typeface="Arial" charset="0"/>
              <a:buChar char="•"/>
            </a:pPr>
            <a:r>
              <a:rPr lang="en-US" sz="1600">
                <a:solidFill>
                  <a:schemeClr val="tx1"/>
                </a:solidFill>
              </a:rPr>
              <a:t>Low-latency data access and processing for large and changing user bases</a:t>
            </a:r>
          </a:p>
          <a:p>
            <a:pPr marL="285750" lvl="1" indent="-285750">
              <a:spcBef>
                <a:spcPts val="1000"/>
              </a:spcBef>
              <a:spcAft>
                <a:spcPts val="0"/>
              </a:spcAft>
              <a:buFont typeface="Arial" charset="0"/>
              <a:buChar char="•"/>
            </a:pPr>
            <a:r>
              <a:rPr lang="en-US" sz="1600">
                <a:solidFill>
                  <a:schemeClr val="tx1"/>
                </a:solidFill>
              </a:rPr>
              <a:t>High availability across multiple data centers</a:t>
            </a:r>
          </a:p>
        </p:txBody>
      </p:sp>
      <p:pic>
        <p:nvPicPr>
          <p:cNvPr id="15" name="Picture 2" descr="Image result for xbox live logo 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4388831" y="6056663"/>
            <a:ext cx="1697381" cy="4080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File:Domino's stacked.svg">
            <a:extLst>
              <a:ext uri="{FF2B5EF4-FFF2-40B4-BE49-F238E27FC236}">
                <a16:creationId xmlns:a16="http://schemas.microsoft.com/office/drawing/2014/main" id="{B41B5B2F-FDD5-48A9-9A9D-995381ADAD6F}"/>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236361" y="5907388"/>
            <a:ext cx="697604" cy="70923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images.pocketgamer.co.uk/sm/2016/3/66000/original.png">
            <a:extLst>
              <a:ext uri="{FF2B5EF4-FFF2-40B4-BE49-F238E27FC236}">
                <a16:creationId xmlns:a16="http://schemas.microsoft.com/office/drawing/2014/main" id="{2ABA16EE-FCDC-4C52-9FD4-0E1996C9883B}"/>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69239" y="6056663"/>
            <a:ext cx="1736248" cy="40801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vignette.wikia.nocookie.net/logopedia/images/3/3c/Jet_logo.svg/revision/latest/scale-to-width-down/640?cb=20151210230924">
            <a:extLst>
              <a:ext uri="{FF2B5EF4-FFF2-40B4-BE49-F238E27FC236}">
                <a16:creationId xmlns:a16="http://schemas.microsoft.com/office/drawing/2014/main" id="{65AD9571-2BCA-416D-9570-380AFA21610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248315" y="6100009"/>
            <a:ext cx="784916" cy="3213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6320191" y="1178527"/>
            <a:ext cx="5067208" cy="3421686"/>
            <a:chOff x="6320191" y="1178527"/>
            <a:chExt cx="5067208" cy="3421686"/>
          </a:xfrm>
        </p:grpSpPr>
        <p:cxnSp>
          <p:nvCxnSpPr>
            <p:cNvPr id="10" name="Straight Arrow Connector 9">
              <a:extLst>
                <a:ext uri="{FF2B5EF4-FFF2-40B4-BE49-F238E27FC236}">
                  <a16:creationId xmlns:a16="http://schemas.microsoft.com/office/drawing/2014/main" id="{0F2C561C-B19D-4C39-B2EB-F95246769E5E}"/>
                </a:ext>
              </a:extLst>
            </p:cNvPr>
            <p:cNvCxnSpPr>
              <a:cxnSpLocks/>
            </p:cNvCxnSpPr>
            <p:nvPr/>
          </p:nvCxnSpPr>
          <p:spPr>
            <a:xfrm>
              <a:off x="6639638" y="2704611"/>
              <a:ext cx="33204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Arrow Connector 10">
              <a:extLst>
                <a:ext uri="{FF2B5EF4-FFF2-40B4-BE49-F238E27FC236}">
                  <a16:creationId xmlns:a16="http://schemas.microsoft.com/office/drawing/2014/main" id="{AD26746D-45F9-48A1-B6BC-090DEFD5A595}"/>
                </a:ext>
              </a:extLst>
            </p:cNvPr>
            <p:cNvCxnSpPr>
              <a:cxnSpLocks/>
            </p:cNvCxnSpPr>
            <p:nvPr/>
          </p:nvCxnSpPr>
          <p:spPr>
            <a:xfrm>
              <a:off x="7528623" y="2704611"/>
              <a:ext cx="33204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Straight Arrow Connector 15">
              <a:extLst>
                <a:ext uri="{FF2B5EF4-FFF2-40B4-BE49-F238E27FC236}">
                  <a16:creationId xmlns:a16="http://schemas.microsoft.com/office/drawing/2014/main" id="{CE784717-A40B-4021-B8FD-B25FCAC505B0}"/>
                </a:ext>
              </a:extLst>
            </p:cNvPr>
            <p:cNvCxnSpPr>
              <a:cxnSpLocks/>
            </p:cNvCxnSpPr>
            <p:nvPr/>
          </p:nvCxnSpPr>
          <p:spPr>
            <a:xfrm>
              <a:off x="8554033" y="2704611"/>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Arrow Connector 16">
              <a:extLst>
                <a:ext uri="{FF2B5EF4-FFF2-40B4-BE49-F238E27FC236}">
                  <a16:creationId xmlns:a16="http://schemas.microsoft.com/office/drawing/2014/main" id="{0B9001DB-7BA4-4AE3-9F8D-3A98D4246AD6}"/>
                </a:ext>
              </a:extLst>
            </p:cNvPr>
            <p:cNvCxnSpPr>
              <a:cxnSpLocks/>
            </p:cNvCxnSpPr>
            <p:nvPr/>
          </p:nvCxnSpPr>
          <p:spPr>
            <a:xfrm>
              <a:off x="9849794" y="2704611"/>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8" name="TextBox 17">
              <a:extLst>
                <a:ext uri="{FF2B5EF4-FFF2-40B4-BE49-F238E27FC236}">
                  <a16:creationId xmlns:a16="http://schemas.microsoft.com/office/drawing/2014/main" id="{1AC0194B-725F-4BD6-B473-EFC283CABA00}"/>
                </a:ext>
              </a:extLst>
            </p:cNvPr>
            <p:cNvSpPr txBox="1"/>
            <p:nvPr/>
          </p:nvSpPr>
          <p:spPr>
            <a:xfrm>
              <a:off x="7610837" y="2924347"/>
              <a:ext cx="1100103"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API Apps (Game backend)</a:t>
              </a:r>
            </a:p>
          </p:txBody>
        </p:sp>
        <p:sp>
          <p:nvSpPr>
            <p:cNvPr id="20" name="TextBox 19">
              <a:extLst>
                <a:ext uri="{FF2B5EF4-FFF2-40B4-BE49-F238E27FC236}">
                  <a16:creationId xmlns:a16="http://schemas.microsoft.com/office/drawing/2014/main" id="{5A496006-E099-42EF-A55A-C65B88ACC10F}"/>
                </a:ext>
              </a:extLst>
            </p:cNvPr>
            <p:cNvSpPr txBox="1"/>
            <p:nvPr/>
          </p:nvSpPr>
          <p:spPr>
            <a:xfrm>
              <a:off x="8788468" y="2924347"/>
              <a:ext cx="1166914"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 (Game database)</a:t>
              </a:r>
            </a:p>
          </p:txBody>
        </p:sp>
        <p:sp>
          <p:nvSpPr>
            <p:cNvPr id="21" name="TextBox 20">
              <a:extLst>
                <a:ext uri="{FF2B5EF4-FFF2-40B4-BE49-F238E27FC236}">
                  <a16:creationId xmlns:a16="http://schemas.microsoft.com/office/drawing/2014/main" id="{48365542-AC73-4F4B-9BFD-37D5EDA7F120}"/>
                </a:ext>
              </a:extLst>
            </p:cNvPr>
            <p:cNvSpPr txBox="1"/>
            <p:nvPr/>
          </p:nvSpPr>
          <p:spPr>
            <a:xfrm>
              <a:off x="10093674" y="2924347"/>
              <a:ext cx="1166914"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a:t>
              </a:r>
              <a:r>
                <a:rPr lang="en-US" sz="950" err="1">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Databricks</a:t>
              </a: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 (Game analytics)</a:t>
              </a:r>
            </a:p>
          </p:txBody>
        </p:sp>
        <p:sp>
          <p:nvSpPr>
            <p:cNvPr id="22" name="TextBox 21">
              <a:extLst>
                <a:ext uri="{FF2B5EF4-FFF2-40B4-BE49-F238E27FC236}">
                  <a16:creationId xmlns:a16="http://schemas.microsoft.com/office/drawing/2014/main" id="{A6C45DBE-B609-48DD-B618-A39D61EA92CE}"/>
                </a:ext>
              </a:extLst>
            </p:cNvPr>
            <p:cNvSpPr txBox="1"/>
            <p:nvPr/>
          </p:nvSpPr>
          <p:spPr>
            <a:xfrm>
              <a:off x="9966863" y="4215492"/>
              <a:ext cx="1420536"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Notification Hub (Push notifications)</a:t>
              </a:r>
            </a:p>
          </p:txBody>
        </p:sp>
        <p:sp>
          <p:nvSpPr>
            <p:cNvPr id="23" name="TextBox 22">
              <a:extLst>
                <a:ext uri="{FF2B5EF4-FFF2-40B4-BE49-F238E27FC236}">
                  <a16:creationId xmlns:a16="http://schemas.microsoft.com/office/drawing/2014/main" id="{2543AEFE-C367-4F4E-A69B-DE43B76FADD4}"/>
                </a:ext>
              </a:extLst>
            </p:cNvPr>
            <p:cNvSpPr txBox="1"/>
            <p:nvPr/>
          </p:nvSpPr>
          <p:spPr>
            <a:xfrm>
              <a:off x="8836749" y="4215492"/>
              <a:ext cx="1089242"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p:txBody>
        </p:sp>
        <p:cxnSp>
          <p:nvCxnSpPr>
            <p:cNvPr id="24" name="Straight Arrow Connector 23">
              <a:extLst>
                <a:ext uri="{FF2B5EF4-FFF2-40B4-BE49-F238E27FC236}">
                  <a16:creationId xmlns:a16="http://schemas.microsoft.com/office/drawing/2014/main" id="{3874AF89-7E20-47B3-8E82-3238E629FD45}"/>
                </a:ext>
              </a:extLst>
            </p:cNvPr>
            <p:cNvCxnSpPr>
              <a:cxnSpLocks/>
            </p:cNvCxnSpPr>
            <p:nvPr/>
          </p:nvCxnSpPr>
          <p:spPr>
            <a:xfrm>
              <a:off x="9849794" y="3953746"/>
              <a:ext cx="401775"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Arrow Connector 24">
              <a:extLst>
                <a:ext uri="{FF2B5EF4-FFF2-40B4-BE49-F238E27FC236}">
                  <a16:creationId xmlns:a16="http://schemas.microsoft.com/office/drawing/2014/main" id="{E3A7D08C-C334-47BB-9570-94FA64C97FCA}"/>
                </a:ext>
              </a:extLst>
            </p:cNvPr>
            <p:cNvCxnSpPr>
              <a:cxnSpLocks/>
            </p:cNvCxnSpPr>
            <p:nvPr/>
          </p:nvCxnSpPr>
          <p:spPr>
            <a:xfrm>
              <a:off x="9381370" y="3376687"/>
              <a:ext cx="0" cy="261746"/>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Arrow Connector 25">
              <a:extLst>
                <a:ext uri="{FF2B5EF4-FFF2-40B4-BE49-F238E27FC236}">
                  <a16:creationId xmlns:a16="http://schemas.microsoft.com/office/drawing/2014/main" id="{05B8389B-F92A-474E-86C3-4468D5DD9239}"/>
                </a:ext>
              </a:extLst>
            </p:cNvPr>
            <p:cNvCxnSpPr>
              <a:cxnSpLocks/>
            </p:cNvCxnSpPr>
            <p:nvPr/>
          </p:nvCxnSpPr>
          <p:spPr>
            <a:xfrm>
              <a:off x="9849794" y="1450033"/>
              <a:ext cx="401775" cy="0"/>
            </a:xfrm>
            <a:prstGeom prst="straightConnector1">
              <a:avLst/>
            </a:prstGeom>
            <a:noFill/>
            <a:ln w="19050" cap="sq">
              <a:solidFill>
                <a:schemeClr val="bg1">
                  <a:lumMod val="50000"/>
                </a:schemeClr>
              </a:solidFill>
              <a:prstDash val="solid"/>
              <a:round/>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7" name="Connector: Elbow 6">
              <a:extLst>
                <a:ext uri="{FF2B5EF4-FFF2-40B4-BE49-F238E27FC236}">
                  <a16:creationId xmlns:a16="http://schemas.microsoft.com/office/drawing/2014/main" id="{A8AD75A0-90A7-4CC3-BE2D-D095F53D34CB}"/>
                </a:ext>
              </a:extLst>
            </p:cNvPr>
            <p:cNvCxnSpPr/>
            <p:nvPr/>
          </p:nvCxnSpPr>
          <p:spPr>
            <a:xfrm rot="5400000" flipH="1" flipV="1">
              <a:off x="8065013" y="1525579"/>
              <a:ext cx="971550" cy="739558"/>
            </a:xfrm>
            <a:prstGeom prst="bentConnector3">
              <a:avLst>
                <a:gd name="adj1" fmla="val 99300"/>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nvGrpSpPr>
            <p:cNvPr id="32" name="Group 31">
              <a:extLst>
                <a:ext uri="{FF2B5EF4-FFF2-40B4-BE49-F238E27FC236}">
                  <a16:creationId xmlns:a16="http://schemas.microsoft.com/office/drawing/2014/main" id="{42AB3146-A569-45AA-B0A2-19B38BA1D8DB}"/>
                </a:ext>
              </a:extLst>
            </p:cNvPr>
            <p:cNvGrpSpPr/>
            <p:nvPr/>
          </p:nvGrpSpPr>
          <p:grpSpPr>
            <a:xfrm>
              <a:off x="10463652" y="1178527"/>
              <a:ext cx="426959" cy="380732"/>
              <a:chOff x="2488012" y="1320237"/>
              <a:chExt cx="4696415" cy="4187934"/>
            </a:xfrm>
          </p:grpSpPr>
          <p:sp>
            <p:nvSpPr>
              <p:cNvPr id="33" name="Hexagon 32">
                <a:extLst>
                  <a:ext uri="{FF2B5EF4-FFF2-40B4-BE49-F238E27FC236}">
                    <a16:creationId xmlns:a16="http://schemas.microsoft.com/office/drawing/2014/main" id="{D32CDC59-BB51-4E61-97EF-A06BFCA19D8E}"/>
                  </a:ext>
                </a:extLst>
              </p:cNvPr>
              <p:cNvSpPr/>
              <p:nvPr/>
            </p:nvSpPr>
            <p:spPr bwMode="auto">
              <a:xfrm>
                <a:off x="2488012" y="1320237"/>
                <a:ext cx="4696415" cy="4187934"/>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ea typeface="Segoe UI" pitchFamily="34" charset="0"/>
                  <a:cs typeface="Segoe UI" pitchFamily="34" charset="0"/>
                </a:endParaRPr>
              </a:p>
            </p:txBody>
          </p:sp>
          <p:sp>
            <p:nvSpPr>
              <p:cNvPr id="34" name="Snip Single Corner Rectangle 26">
                <a:extLst>
                  <a:ext uri="{FF2B5EF4-FFF2-40B4-BE49-F238E27FC236}">
                    <a16:creationId xmlns:a16="http://schemas.microsoft.com/office/drawing/2014/main" id="{A4DFFD03-AF8F-4FAF-8E9B-C15037DEEA75}"/>
                  </a:ext>
                </a:extLst>
              </p:cNvPr>
              <p:cNvSpPr/>
              <p:nvPr/>
            </p:nvSpPr>
            <p:spPr bwMode="auto">
              <a:xfrm>
                <a:off x="3677764" y="2189582"/>
                <a:ext cx="2316905" cy="2449244"/>
              </a:xfrm>
              <a:prstGeom prst="snip1Rect">
                <a:avLst>
                  <a:gd name="adj" fmla="val 28736"/>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600">
                  <a:solidFill>
                    <a:schemeClr val="tx1"/>
                  </a:solidFill>
                  <a:ea typeface="Segoe UI" pitchFamily="34" charset="0"/>
                  <a:cs typeface="Segoe UI" pitchFamily="34" charset="0"/>
                </a:endParaRPr>
              </a:p>
            </p:txBody>
          </p:sp>
          <p:grpSp>
            <p:nvGrpSpPr>
              <p:cNvPr id="35" name="Group 34">
                <a:extLst>
                  <a:ext uri="{FF2B5EF4-FFF2-40B4-BE49-F238E27FC236}">
                    <a16:creationId xmlns:a16="http://schemas.microsoft.com/office/drawing/2014/main" id="{69EE4662-671A-45AE-90FF-A20BD6F11F58}"/>
                  </a:ext>
                </a:extLst>
              </p:cNvPr>
              <p:cNvGrpSpPr/>
              <p:nvPr/>
            </p:nvGrpSpPr>
            <p:grpSpPr>
              <a:xfrm>
                <a:off x="4271145" y="2716507"/>
                <a:ext cx="790235" cy="1472560"/>
                <a:chOff x="4917030" y="1019829"/>
                <a:chExt cx="123056" cy="229308"/>
              </a:xfrm>
            </p:grpSpPr>
            <p:sp>
              <p:nvSpPr>
                <p:cNvPr id="37" name="Freeform: Shape 36">
                  <a:extLst>
                    <a:ext uri="{FF2B5EF4-FFF2-40B4-BE49-F238E27FC236}">
                      <a16:creationId xmlns:a16="http://schemas.microsoft.com/office/drawing/2014/main" id="{98DB71DC-EEFE-44CA-85DB-2A574227F247}"/>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7CF9D5E5-6207-4456-87F1-32E0C00C06DD}"/>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15D55E68-A26F-4DE6-98E9-97FA629F0534}"/>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C0EB8100-E241-4211-B198-091D5DE35F01}"/>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2"/>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6" name="Right Triangle 35">
                <a:extLst>
                  <a:ext uri="{FF2B5EF4-FFF2-40B4-BE49-F238E27FC236}">
                    <a16:creationId xmlns:a16="http://schemas.microsoft.com/office/drawing/2014/main" id="{9374EC66-650A-4EFB-9C96-8E53049BC80A}"/>
                  </a:ext>
                </a:extLst>
              </p:cNvPr>
              <p:cNvSpPr/>
              <p:nvPr/>
            </p:nvSpPr>
            <p:spPr bwMode="auto">
              <a:xfrm>
                <a:off x="5326469" y="2189582"/>
                <a:ext cx="668200" cy="662475"/>
              </a:xfrm>
              <a:prstGeom prst="rtTriangl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nvGrpSpPr>
            <p:cNvPr id="41" name="Group 40">
              <a:extLst>
                <a:ext uri="{FF2B5EF4-FFF2-40B4-BE49-F238E27FC236}">
                  <a16:creationId xmlns:a16="http://schemas.microsoft.com/office/drawing/2014/main" id="{FEA6FC49-A2B6-49E5-8596-E8B6129A2AC9}"/>
                </a:ext>
              </a:extLst>
            </p:cNvPr>
            <p:cNvGrpSpPr/>
            <p:nvPr/>
          </p:nvGrpSpPr>
          <p:grpSpPr>
            <a:xfrm>
              <a:off x="9108745" y="2459403"/>
              <a:ext cx="545250" cy="469964"/>
              <a:chOff x="8376458" y="5925518"/>
              <a:chExt cx="1045926" cy="901512"/>
            </a:xfrm>
          </p:grpSpPr>
          <p:sp>
            <p:nvSpPr>
              <p:cNvPr id="42" name="Star: 4 Points 8">
                <a:extLst>
                  <a:ext uri="{FF2B5EF4-FFF2-40B4-BE49-F238E27FC236}">
                    <a16:creationId xmlns:a16="http://schemas.microsoft.com/office/drawing/2014/main" id="{0F593330-38FB-47DE-9C14-5FCF82FFE124}"/>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Star: 4 Points 8">
                <a:extLst>
                  <a:ext uri="{FF2B5EF4-FFF2-40B4-BE49-F238E27FC236}">
                    <a16:creationId xmlns:a16="http://schemas.microsoft.com/office/drawing/2014/main" id="{70947D27-BAF8-41BB-BE03-1DBF6927421E}"/>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Oval 43">
                <a:extLst>
                  <a:ext uri="{FF2B5EF4-FFF2-40B4-BE49-F238E27FC236}">
                    <a16:creationId xmlns:a16="http://schemas.microsoft.com/office/drawing/2014/main" id="{482CE631-4FA2-4F70-A6BB-0627CE8533EB}"/>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Oval 9">
                <a:extLst>
                  <a:ext uri="{FF2B5EF4-FFF2-40B4-BE49-F238E27FC236}">
                    <a16:creationId xmlns:a16="http://schemas.microsoft.com/office/drawing/2014/main" id="{A5A787FB-7ED7-460F-A460-A8245607449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30C5C548-ED4C-4751-98B7-FD3D6FE53176}"/>
                </a:ext>
              </a:extLst>
            </p:cNvPr>
            <p:cNvGrpSpPr/>
            <p:nvPr/>
          </p:nvGrpSpPr>
          <p:grpSpPr>
            <a:xfrm>
              <a:off x="7062806" y="2534694"/>
              <a:ext cx="369592" cy="369592"/>
              <a:chOff x="3355898" y="4646593"/>
              <a:chExt cx="536092" cy="536092"/>
            </a:xfrm>
          </p:grpSpPr>
          <p:sp>
            <p:nvSpPr>
              <p:cNvPr id="47" name="Freeform 216">
                <a:extLst>
                  <a:ext uri="{FF2B5EF4-FFF2-40B4-BE49-F238E27FC236}">
                    <a16:creationId xmlns:a16="http://schemas.microsoft.com/office/drawing/2014/main" id="{4DCA80E3-36AE-48E9-9891-45AB2A4616B3}"/>
                  </a:ext>
                </a:extLst>
              </p:cNvPr>
              <p:cNvSpPr/>
              <p:nvPr/>
            </p:nvSpPr>
            <p:spPr bwMode="auto">
              <a:xfrm>
                <a:off x="3355898" y="4646593"/>
                <a:ext cx="536092" cy="536092"/>
              </a:xfrm>
              <a:prstGeom prst="octagon">
                <a:avLst/>
              </a:prstGeom>
              <a:noFill/>
              <a:ln w="12700">
                <a:solidFill>
                  <a:schemeClr val="tx2"/>
                </a:solidFill>
                <a:headEnd type="none" w="med" len="med"/>
                <a:tailEnd type="none"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8F52F89F-0C12-47A4-8E11-0A21BFF614F3}"/>
                  </a:ext>
                </a:extLst>
              </p:cNvPr>
              <p:cNvCxnSpPr>
                <a:cxnSpLocks/>
              </p:cNvCxnSpPr>
              <p:nvPr/>
            </p:nvCxnSpPr>
            <p:spPr>
              <a:xfrm>
                <a:off x="3442102" y="4718959"/>
                <a:ext cx="216476" cy="222459"/>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215D133-7082-4827-8084-66EA14CAFE22}"/>
                  </a:ext>
                </a:extLst>
              </p:cNvPr>
              <p:cNvCxnSpPr/>
              <p:nvPr/>
            </p:nvCxnSpPr>
            <p:spPr>
              <a:xfrm flipH="1" flipV="1">
                <a:off x="3714089" y="4855915"/>
                <a:ext cx="177901" cy="171006"/>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CEBD1DD-C981-475B-BDCB-D96963EFA17D}"/>
                  </a:ext>
                </a:extLst>
              </p:cNvPr>
              <p:cNvCxnSpPr/>
              <p:nvPr/>
            </p:nvCxnSpPr>
            <p:spPr>
              <a:xfrm flipH="1" flipV="1">
                <a:off x="3530815" y="4977667"/>
                <a:ext cx="202844" cy="205018"/>
              </a:xfrm>
              <a:prstGeom prst="straightConnector1">
                <a:avLst/>
              </a:prstGeom>
              <a:ln w="12700">
                <a:solidFill>
                  <a:schemeClr val="tx2"/>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51" name="Freeform: Shape 50">
              <a:extLst>
                <a:ext uri="{FF2B5EF4-FFF2-40B4-BE49-F238E27FC236}">
                  <a16:creationId xmlns:a16="http://schemas.microsoft.com/office/drawing/2014/main" id="{9971DDBA-50AF-44B5-B61E-A99E919B0E7B}"/>
                </a:ext>
              </a:extLst>
            </p:cNvPr>
            <p:cNvSpPr/>
            <p:nvPr/>
          </p:nvSpPr>
          <p:spPr bwMode="auto">
            <a:xfrm>
              <a:off x="10489861" y="3836764"/>
              <a:ext cx="374540" cy="365214"/>
            </a:xfrm>
            <a:custGeom>
              <a:avLst/>
              <a:gdLst>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1624 w 5237611"/>
                <a:gd name="connsiteY11" fmla="*/ 3052063 h 5107218"/>
                <a:gd name="connsiteX12" fmla="*/ 477987 w 5237611"/>
                <a:gd name="connsiteY12" fmla="*/ 3115179 h 5107218"/>
                <a:gd name="connsiteX13" fmla="*/ 829643 w 5237611"/>
                <a:gd name="connsiteY13" fmla="*/ 3401787 h 5107218"/>
                <a:gd name="connsiteX14" fmla="*/ 4407973 w 5237611"/>
                <a:gd name="connsiteY14" fmla="*/ 3401787 h 5107218"/>
                <a:gd name="connsiteX15" fmla="*/ 4766922 w 5237611"/>
                <a:gd name="connsiteY15" fmla="*/ 3042838 h 5107218"/>
                <a:gd name="connsiteX16" fmla="*/ 4766922 w 5237611"/>
                <a:gd name="connsiteY16" fmla="*/ 2899232 h 5107218"/>
                <a:gd name="connsiteX17" fmla="*/ 4767852 w 5237611"/>
                <a:gd name="connsiteY17" fmla="*/ 2899232 h 5107218"/>
                <a:gd name="connsiteX18" fmla="*/ 4767852 w 5237611"/>
                <a:gd name="connsiteY18" fmla="*/ 2581731 h 5107218"/>
                <a:gd name="connsiteX19" fmla="*/ 1164681 w 5237611"/>
                <a:gd name="connsiteY19" fmla="*/ 2581731 h 5107218"/>
                <a:gd name="connsiteX20" fmla="*/ 1164681 w 5237611"/>
                <a:gd name="connsiteY20" fmla="*/ 3213100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899232 h 5107218"/>
                <a:gd name="connsiteX17" fmla="*/ 4767852 w 5237611"/>
                <a:gd name="connsiteY17" fmla="*/ 2581731 h 5107218"/>
                <a:gd name="connsiteX18" fmla="*/ 1164681 w 5237611"/>
                <a:gd name="connsiteY18" fmla="*/ 2581731 h 5107218"/>
                <a:gd name="connsiteX19" fmla="*/ 1164681 w 5237611"/>
                <a:gd name="connsiteY19" fmla="*/ 3213100 h 5107218"/>
                <a:gd name="connsiteX20" fmla="*/ 1 w 5237611"/>
                <a:gd name="connsiteY20" fmla="*/ 2139044 h 5107218"/>
                <a:gd name="connsiteX21" fmla="*/ 760637 w 5237611"/>
                <a:gd name="connsiteY21" fmla="*/ 0 h 5107218"/>
                <a:gd name="connsiteX22" fmla="*/ 4478839 w 5237611"/>
                <a:gd name="connsiteY22" fmla="*/ 0 h 5107218"/>
                <a:gd name="connsiteX23" fmla="*/ 5237611 w 5237611"/>
                <a:gd name="connsiteY23" fmla="*/ 758772 h 5107218"/>
                <a:gd name="connsiteX24" fmla="*/ 5237611 w 5237611"/>
                <a:gd name="connsiteY24" fmla="*/ 1428267 h 5107218"/>
                <a:gd name="connsiteX25" fmla="*/ 4767852 w 5237611"/>
                <a:gd name="connsiteY25" fmla="*/ 995060 h 5107218"/>
                <a:gd name="connsiteX26" fmla="*/ 4767852 w 5237611"/>
                <a:gd name="connsiteY26" fmla="*/ 779863 h 5107218"/>
                <a:gd name="connsiteX27" fmla="*/ 4408903 w 5237611"/>
                <a:gd name="connsiteY27" fmla="*/ 420914 h 5107218"/>
                <a:gd name="connsiteX28" fmla="*/ 830573 w 5237611"/>
                <a:gd name="connsiteY28" fmla="*/ 420914 h 5107218"/>
                <a:gd name="connsiteX29" fmla="*/ 471624 w 5237611"/>
                <a:gd name="connsiteY29" fmla="*/ 779863 h 5107218"/>
                <a:gd name="connsiteX30" fmla="*/ 471624 w 5237611"/>
                <a:gd name="connsiteY30" fmla="*/ 1239157 h 5107218"/>
                <a:gd name="connsiteX31" fmla="*/ 3929652 w 5237611"/>
                <a:gd name="connsiteY31" fmla="*/ 1239157 h 5107218"/>
                <a:gd name="connsiteX32" fmla="*/ 3929652 w 5237611"/>
                <a:gd name="connsiteY32" fmla="*/ 680358 h 5107218"/>
                <a:gd name="connsiteX33" fmla="*/ 5188767 w 5237611"/>
                <a:gd name="connsiteY33" fmla="*/ 1841501 h 5107218"/>
                <a:gd name="connsiteX34" fmla="*/ 0 w 5237611"/>
                <a:gd name="connsiteY34" fmla="*/ 1841501 h 5107218"/>
                <a:gd name="connsiteX35" fmla="*/ 1865 w 5237611"/>
                <a:gd name="connsiteY35" fmla="*/ 758772 h 5107218"/>
                <a:gd name="connsiteX36" fmla="*/ 760637 w 5237611"/>
                <a:gd name="connsiteY36"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6922 w 5237611"/>
                <a:gd name="connsiteY15" fmla="*/ 2899232 h 5107218"/>
                <a:gd name="connsiteX16" fmla="*/ 4767852 w 5237611"/>
                <a:gd name="connsiteY16" fmla="*/ 2581731 h 5107218"/>
                <a:gd name="connsiteX17" fmla="*/ 1164681 w 5237611"/>
                <a:gd name="connsiteY17" fmla="*/ 2581731 h 5107218"/>
                <a:gd name="connsiteX18" fmla="*/ 1164681 w 5237611"/>
                <a:gd name="connsiteY18" fmla="*/ 3213100 h 5107218"/>
                <a:gd name="connsiteX19" fmla="*/ 1 w 5237611"/>
                <a:gd name="connsiteY19" fmla="*/ 2139044 h 5107218"/>
                <a:gd name="connsiteX20" fmla="*/ 760637 w 5237611"/>
                <a:gd name="connsiteY20" fmla="*/ 0 h 5107218"/>
                <a:gd name="connsiteX21" fmla="*/ 4478839 w 5237611"/>
                <a:gd name="connsiteY21" fmla="*/ 0 h 5107218"/>
                <a:gd name="connsiteX22" fmla="*/ 5237611 w 5237611"/>
                <a:gd name="connsiteY22" fmla="*/ 758772 h 5107218"/>
                <a:gd name="connsiteX23" fmla="*/ 5237611 w 5237611"/>
                <a:gd name="connsiteY23" fmla="*/ 1428267 h 5107218"/>
                <a:gd name="connsiteX24" fmla="*/ 4767852 w 5237611"/>
                <a:gd name="connsiteY24" fmla="*/ 995060 h 5107218"/>
                <a:gd name="connsiteX25" fmla="*/ 4767852 w 5237611"/>
                <a:gd name="connsiteY25" fmla="*/ 779863 h 5107218"/>
                <a:gd name="connsiteX26" fmla="*/ 4408903 w 5237611"/>
                <a:gd name="connsiteY26" fmla="*/ 420914 h 5107218"/>
                <a:gd name="connsiteX27" fmla="*/ 830573 w 5237611"/>
                <a:gd name="connsiteY27" fmla="*/ 420914 h 5107218"/>
                <a:gd name="connsiteX28" fmla="*/ 471624 w 5237611"/>
                <a:gd name="connsiteY28" fmla="*/ 779863 h 5107218"/>
                <a:gd name="connsiteX29" fmla="*/ 471624 w 5237611"/>
                <a:gd name="connsiteY29" fmla="*/ 1239157 h 5107218"/>
                <a:gd name="connsiteX30" fmla="*/ 3929652 w 5237611"/>
                <a:gd name="connsiteY30" fmla="*/ 1239157 h 5107218"/>
                <a:gd name="connsiteX31" fmla="*/ 3929652 w 5237611"/>
                <a:gd name="connsiteY31" fmla="*/ 680358 h 5107218"/>
                <a:gd name="connsiteX32" fmla="*/ 5188767 w 5237611"/>
                <a:gd name="connsiteY32" fmla="*/ 1841501 h 5107218"/>
                <a:gd name="connsiteX33" fmla="*/ 0 w 5237611"/>
                <a:gd name="connsiteY33" fmla="*/ 1841501 h 5107218"/>
                <a:gd name="connsiteX34" fmla="*/ 1865 w 5237611"/>
                <a:gd name="connsiteY34" fmla="*/ 758772 h 5107218"/>
                <a:gd name="connsiteX35" fmla="*/ 760637 w 5237611"/>
                <a:gd name="connsiteY35" fmla="*/ 0 h 5107218"/>
                <a:gd name="connsiteX0" fmla="*/ 1 w 5237611"/>
                <a:gd name="connsiteY0" fmla="*/ 2139044 h 5107218"/>
                <a:gd name="connsiteX1" fmla="*/ 5237611 w 5237611"/>
                <a:gd name="connsiteY1" fmla="*/ 2139045 h 5107218"/>
                <a:gd name="connsiteX2" fmla="*/ 5237611 w 5237611"/>
                <a:gd name="connsiteY2" fmla="*/ 3103844 h 5107218"/>
                <a:gd name="connsiteX3" fmla="*/ 4478839 w 5237611"/>
                <a:gd name="connsiteY3" fmla="*/ 3862616 h 5107218"/>
                <a:gd name="connsiteX4" fmla="*/ 3245525 w 5237611"/>
                <a:gd name="connsiteY4" fmla="*/ 3862616 h 5107218"/>
                <a:gd name="connsiteX5" fmla="*/ 3385368 w 5237611"/>
                <a:gd name="connsiteY5" fmla="*/ 5107218 h 5107218"/>
                <a:gd name="connsiteX6" fmla="*/ 1623350 w 5237611"/>
                <a:gd name="connsiteY6" fmla="*/ 3862616 h 5107218"/>
                <a:gd name="connsiteX7" fmla="*/ 760637 w 5237611"/>
                <a:gd name="connsiteY7" fmla="*/ 3862616 h 5107218"/>
                <a:gd name="connsiteX8" fmla="*/ 1865 w 5237611"/>
                <a:gd name="connsiteY8" fmla="*/ 3103844 h 5107218"/>
                <a:gd name="connsiteX9" fmla="*/ 1865 w 5237611"/>
                <a:gd name="connsiteY9" fmla="*/ 2520997 h 5107218"/>
                <a:gd name="connsiteX10" fmla="*/ 471624 w 5237611"/>
                <a:gd name="connsiteY10" fmla="*/ 2954204 h 5107218"/>
                <a:gd name="connsiteX11" fmla="*/ 477987 w 5237611"/>
                <a:gd name="connsiteY11" fmla="*/ 3115179 h 5107218"/>
                <a:gd name="connsiteX12" fmla="*/ 829643 w 5237611"/>
                <a:gd name="connsiteY12" fmla="*/ 3401787 h 5107218"/>
                <a:gd name="connsiteX13" fmla="*/ 4407973 w 5237611"/>
                <a:gd name="connsiteY13" fmla="*/ 3401787 h 5107218"/>
                <a:gd name="connsiteX14" fmla="*/ 4766922 w 5237611"/>
                <a:gd name="connsiteY14" fmla="*/ 3042838 h 5107218"/>
                <a:gd name="connsiteX15" fmla="*/ 4767852 w 5237611"/>
                <a:gd name="connsiteY15" fmla="*/ 2581731 h 5107218"/>
                <a:gd name="connsiteX16" fmla="*/ 1164681 w 5237611"/>
                <a:gd name="connsiteY16" fmla="*/ 2581731 h 5107218"/>
                <a:gd name="connsiteX17" fmla="*/ 1164681 w 5237611"/>
                <a:gd name="connsiteY17" fmla="*/ 3213100 h 5107218"/>
                <a:gd name="connsiteX18" fmla="*/ 1 w 5237611"/>
                <a:gd name="connsiteY18" fmla="*/ 2139044 h 5107218"/>
                <a:gd name="connsiteX19" fmla="*/ 760637 w 5237611"/>
                <a:gd name="connsiteY19" fmla="*/ 0 h 5107218"/>
                <a:gd name="connsiteX20" fmla="*/ 4478839 w 5237611"/>
                <a:gd name="connsiteY20" fmla="*/ 0 h 5107218"/>
                <a:gd name="connsiteX21" fmla="*/ 5237611 w 5237611"/>
                <a:gd name="connsiteY21" fmla="*/ 758772 h 5107218"/>
                <a:gd name="connsiteX22" fmla="*/ 5237611 w 5237611"/>
                <a:gd name="connsiteY22" fmla="*/ 1428267 h 5107218"/>
                <a:gd name="connsiteX23" fmla="*/ 4767852 w 5237611"/>
                <a:gd name="connsiteY23" fmla="*/ 995060 h 5107218"/>
                <a:gd name="connsiteX24" fmla="*/ 4767852 w 5237611"/>
                <a:gd name="connsiteY24" fmla="*/ 779863 h 5107218"/>
                <a:gd name="connsiteX25" fmla="*/ 4408903 w 5237611"/>
                <a:gd name="connsiteY25" fmla="*/ 420914 h 5107218"/>
                <a:gd name="connsiteX26" fmla="*/ 830573 w 5237611"/>
                <a:gd name="connsiteY26" fmla="*/ 420914 h 5107218"/>
                <a:gd name="connsiteX27" fmla="*/ 471624 w 5237611"/>
                <a:gd name="connsiteY27" fmla="*/ 779863 h 5107218"/>
                <a:gd name="connsiteX28" fmla="*/ 471624 w 5237611"/>
                <a:gd name="connsiteY28" fmla="*/ 1239157 h 5107218"/>
                <a:gd name="connsiteX29" fmla="*/ 3929652 w 5237611"/>
                <a:gd name="connsiteY29" fmla="*/ 1239157 h 5107218"/>
                <a:gd name="connsiteX30" fmla="*/ 3929652 w 5237611"/>
                <a:gd name="connsiteY30" fmla="*/ 680358 h 5107218"/>
                <a:gd name="connsiteX31" fmla="*/ 5188767 w 5237611"/>
                <a:gd name="connsiteY31" fmla="*/ 1841501 h 5107218"/>
                <a:gd name="connsiteX32" fmla="*/ 0 w 5237611"/>
                <a:gd name="connsiteY32" fmla="*/ 1841501 h 5107218"/>
                <a:gd name="connsiteX33" fmla="*/ 1865 w 5237611"/>
                <a:gd name="connsiteY33" fmla="*/ 758772 h 5107218"/>
                <a:gd name="connsiteX34" fmla="*/ 760637 w 5237611"/>
                <a:gd name="connsiteY34" fmla="*/ 0 h 5107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37611" h="5107218">
                  <a:moveTo>
                    <a:pt x="1" y="2139044"/>
                  </a:moveTo>
                  <a:lnTo>
                    <a:pt x="5237611" y="2139045"/>
                  </a:lnTo>
                  <a:lnTo>
                    <a:pt x="5237611" y="3103844"/>
                  </a:lnTo>
                  <a:cubicBezTo>
                    <a:pt x="5237611" y="3522902"/>
                    <a:pt x="4897897" y="3862616"/>
                    <a:pt x="4478839" y="3862616"/>
                  </a:cubicBezTo>
                  <a:lnTo>
                    <a:pt x="3245525" y="3862616"/>
                  </a:lnTo>
                  <a:lnTo>
                    <a:pt x="3385368" y="5107218"/>
                  </a:lnTo>
                  <a:lnTo>
                    <a:pt x="1623350" y="3862616"/>
                  </a:lnTo>
                  <a:lnTo>
                    <a:pt x="760637" y="3862616"/>
                  </a:lnTo>
                  <a:cubicBezTo>
                    <a:pt x="341579" y="3862616"/>
                    <a:pt x="1865" y="3522902"/>
                    <a:pt x="1865" y="3103844"/>
                  </a:cubicBezTo>
                  <a:lnTo>
                    <a:pt x="1865" y="2520997"/>
                  </a:lnTo>
                  <a:lnTo>
                    <a:pt x="471624" y="2954204"/>
                  </a:lnTo>
                  <a:lnTo>
                    <a:pt x="477987" y="3115179"/>
                  </a:lnTo>
                  <a:cubicBezTo>
                    <a:pt x="511457" y="3278746"/>
                    <a:pt x="656181" y="3401787"/>
                    <a:pt x="829643" y="3401787"/>
                  </a:cubicBezTo>
                  <a:lnTo>
                    <a:pt x="4407973" y="3401787"/>
                  </a:lnTo>
                  <a:cubicBezTo>
                    <a:pt x="4606215" y="3401787"/>
                    <a:pt x="4766922" y="3241080"/>
                    <a:pt x="4766922" y="3042838"/>
                  </a:cubicBezTo>
                  <a:lnTo>
                    <a:pt x="4767852" y="2581731"/>
                  </a:lnTo>
                  <a:lnTo>
                    <a:pt x="1164681" y="2581731"/>
                  </a:lnTo>
                  <a:lnTo>
                    <a:pt x="1164681" y="3213100"/>
                  </a:lnTo>
                  <a:lnTo>
                    <a:pt x="1" y="2139044"/>
                  </a:lnTo>
                  <a:close/>
                  <a:moveTo>
                    <a:pt x="760637" y="0"/>
                  </a:moveTo>
                  <a:lnTo>
                    <a:pt x="4478839" y="0"/>
                  </a:lnTo>
                  <a:cubicBezTo>
                    <a:pt x="4897897" y="0"/>
                    <a:pt x="5237611" y="339714"/>
                    <a:pt x="5237611" y="758772"/>
                  </a:cubicBezTo>
                  <a:lnTo>
                    <a:pt x="5237611" y="1428267"/>
                  </a:lnTo>
                  <a:lnTo>
                    <a:pt x="4767852" y="995060"/>
                  </a:lnTo>
                  <a:lnTo>
                    <a:pt x="4767852" y="779863"/>
                  </a:lnTo>
                  <a:cubicBezTo>
                    <a:pt x="4767852" y="581621"/>
                    <a:pt x="4607145" y="420914"/>
                    <a:pt x="4408903" y="420914"/>
                  </a:cubicBezTo>
                  <a:lnTo>
                    <a:pt x="830573" y="420914"/>
                  </a:lnTo>
                  <a:cubicBezTo>
                    <a:pt x="632331" y="420914"/>
                    <a:pt x="471624" y="581621"/>
                    <a:pt x="471624" y="779863"/>
                  </a:cubicBezTo>
                  <a:lnTo>
                    <a:pt x="471624" y="1239157"/>
                  </a:lnTo>
                  <a:lnTo>
                    <a:pt x="3929652" y="1239157"/>
                  </a:lnTo>
                  <a:lnTo>
                    <a:pt x="3929652" y="680358"/>
                  </a:lnTo>
                  <a:lnTo>
                    <a:pt x="5188767" y="1841501"/>
                  </a:lnTo>
                  <a:lnTo>
                    <a:pt x="0" y="1841501"/>
                  </a:lnTo>
                  <a:cubicBezTo>
                    <a:pt x="622" y="1480591"/>
                    <a:pt x="1243" y="1119682"/>
                    <a:pt x="1865" y="758772"/>
                  </a:cubicBezTo>
                  <a:cubicBezTo>
                    <a:pt x="1865" y="339714"/>
                    <a:pt x="341579" y="0"/>
                    <a:pt x="760637" y="0"/>
                  </a:cubicBezTo>
                  <a:close/>
                </a:path>
              </a:pathLst>
            </a:custGeom>
            <a:solidFill>
              <a:schemeClr val="tx2"/>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a:extLst>
                <a:ext uri="{FF2B5EF4-FFF2-40B4-BE49-F238E27FC236}">
                  <a16:creationId xmlns:a16="http://schemas.microsoft.com/office/drawing/2014/main" id="{3D255387-6275-4F82-B3BF-156C3B834AAA}"/>
                </a:ext>
              </a:extLst>
            </p:cNvPr>
            <p:cNvGrpSpPr/>
            <p:nvPr/>
          </p:nvGrpSpPr>
          <p:grpSpPr>
            <a:xfrm>
              <a:off x="9141930" y="3773670"/>
              <a:ext cx="478880" cy="428307"/>
              <a:chOff x="6773175" y="404044"/>
              <a:chExt cx="802419" cy="717677"/>
            </a:xfrm>
          </p:grpSpPr>
          <p:sp>
            <p:nvSpPr>
              <p:cNvPr id="54" name="Freeform 24">
                <a:extLst>
                  <a:ext uri="{FF2B5EF4-FFF2-40B4-BE49-F238E27FC236}">
                    <a16:creationId xmlns:a16="http://schemas.microsoft.com/office/drawing/2014/main" id="{B4A48C86-B06D-463E-9530-8879432EEA16}"/>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5" name="Freeform 640">
                <a:extLst>
                  <a:ext uri="{FF2B5EF4-FFF2-40B4-BE49-F238E27FC236}">
                    <a16:creationId xmlns:a16="http://schemas.microsoft.com/office/drawing/2014/main" id="{896A561F-B0AA-40A6-8FED-989EA58E9029}"/>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6" name="Freeform 28">
                <a:extLst>
                  <a:ext uri="{FF2B5EF4-FFF2-40B4-BE49-F238E27FC236}">
                    <a16:creationId xmlns:a16="http://schemas.microsoft.com/office/drawing/2014/main" id="{CB691F13-BCB1-4D97-825A-517FCF730E3A}"/>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57" name="Freeform 5">
              <a:extLst>
                <a:ext uri="{FF2B5EF4-FFF2-40B4-BE49-F238E27FC236}">
                  <a16:creationId xmlns:a16="http://schemas.microsoft.com/office/drawing/2014/main" id="{610CE6B9-34B3-4913-A0B9-760BD218388B}"/>
                </a:ext>
              </a:extLst>
            </p:cNvPr>
            <p:cNvSpPr>
              <a:spLocks noEditPoints="1"/>
            </p:cNvSpPr>
            <p:nvPr/>
          </p:nvSpPr>
          <p:spPr bwMode="auto">
            <a:xfrm>
              <a:off x="6320191" y="2507495"/>
              <a:ext cx="226581" cy="37683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a:solidFill>
                  <a:sysClr val="windowText" lastClr="000000"/>
                </a:solidFill>
                <a:latin typeface="Segoe UI Semilight"/>
              </a:endParaRPr>
            </a:p>
          </p:txBody>
        </p:sp>
        <p:sp>
          <p:nvSpPr>
            <p:cNvPr id="61" name="Freeform 5">
              <a:extLst>
                <a:ext uri="{FF2B5EF4-FFF2-40B4-BE49-F238E27FC236}">
                  <a16:creationId xmlns:a16="http://schemas.microsoft.com/office/drawing/2014/main" id="{F384ECB9-40B2-43BB-BAE5-1EAC437CA6AC}"/>
                </a:ext>
              </a:extLst>
            </p:cNvPr>
            <p:cNvSpPr>
              <a:spLocks/>
            </p:cNvSpPr>
            <p:nvPr/>
          </p:nvSpPr>
          <p:spPr bwMode="auto">
            <a:xfrm>
              <a:off x="7948025" y="2506426"/>
              <a:ext cx="458972" cy="396446"/>
            </a:xfrm>
            <a:custGeom>
              <a:avLst/>
              <a:gdLst>
                <a:gd name="T0" fmla="*/ 1193 w 2760"/>
                <a:gd name="T1" fmla="*/ 2195 h 2384"/>
                <a:gd name="T2" fmla="*/ 1448 w 2760"/>
                <a:gd name="T3" fmla="*/ 2149 h 2384"/>
                <a:gd name="T4" fmla="*/ 1626 w 2760"/>
                <a:gd name="T5" fmla="*/ 1997 h 2384"/>
                <a:gd name="T6" fmla="*/ 1704 w 2760"/>
                <a:gd name="T7" fmla="*/ 1809 h 2384"/>
                <a:gd name="T8" fmla="*/ 1691 w 2760"/>
                <a:gd name="T9" fmla="*/ 1592 h 2384"/>
                <a:gd name="T10" fmla="*/ 1591 w 2760"/>
                <a:gd name="T11" fmla="*/ 1414 h 2384"/>
                <a:gd name="T12" fmla="*/ 1394 w 2760"/>
                <a:gd name="T13" fmla="*/ 1284 h 2384"/>
                <a:gd name="T14" fmla="*/ 1148 w 2760"/>
                <a:gd name="T15" fmla="*/ 1267 h 2384"/>
                <a:gd name="T16" fmla="*/ 905 w 2760"/>
                <a:gd name="T17" fmla="*/ 1168 h 2384"/>
                <a:gd name="T18" fmla="*/ 1190 w 2760"/>
                <a:gd name="T19" fmla="*/ 1079 h 2384"/>
                <a:gd name="T20" fmla="*/ 1542 w 2760"/>
                <a:gd name="T21" fmla="*/ 1152 h 2384"/>
                <a:gd name="T22" fmla="*/ 1789 w 2760"/>
                <a:gd name="T23" fmla="*/ 1384 h 2384"/>
                <a:gd name="T24" fmla="*/ 1883 w 2760"/>
                <a:gd name="T25" fmla="*/ 1617 h 2384"/>
                <a:gd name="T26" fmla="*/ 2415 w 2760"/>
                <a:gd name="T27" fmla="*/ 1619 h 2384"/>
                <a:gd name="T28" fmla="*/ 2567 w 2760"/>
                <a:gd name="T29" fmla="*/ 1462 h 2384"/>
                <a:gd name="T30" fmla="*/ 2545 w 2760"/>
                <a:gd name="T31" fmla="*/ 1316 h 2384"/>
                <a:gd name="T32" fmla="*/ 2386 w 2760"/>
                <a:gd name="T33" fmla="*/ 1212 h 2384"/>
                <a:gd name="T34" fmla="*/ 2238 w 2760"/>
                <a:gd name="T35" fmla="*/ 1125 h 2384"/>
                <a:gd name="T36" fmla="*/ 2244 w 2760"/>
                <a:gd name="T37" fmla="*/ 722 h 2384"/>
                <a:gd name="T38" fmla="*/ 2023 w 2760"/>
                <a:gd name="T39" fmla="*/ 372 h 2384"/>
                <a:gd name="T40" fmla="*/ 1656 w 2760"/>
                <a:gd name="T41" fmla="*/ 216 h 2384"/>
                <a:gd name="T42" fmla="*/ 1391 w 2760"/>
                <a:gd name="T43" fmla="*/ 231 h 2384"/>
                <a:gd name="T44" fmla="*/ 1157 w 2760"/>
                <a:gd name="T45" fmla="*/ 344 h 2384"/>
                <a:gd name="T46" fmla="*/ 989 w 2760"/>
                <a:gd name="T47" fmla="*/ 516 h 2384"/>
                <a:gd name="T48" fmla="*/ 876 w 2760"/>
                <a:gd name="T49" fmla="*/ 765 h 2384"/>
                <a:gd name="T50" fmla="*/ 699 w 2760"/>
                <a:gd name="T51" fmla="*/ 725 h 2384"/>
                <a:gd name="T52" fmla="*/ 368 w 2760"/>
                <a:gd name="T53" fmla="*/ 816 h 2384"/>
                <a:gd name="T54" fmla="*/ 204 w 2760"/>
                <a:gd name="T55" fmla="*/ 1062 h 2384"/>
                <a:gd name="T56" fmla="*/ 240 w 2760"/>
                <a:gd name="T57" fmla="*/ 1363 h 2384"/>
                <a:gd name="T58" fmla="*/ 430 w 2760"/>
                <a:gd name="T59" fmla="*/ 1558 h 2384"/>
                <a:gd name="T60" fmla="*/ 803 w 2760"/>
                <a:gd name="T61" fmla="*/ 1612 h 2384"/>
                <a:gd name="T62" fmla="*/ 992 w 2760"/>
                <a:gd name="T63" fmla="*/ 1591 h 2384"/>
                <a:gd name="T64" fmla="*/ 1180 w 2760"/>
                <a:gd name="T65" fmla="*/ 1440 h 2384"/>
                <a:gd name="T66" fmla="*/ 1422 w 2760"/>
                <a:gd name="T67" fmla="*/ 1490 h 2384"/>
                <a:gd name="T68" fmla="*/ 1541 w 2760"/>
                <a:gd name="T69" fmla="*/ 1695 h 2384"/>
                <a:gd name="T70" fmla="*/ 1421 w 2760"/>
                <a:gd name="T71" fmla="*/ 1954 h 2384"/>
                <a:gd name="T72" fmla="*/ 1169 w 2760"/>
                <a:gd name="T73" fmla="*/ 1998 h 2384"/>
                <a:gd name="T74" fmla="*/ 980 w 2760"/>
                <a:gd name="T75" fmla="*/ 1832 h 2384"/>
                <a:gd name="T76" fmla="*/ 643 w 2760"/>
                <a:gd name="T77" fmla="*/ 1803 h 2384"/>
                <a:gd name="T78" fmla="*/ 346 w 2760"/>
                <a:gd name="T79" fmla="*/ 1733 h 2384"/>
                <a:gd name="T80" fmla="*/ 105 w 2760"/>
                <a:gd name="T81" fmla="*/ 1519 h 2384"/>
                <a:gd name="T82" fmla="*/ 2 w 2760"/>
                <a:gd name="T83" fmla="*/ 1221 h 2384"/>
                <a:gd name="T84" fmla="*/ 74 w 2760"/>
                <a:gd name="T85" fmla="*/ 864 h 2384"/>
                <a:gd name="T86" fmla="*/ 326 w 2760"/>
                <a:gd name="T87" fmla="*/ 609 h 2384"/>
                <a:gd name="T88" fmla="*/ 649 w 2760"/>
                <a:gd name="T89" fmla="*/ 528 h 2384"/>
                <a:gd name="T90" fmla="*/ 769 w 2760"/>
                <a:gd name="T91" fmla="*/ 508 h 2384"/>
                <a:gd name="T92" fmla="*/ 1045 w 2760"/>
                <a:gd name="T93" fmla="*/ 175 h 2384"/>
                <a:gd name="T94" fmla="*/ 1403 w 2760"/>
                <a:gd name="T95" fmla="*/ 16 h 2384"/>
                <a:gd name="T96" fmla="*/ 1712 w 2760"/>
                <a:gd name="T97" fmla="*/ 10 h 2384"/>
                <a:gd name="T98" fmla="*/ 2006 w 2760"/>
                <a:gd name="T99" fmla="*/ 117 h 2384"/>
                <a:gd name="T100" fmla="*/ 2243 w 2760"/>
                <a:gd name="T101" fmla="*/ 317 h 2384"/>
                <a:gd name="T102" fmla="*/ 2425 w 2760"/>
                <a:gd name="T103" fmla="*/ 658 h 2384"/>
                <a:gd name="T104" fmla="*/ 2453 w 2760"/>
                <a:gd name="T105" fmla="*/ 997 h 2384"/>
                <a:gd name="T106" fmla="*/ 2590 w 2760"/>
                <a:gd name="T107" fmla="*/ 1078 h 2384"/>
                <a:gd name="T108" fmla="*/ 2758 w 2760"/>
                <a:gd name="T109" fmla="*/ 1365 h 2384"/>
                <a:gd name="T110" fmla="*/ 2673 w 2760"/>
                <a:gd name="T111" fmla="*/ 1666 h 2384"/>
                <a:gd name="T112" fmla="*/ 2428 w 2760"/>
                <a:gd name="T113" fmla="*/ 1806 h 2384"/>
                <a:gd name="T114" fmla="*/ 1886 w 2760"/>
                <a:gd name="T115" fmla="*/ 1830 h 2384"/>
                <a:gd name="T116" fmla="*/ 1807 w 2760"/>
                <a:gd name="T117" fmla="*/ 2056 h 2384"/>
                <a:gd name="T118" fmla="*/ 1603 w 2760"/>
                <a:gd name="T119" fmla="*/ 2274 h 2384"/>
                <a:gd name="T120" fmla="*/ 1346 w 2760"/>
                <a:gd name="T121" fmla="*/ 2376 h 2384"/>
                <a:gd name="T122" fmla="*/ 1044 w 2760"/>
                <a:gd name="T123" fmla="*/ 2353 h 2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760" h="2384">
                  <a:moveTo>
                    <a:pt x="904" y="2290"/>
                  </a:moveTo>
                  <a:lnTo>
                    <a:pt x="904" y="2290"/>
                  </a:lnTo>
                  <a:lnTo>
                    <a:pt x="1001" y="2131"/>
                  </a:lnTo>
                  <a:lnTo>
                    <a:pt x="1001" y="2131"/>
                  </a:lnTo>
                  <a:lnTo>
                    <a:pt x="1024" y="2144"/>
                  </a:lnTo>
                  <a:lnTo>
                    <a:pt x="1048" y="2155"/>
                  </a:lnTo>
                  <a:lnTo>
                    <a:pt x="1073" y="2166"/>
                  </a:lnTo>
                  <a:lnTo>
                    <a:pt x="1096" y="2174"/>
                  </a:lnTo>
                  <a:lnTo>
                    <a:pt x="1120" y="2182"/>
                  </a:lnTo>
                  <a:lnTo>
                    <a:pt x="1144" y="2188"/>
                  </a:lnTo>
                  <a:lnTo>
                    <a:pt x="1168" y="2192"/>
                  </a:lnTo>
                  <a:lnTo>
                    <a:pt x="1193" y="2195"/>
                  </a:lnTo>
                  <a:lnTo>
                    <a:pt x="1217" y="2197"/>
                  </a:lnTo>
                  <a:lnTo>
                    <a:pt x="1241" y="2197"/>
                  </a:lnTo>
                  <a:lnTo>
                    <a:pt x="1266" y="2197"/>
                  </a:lnTo>
                  <a:lnTo>
                    <a:pt x="1291" y="2194"/>
                  </a:lnTo>
                  <a:lnTo>
                    <a:pt x="1316" y="2191"/>
                  </a:lnTo>
                  <a:lnTo>
                    <a:pt x="1341" y="2186"/>
                  </a:lnTo>
                  <a:lnTo>
                    <a:pt x="1366" y="2180"/>
                  </a:lnTo>
                  <a:lnTo>
                    <a:pt x="1391" y="2172"/>
                  </a:lnTo>
                  <a:lnTo>
                    <a:pt x="1391" y="2172"/>
                  </a:lnTo>
                  <a:lnTo>
                    <a:pt x="1411" y="2165"/>
                  </a:lnTo>
                  <a:lnTo>
                    <a:pt x="1429" y="2158"/>
                  </a:lnTo>
                  <a:lnTo>
                    <a:pt x="1448" y="2149"/>
                  </a:lnTo>
                  <a:lnTo>
                    <a:pt x="1465" y="2141"/>
                  </a:lnTo>
                  <a:lnTo>
                    <a:pt x="1482" y="2130"/>
                  </a:lnTo>
                  <a:lnTo>
                    <a:pt x="1499" y="2120"/>
                  </a:lnTo>
                  <a:lnTo>
                    <a:pt x="1515" y="2109"/>
                  </a:lnTo>
                  <a:lnTo>
                    <a:pt x="1530" y="2098"/>
                  </a:lnTo>
                  <a:lnTo>
                    <a:pt x="1546" y="2085"/>
                  </a:lnTo>
                  <a:lnTo>
                    <a:pt x="1561" y="2072"/>
                  </a:lnTo>
                  <a:lnTo>
                    <a:pt x="1574" y="2058"/>
                  </a:lnTo>
                  <a:lnTo>
                    <a:pt x="1588" y="2044"/>
                  </a:lnTo>
                  <a:lnTo>
                    <a:pt x="1602" y="2029"/>
                  </a:lnTo>
                  <a:lnTo>
                    <a:pt x="1614" y="2013"/>
                  </a:lnTo>
                  <a:lnTo>
                    <a:pt x="1626" y="1997"/>
                  </a:lnTo>
                  <a:lnTo>
                    <a:pt x="1637" y="1980"/>
                  </a:lnTo>
                  <a:lnTo>
                    <a:pt x="1637" y="1980"/>
                  </a:lnTo>
                  <a:lnTo>
                    <a:pt x="1648" y="1965"/>
                  </a:lnTo>
                  <a:lnTo>
                    <a:pt x="1657" y="1949"/>
                  </a:lnTo>
                  <a:lnTo>
                    <a:pt x="1665" y="1932"/>
                  </a:lnTo>
                  <a:lnTo>
                    <a:pt x="1674" y="1915"/>
                  </a:lnTo>
                  <a:lnTo>
                    <a:pt x="1680" y="1899"/>
                  </a:lnTo>
                  <a:lnTo>
                    <a:pt x="1686" y="1881"/>
                  </a:lnTo>
                  <a:lnTo>
                    <a:pt x="1693" y="1863"/>
                  </a:lnTo>
                  <a:lnTo>
                    <a:pt x="1697" y="1846"/>
                  </a:lnTo>
                  <a:lnTo>
                    <a:pt x="1701" y="1828"/>
                  </a:lnTo>
                  <a:lnTo>
                    <a:pt x="1704" y="1809"/>
                  </a:lnTo>
                  <a:lnTo>
                    <a:pt x="1707" y="1792"/>
                  </a:lnTo>
                  <a:lnTo>
                    <a:pt x="1709" y="1774"/>
                  </a:lnTo>
                  <a:lnTo>
                    <a:pt x="1710" y="1755"/>
                  </a:lnTo>
                  <a:lnTo>
                    <a:pt x="1712" y="1737"/>
                  </a:lnTo>
                  <a:lnTo>
                    <a:pt x="1710" y="1718"/>
                  </a:lnTo>
                  <a:lnTo>
                    <a:pt x="1710" y="1700"/>
                  </a:lnTo>
                  <a:lnTo>
                    <a:pt x="1708" y="1683"/>
                  </a:lnTo>
                  <a:lnTo>
                    <a:pt x="1706" y="1664"/>
                  </a:lnTo>
                  <a:lnTo>
                    <a:pt x="1703" y="1646"/>
                  </a:lnTo>
                  <a:lnTo>
                    <a:pt x="1700" y="1628"/>
                  </a:lnTo>
                  <a:lnTo>
                    <a:pt x="1695" y="1610"/>
                  </a:lnTo>
                  <a:lnTo>
                    <a:pt x="1691" y="1592"/>
                  </a:lnTo>
                  <a:lnTo>
                    <a:pt x="1684" y="1575"/>
                  </a:lnTo>
                  <a:lnTo>
                    <a:pt x="1678" y="1557"/>
                  </a:lnTo>
                  <a:lnTo>
                    <a:pt x="1671" y="1540"/>
                  </a:lnTo>
                  <a:lnTo>
                    <a:pt x="1663" y="1523"/>
                  </a:lnTo>
                  <a:lnTo>
                    <a:pt x="1655" y="1507"/>
                  </a:lnTo>
                  <a:lnTo>
                    <a:pt x="1647" y="1491"/>
                  </a:lnTo>
                  <a:lnTo>
                    <a:pt x="1636" y="1474"/>
                  </a:lnTo>
                  <a:lnTo>
                    <a:pt x="1626" y="1458"/>
                  </a:lnTo>
                  <a:lnTo>
                    <a:pt x="1615" y="1444"/>
                  </a:lnTo>
                  <a:lnTo>
                    <a:pt x="1604" y="1429"/>
                  </a:lnTo>
                  <a:lnTo>
                    <a:pt x="1604" y="1429"/>
                  </a:lnTo>
                  <a:lnTo>
                    <a:pt x="1591" y="1414"/>
                  </a:lnTo>
                  <a:lnTo>
                    <a:pt x="1577" y="1400"/>
                  </a:lnTo>
                  <a:lnTo>
                    <a:pt x="1564" y="1386"/>
                  </a:lnTo>
                  <a:lnTo>
                    <a:pt x="1549" y="1372"/>
                  </a:lnTo>
                  <a:lnTo>
                    <a:pt x="1533" y="1360"/>
                  </a:lnTo>
                  <a:lnTo>
                    <a:pt x="1518" y="1348"/>
                  </a:lnTo>
                  <a:lnTo>
                    <a:pt x="1501" y="1337"/>
                  </a:lnTo>
                  <a:lnTo>
                    <a:pt x="1484" y="1326"/>
                  </a:lnTo>
                  <a:lnTo>
                    <a:pt x="1467" y="1316"/>
                  </a:lnTo>
                  <a:lnTo>
                    <a:pt x="1450" y="1307"/>
                  </a:lnTo>
                  <a:lnTo>
                    <a:pt x="1431" y="1299"/>
                  </a:lnTo>
                  <a:lnTo>
                    <a:pt x="1413" y="1291"/>
                  </a:lnTo>
                  <a:lnTo>
                    <a:pt x="1394" y="1284"/>
                  </a:lnTo>
                  <a:lnTo>
                    <a:pt x="1374" y="1278"/>
                  </a:lnTo>
                  <a:lnTo>
                    <a:pt x="1355" y="1273"/>
                  </a:lnTo>
                  <a:lnTo>
                    <a:pt x="1335" y="1269"/>
                  </a:lnTo>
                  <a:lnTo>
                    <a:pt x="1315" y="1264"/>
                  </a:lnTo>
                  <a:lnTo>
                    <a:pt x="1295" y="1261"/>
                  </a:lnTo>
                  <a:lnTo>
                    <a:pt x="1274" y="1260"/>
                  </a:lnTo>
                  <a:lnTo>
                    <a:pt x="1254" y="1259"/>
                  </a:lnTo>
                  <a:lnTo>
                    <a:pt x="1233" y="1258"/>
                  </a:lnTo>
                  <a:lnTo>
                    <a:pt x="1212" y="1259"/>
                  </a:lnTo>
                  <a:lnTo>
                    <a:pt x="1191" y="1261"/>
                  </a:lnTo>
                  <a:lnTo>
                    <a:pt x="1169" y="1263"/>
                  </a:lnTo>
                  <a:lnTo>
                    <a:pt x="1148" y="1267"/>
                  </a:lnTo>
                  <a:lnTo>
                    <a:pt x="1127" y="1272"/>
                  </a:lnTo>
                  <a:lnTo>
                    <a:pt x="1106" y="1278"/>
                  </a:lnTo>
                  <a:lnTo>
                    <a:pt x="1085" y="1284"/>
                  </a:lnTo>
                  <a:lnTo>
                    <a:pt x="1064" y="1293"/>
                  </a:lnTo>
                  <a:lnTo>
                    <a:pt x="1043" y="1301"/>
                  </a:lnTo>
                  <a:lnTo>
                    <a:pt x="1022" y="1310"/>
                  </a:lnTo>
                  <a:lnTo>
                    <a:pt x="1001" y="1322"/>
                  </a:lnTo>
                  <a:lnTo>
                    <a:pt x="1001" y="1322"/>
                  </a:lnTo>
                  <a:lnTo>
                    <a:pt x="953" y="1245"/>
                  </a:lnTo>
                  <a:lnTo>
                    <a:pt x="953" y="1245"/>
                  </a:lnTo>
                  <a:lnTo>
                    <a:pt x="905" y="1168"/>
                  </a:lnTo>
                  <a:lnTo>
                    <a:pt x="905" y="1168"/>
                  </a:lnTo>
                  <a:lnTo>
                    <a:pt x="913" y="1162"/>
                  </a:lnTo>
                  <a:lnTo>
                    <a:pt x="922" y="1156"/>
                  </a:lnTo>
                  <a:lnTo>
                    <a:pt x="922" y="1156"/>
                  </a:lnTo>
                  <a:lnTo>
                    <a:pt x="953" y="1141"/>
                  </a:lnTo>
                  <a:lnTo>
                    <a:pt x="986" y="1127"/>
                  </a:lnTo>
                  <a:lnTo>
                    <a:pt x="1018" y="1114"/>
                  </a:lnTo>
                  <a:lnTo>
                    <a:pt x="1052" y="1104"/>
                  </a:lnTo>
                  <a:lnTo>
                    <a:pt x="1085" y="1095"/>
                  </a:lnTo>
                  <a:lnTo>
                    <a:pt x="1120" y="1087"/>
                  </a:lnTo>
                  <a:lnTo>
                    <a:pt x="1154" y="1082"/>
                  </a:lnTo>
                  <a:lnTo>
                    <a:pt x="1190" y="1079"/>
                  </a:lnTo>
                  <a:lnTo>
                    <a:pt x="1190" y="1079"/>
                  </a:lnTo>
                  <a:lnTo>
                    <a:pt x="1222" y="1077"/>
                  </a:lnTo>
                  <a:lnTo>
                    <a:pt x="1254" y="1077"/>
                  </a:lnTo>
                  <a:lnTo>
                    <a:pt x="1285" y="1078"/>
                  </a:lnTo>
                  <a:lnTo>
                    <a:pt x="1316" y="1081"/>
                  </a:lnTo>
                  <a:lnTo>
                    <a:pt x="1346" y="1085"/>
                  </a:lnTo>
                  <a:lnTo>
                    <a:pt x="1376" y="1090"/>
                  </a:lnTo>
                  <a:lnTo>
                    <a:pt x="1405" y="1098"/>
                  </a:lnTo>
                  <a:lnTo>
                    <a:pt x="1434" y="1106"/>
                  </a:lnTo>
                  <a:lnTo>
                    <a:pt x="1461" y="1115"/>
                  </a:lnTo>
                  <a:lnTo>
                    <a:pt x="1488" y="1127"/>
                  </a:lnTo>
                  <a:lnTo>
                    <a:pt x="1516" y="1139"/>
                  </a:lnTo>
                  <a:lnTo>
                    <a:pt x="1542" y="1152"/>
                  </a:lnTo>
                  <a:lnTo>
                    <a:pt x="1567" y="1166"/>
                  </a:lnTo>
                  <a:lnTo>
                    <a:pt x="1591" y="1182"/>
                  </a:lnTo>
                  <a:lnTo>
                    <a:pt x="1614" y="1197"/>
                  </a:lnTo>
                  <a:lnTo>
                    <a:pt x="1637" y="1215"/>
                  </a:lnTo>
                  <a:lnTo>
                    <a:pt x="1659" y="1233"/>
                  </a:lnTo>
                  <a:lnTo>
                    <a:pt x="1681" y="1252"/>
                  </a:lnTo>
                  <a:lnTo>
                    <a:pt x="1701" y="1273"/>
                  </a:lnTo>
                  <a:lnTo>
                    <a:pt x="1721" y="1293"/>
                  </a:lnTo>
                  <a:lnTo>
                    <a:pt x="1739" y="1315"/>
                  </a:lnTo>
                  <a:lnTo>
                    <a:pt x="1757" y="1337"/>
                  </a:lnTo>
                  <a:lnTo>
                    <a:pt x="1773" y="1360"/>
                  </a:lnTo>
                  <a:lnTo>
                    <a:pt x="1789" y="1384"/>
                  </a:lnTo>
                  <a:lnTo>
                    <a:pt x="1803" y="1408"/>
                  </a:lnTo>
                  <a:lnTo>
                    <a:pt x="1816" y="1433"/>
                  </a:lnTo>
                  <a:lnTo>
                    <a:pt x="1829" y="1458"/>
                  </a:lnTo>
                  <a:lnTo>
                    <a:pt x="1840" y="1484"/>
                  </a:lnTo>
                  <a:lnTo>
                    <a:pt x="1851" y="1511"/>
                  </a:lnTo>
                  <a:lnTo>
                    <a:pt x="1859" y="1537"/>
                  </a:lnTo>
                  <a:lnTo>
                    <a:pt x="1868" y="1564"/>
                  </a:lnTo>
                  <a:lnTo>
                    <a:pt x="1874" y="1592"/>
                  </a:lnTo>
                  <a:lnTo>
                    <a:pt x="1874" y="1592"/>
                  </a:lnTo>
                  <a:lnTo>
                    <a:pt x="1877" y="1602"/>
                  </a:lnTo>
                  <a:lnTo>
                    <a:pt x="1880" y="1610"/>
                  </a:lnTo>
                  <a:lnTo>
                    <a:pt x="1883" y="1617"/>
                  </a:lnTo>
                  <a:lnTo>
                    <a:pt x="1889" y="1622"/>
                  </a:lnTo>
                  <a:lnTo>
                    <a:pt x="1895" y="1625"/>
                  </a:lnTo>
                  <a:lnTo>
                    <a:pt x="1902" y="1628"/>
                  </a:lnTo>
                  <a:lnTo>
                    <a:pt x="1911" y="1629"/>
                  </a:lnTo>
                  <a:lnTo>
                    <a:pt x="1921" y="1629"/>
                  </a:lnTo>
                  <a:lnTo>
                    <a:pt x="1921" y="1629"/>
                  </a:lnTo>
                  <a:lnTo>
                    <a:pt x="2034" y="1627"/>
                  </a:lnTo>
                  <a:lnTo>
                    <a:pt x="2148" y="1626"/>
                  </a:lnTo>
                  <a:lnTo>
                    <a:pt x="2377" y="1623"/>
                  </a:lnTo>
                  <a:lnTo>
                    <a:pt x="2377" y="1623"/>
                  </a:lnTo>
                  <a:lnTo>
                    <a:pt x="2397" y="1622"/>
                  </a:lnTo>
                  <a:lnTo>
                    <a:pt x="2415" y="1619"/>
                  </a:lnTo>
                  <a:lnTo>
                    <a:pt x="2434" y="1613"/>
                  </a:lnTo>
                  <a:lnTo>
                    <a:pt x="2452" y="1606"/>
                  </a:lnTo>
                  <a:lnTo>
                    <a:pt x="2469" y="1598"/>
                  </a:lnTo>
                  <a:lnTo>
                    <a:pt x="2485" y="1587"/>
                  </a:lnTo>
                  <a:lnTo>
                    <a:pt x="2499" y="1576"/>
                  </a:lnTo>
                  <a:lnTo>
                    <a:pt x="2513" y="1563"/>
                  </a:lnTo>
                  <a:lnTo>
                    <a:pt x="2525" y="1548"/>
                  </a:lnTo>
                  <a:lnTo>
                    <a:pt x="2537" y="1534"/>
                  </a:lnTo>
                  <a:lnTo>
                    <a:pt x="2547" y="1517"/>
                  </a:lnTo>
                  <a:lnTo>
                    <a:pt x="2556" y="1500"/>
                  </a:lnTo>
                  <a:lnTo>
                    <a:pt x="2562" y="1481"/>
                  </a:lnTo>
                  <a:lnTo>
                    <a:pt x="2567" y="1462"/>
                  </a:lnTo>
                  <a:lnTo>
                    <a:pt x="2571" y="1444"/>
                  </a:lnTo>
                  <a:lnTo>
                    <a:pt x="2573" y="1424"/>
                  </a:lnTo>
                  <a:lnTo>
                    <a:pt x="2573" y="1424"/>
                  </a:lnTo>
                  <a:lnTo>
                    <a:pt x="2574" y="1412"/>
                  </a:lnTo>
                  <a:lnTo>
                    <a:pt x="2573" y="1401"/>
                  </a:lnTo>
                  <a:lnTo>
                    <a:pt x="2571" y="1389"/>
                  </a:lnTo>
                  <a:lnTo>
                    <a:pt x="2569" y="1378"/>
                  </a:lnTo>
                  <a:lnTo>
                    <a:pt x="2567" y="1367"/>
                  </a:lnTo>
                  <a:lnTo>
                    <a:pt x="2564" y="1357"/>
                  </a:lnTo>
                  <a:lnTo>
                    <a:pt x="2560" y="1346"/>
                  </a:lnTo>
                  <a:lnTo>
                    <a:pt x="2556" y="1336"/>
                  </a:lnTo>
                  <a:lnTo>
                    <a:pt x="2545" y="1316"/>
                  </a:lnTo>
                  <a:lnTo>
                    <a:pt x="2534" y="1297"/>
                  </a:lnTo>
                  <a:lnTo>
                    <a:pt x="2519" y="1279"/>
                  </a:lnTo>
                  <a:lnTo>
                    <a:pt x="2502" y="1263"/>
                  </a:lnTo>
                  <a:lnTo>
                    <a:pt x="2485" y="1249"/>
                  </a:lnTo>
                  <a:lnTo>
                    <a:pt x="2465" y="1237"/>
                  </a:lnTo>
                  <a:lnTo>
                    <a:pt x="2455" y="1232"/>
                  </a:lnTo>
                  <a:lnTo>
                    <a:pt x="2444" y="1227"/>
                  </a:lnTo>
                  <a:lnTo>
                    <a:pt x="2433" y="1222"/>
                  </a:lnTo>
                  <a:lnTo>
                    <a:pt x="2422" y="1218"/>
                  </a:lnTo>
                  <a:lnTo>
                    <a:pt x="2410" y="1216"/>
                  </a:lnTo>
                  <a:lnTo>
                    <a:pt x="2399" y="1213"/>
                  </a:lnTo>
                  <a:lnTo>
                    <a:pt x="2386" y="1212"/>
                  </a:lnTo>
                  <a:lnTo>
                    <a:pt x="2373" y="1211"/>
                  </a:lnTo>
                  <a:lnTo>
                    <a:pt x="2361" y="1210"/>
                  </a:lnTo>
                  <a:lnTo>
                    <a:pt x="2348" y="1210"/>
                  </a:lnTo>
                  <a:lnTo>
                    <a:pt x="2336" y="1211"/>
                  </a:lnTo>
                  <a:lnTo>
                    <a:pt x="2322" y="1213"/>
                  </a:lnTo>
                  <a:lnTo>
                    <a:pt x="2322" y="1213"/>
                  </a:lnTo>
                  <a:lnTo>
                    <a:pt x="2295" y="1217"/>
                  </a:lnTo>
                  <a:lnTo>
                    <a:pt x="2268" y="1220"/>
                  </a:lnTo>
                  <a:lnTo>
                    <a:pt x="2209" y="1228"/>
                  </a:lnTo>
                  <a:lnTo>
                    <a:pt x="2209" y="1228"/>
                  </a:lnTo>
                  <a:lnTo>
                    <a:pt x="2238" y="1125"/>
                  </a:lnTo>
                  <a:lnTo>
                    <a:pt x="2238" y="1125"/>
                  </a:lnTo>
                  <a:lnTo>
                    <a:pt x="2247" y="1091"/>
                  </a:lnTo>
                  <a:lnTo>
                    <a:pt x="2255" y="1057"/>
                  </a:lnTo>
                  <a:lnTo>
                    <a:pt x="2261" y="1022"/>
                  </a:lnTo>
                  <a:lnTo>
                    <a:pt x="2266" y="989"/>
                  </a:lnTo>
                  <a:lnTo>
                    <a:pt x="2269" y="955"/>
                  </a:lnTo>
                  <a:lnTo>
                    <a:pt x="2270" y="922"/>
                  </a:lnTo>
                  <a:lnTo>
                    <a:pt x="2270" y="888"/>
                  </a:lnTo>
                  <a:lnTo>
                    <a:pt x="2268" y="854"/>
                  </a:lnTo>
                  <a:lnTo>
                    <a:pt x="2265" y="821"/>
                  </a:lnTo>
                  <a:lnTo>
                    <a:pt x="2259" y="787"/>
                  </a:lnTo>
                  <a:lnTo>
                    <a:pt x="2253" y="755"/>
                  </a:lnTo>
                  <a:lnTo>
                    <a:pt x="2244" y="722"/>
                  </a:lnTo>
                  <a:lnTo>
                    <a:pt x="2234" y="690"/>
                  </a:lnTo>
                  <a:lnTo>
                    <a:pt x="2222" y="657"/>
                  </a:lnTo>
                  <a:lnTo>
                    <a:pt x="2208" y="625"/>
                  </a:lnTo>
                  <a:lnTo>
                    <a:pt x="2192" y="592"/>
                  </a:lnTo>
                  <a:lnTo>
                    <a:pt x="2192" y="592"/>
                  </a:lnTo>
                  <a:lnTo>
                    <a:pt x="2172" y="556"/>
                  </a:lnTo>
                  <a:lnTo>
                    <a:pt x="2151" y="521"/>
                  </a:lnTo>
                  <a:lnTo>
                    <a:pt x="2128" y="487"/>
                  </a:lnTo>
                  <a:lnTo>
                    <a:pt x="2104" y="456"/>
                  </a:lnTo>
                  <a:lnTo>
                    <a:pt x="2078" y="427"/>
                  </a:lnTo>
                  <a:lnTo>
                    <a:pt x="2051" y="398"/>
                  </a:lnTo>
                  <a:lnTo>
                    <a:pt x="2023" y="372"/>
                  </a:lnTo>
                  <a:lnTo>
                    <a:pt x="1992" y="348"/>
                  </a:lnTo>
                  <a:lnTo>
                    <a:pt x="1961" y="326"/>
                  </a:lnTo>
                  <a:lnTo>
                    <a:pt x="1928" y="305"/>
                  </a:lnTo>
                  <a:lnTo>
                    <a:pt x="1894" y="287"/>
                  </a:lnTo>
                  <a:lnTo>
                    <a:pt x="1858" y="270"/>
                  </a:lnTo>
                  <a:lnTo>
                    <a:pt x="1821" y="256"/>
                  </a:lnTo>
                  <a:lnTo>
                    <a:pt x="1784" y="243"/>
                  </a:lnTo>
                  <a:lnTo>
                    <a:pt x="1744" y="233"/>
                  </a:lnTo>
                  <a:lnTo>
                    <a:pt x="1703" y="223"/>
                  </a:lnTo>
                  <a:lnTo>
                    <a:pt x="1703" y="223"/>
                  </a:lnTo>
                  <a:lnTo>
                    <a:pt x="1680" y="219"/>
                  </a:lnTo>
                  <a:lnTo>
                    <a:pt x="1656" y="216"/>
                  </a:lnTo>
                  <a:lnTo>
                    <a:pt x="1633" y="214"/>
                  </a:lnTo>
                  <a:lnTo>
                    <a:pt x="1610" y="212"/>
                  </a:lnTo>
                  <a:lnTo>
                    <a:pt x="1587" y="211"/>
                  </a:lnTo>
                  <a:lnTo>
                    <a:pt x="1565" y="210"/>
                  </a:lnTo>
                  <a:lnTo>
                    <a:pt x="1542" y="210"/>
                  </a:lnTo>
                  <a:lnTo>
                    <a:pt x="1520" y="211"/>
                  </a:lnTo>
                  <a:lnTo>
                    <a:pt x="1498" y="212"/>
                  </a:lnTo>
                  <a:lnTo>
                    <a:pt x="1476" y="215"/>
                  </a:lnTo>
                  <a:lnTo>
                    <a:pt x="1455" y="217"/>
                  </a:lnTo>
                  <a:lnTo>
                    <a:pt x="1433" y="221"/>
                  </a:lnTo>
                  <a:lnTo>
                    <a:pt x="1412" y="225"/>
                  </a:lnTo>
                  <a:lnTo>
                    <a:pt x="1391" y="231"/>
                  </a:lnTo>
                  <a:lnTo>
                    <a:pt x="1370" y="236"/>
                  </a:lnTo>
                  <a:lnTo>
                    <a:pt x="1350" y="242"/>
                  </a:lnTo>
                  <a:lnTo>
                    <a:pt x="1330" y="250"/>
                  </a:lnTo>
                  <a:lnTo>
                    <a:pt x="1309" y="257"/>
                  </a:lnTo>
                  <a:lnTo>
                    <a:pt x="1289" y="265"/>
                  </a:lnTo>
                  <a:lnTo>
                    <a:pt x="1271" y="275"/>
                  </a:lnTo>
                  <a:lnTo>
                    <a:pt x="1251" y="284"/>
                  </a:lnTo>
                  <a:lnTo>
                    <a:pt x="1232" y="295"/>
                  </a:lnTo>
                  <a:lnTo>
                    <a:pt x="1213" y="306"/>
                  </a:lnTo>
                  <a:lnTo>
                    <a:pt x="1194" y="318"/>
                  </a:lnTo>
                  <a:lnTo>
                    <a:pt x="1175" y="330"/>
                  </a:lnTo>
                  <a:lnTo>
                    <a:pt x="1157" y="344"/>
                  </a:lnTo>
                  <a:lnTo>
                    <a:pt x="1139" y="357"/>
                  </a:lnTo>
                  <a:lnTo>
                    <a:pt x="1121" y="372"/>
                  </a:lnTo>
                  <a:lnTo>
                    <a:pt x="1104" y="387"/>
                  </a:lnTo>
                  <a:lnTo>
                    <a:pt x="1086" y="404"/>
                  </a:lnTo>
                  <a:lnTo>
                    <a:pt x="1069" y="419"/>
                  </a:lnTo>
                  <a:lnTo>
                    <a:pt x="1053" y="437"/>
                  </a:lnTo>
                  <a:lnTo>
                    <a:pt x="1053" y="437"/>
                  </a:lnTo>
                  <a:lnTo>
                    <a:pt x="1038" y="452"/>
                  </a:lnTo>
                  <a:lnTo>
                    <a:pt x="1025" y="468"/>
                  </a:lnTo>
                  <a:lnTo>
                    <a:pt x="1013" y="483"/>
                  </a:lnTo>
                  <a:lnTo>
                    <a:pt x="1000" y="499"/>
                  </a:lnTo>
                  <a:lnTo>
                    <a:pt x="989" y="516"/>
                  </a:lnTo>
                  <a:lnTo>
                    <a:pt x="978" y="533"/>
                  </a:lnTo>
                  <a:lnTo>
                    <a:pt x="957" y="567"/>
                  </a:lnTo>
                  <a:lnTo>
                    <a:pt x="940" y="603"/>
                  </a:lnTo>
                  <a:lnTo>
                    <a:pt x="923" y="640"/>
                  </a:lnTo>
                  <a:lnTo>
                    <a:pt x="909" y="677"/>
                  </a:lnTo>
                  <a:lnTo>
                    <a:pt x="897" y="716"/>
                  </a:lnTo>
                  <a:lnTo>
                    <a:pt x="897" y="716"/>
                  </a:lnTo>
                  <a:lnTo>
                    <a:pt x="890" y="737"/>
                  </a:lnTo>
                  <a:lnTo>
                    <a:pt x="884" y="752"/>
                  </a:lnTo>
                  <a:lnTo>
                    <a:pt x="882" y="757"/>
                  </a:lnTo>
                  <a:lnTo>
                    <a:pt x="879" y="762"/>
                  </a:lnTo>
                  <a:lnTo>
                    <a:pt x="876" y="765"/>
                  </a:lnTo>
                  <a:lnTo>
                    <a:pt x="873" y="767"/>
                  </a:lnTo>
                  <a:lnTo>
                    <a:pt x="868" y="768"/>
                  </a:lnTo>
                  <a:lnTo>
                    <a:pt x="864" y="770"/>
                  </a:lnTo>
                  <a:lnTo>
                    <a:pt x="859" y="768"/>
                  </a:lnTo>
                  <a:lnTo>
                    <a:pt x="853" y="767"/>
                  </a:lnTo>
                  <a:lnTo>
                    <a:pt x="837" y="763"/>
                  </a:lnTo>
                  <a:lnTo>
                    <a:pt x="817" y="756"/>
                  </a:lnTo>
                  <a:lnTo>
                    <a:pt x="817" y="756"/>
                  </a:lnTo>
                  <a:lnTo>
                    <a:pt x="788" y="745"/>
                  </a:lnTo>
                  <a:lnTo>
                    <a:pt x="758" y="737"/>
                  </a:lnTo>
                  <a:lnTo>
                    <a:pt x="728" y="731"/>
                  </a:lnTo>
                  <a:lnTo>
                    <a:pt x="699" y="725"/>
                  </a:lnTo>
                  <a:lnTo>
                    <a:pt x="670" y="722"/>
                  </a:lnTo>
                  <a:lnTo>
                    <a:pt x="641" y="721"/>
                  </a:lnTo>
                  <a:lnTo>
                    <a:pt x="613" y="722"/>
                  </a:lnTo>
                  <a:lnTo>
                    <a:pt x="584" y="724"/>
                  </a:lnTo>
                  <a:lnTo>
                    <a:pt x="556" y="729"/>
                  </a:lnTo>
                  <a:lnTo>
                    <a:pt x="528" y="735"/>
                  </a:lnTo>
                  <a:lnTo>
                    <a:pt x="501" y="743"/>
                  </a:lnTo>
                  <a:lnTo>
                    <a:pt x="473" y="754"/>
                  </a:lnTo>
                  <a:lnTo>
                    <a:pt x="446" y="766"/>
                  </a:lnTo>
                  <a:lnTo>
                    <a:pt x="420" y="780"/>
                  </a:lnTo>
                  <a:lnTo>
                    <a:pt x="394" y="797"/>
                  </a:lnTo>
                  <a:lnTo>
                    <a:pt x="368" y="816"/>
                  </a:lnTo>
                  <a:lnTo>
                    <a:pt x="368" y="816"/>
                  </a:lnTo>
                  <a:lnTo>
                    <a:pt x="345" y="833"/>
                  </a:lnTo>
                  <a:lnTo>
                    <a:pt x="324" y="853"/>
                  </a:lnTo>
                  <a:lnTo>
                    <a:pt x="304" y="874"/>
                  </a:lnTo>
                  <a:lnTo>
                    <a:pt x="286" y="895"/>
                  </a:lnTo>
                  <a:lnTo>
                    <a:pt x="269" y="917"/>
                  </a:lnTo>
                  <a:lnTo>
                    <a:pt x="255" y="940"/>
                  </a:lnTo>
                  <a:lnTo>
                    <a:pt x="241" y="963"/>
                  </a:lnTo>
                  <a:lnTo>
                    <a:pt x="229" y="988"/>
                  </a:lnTo>
                  <a:lnTo>
                    <a:pt x="220" y="1012"/>
                  </a:lnTo>
                  <a:lnTo>
                    <a:pt x="212" y="1037"/>
                  </a:lnTo>
                  <a:lnTo>
                    <a:pt x="204" y="1062"/>
                  </a:lnTo>
                  <a:lnTo>
                    <a:pt x="199" y="1087"/>
                  </a:lnTo>
                  <a:lnTo>
                    <a:pt x="195" y="1112"/>
                  </a:lnTo>
                  <a:lnTo>
                    <a:pt x="193" y="1137"/>
                  </a:lnTo>
                  <a:lnTo>
                    <a:pt x="192" y="1164"/>
                  </a:lnTo>
                  <a:lnTo>
                    <a:pt x="193" y="1189"/>
                  </a:lnTo>
                  <a:lnTo>
                    <a:pt x="195" y="1215"/>
                  </a:lnTo>
                  <a:lnTo>
                    <a:pt x="199" y="1240"/>
                  </a:lnTo>
                  <a:lnTo>
                    <a:pt x="204" y="1265"/>
                  </a:lnTo>
                  <a:lnTo>
                    <a:pt x="211" y="1291"/>
                  </a:lnTo>
                  <a:lnTo>
                    <a:pt x="219" y="1315"/>
                  </a:lnTo>
                  <a:lnTo>
                    <a:pt x="228" y="1339"/>
                  </a:lnTo>
                  <a:lnTo>
                    <a:pt x="240" y="1363"/>
                  </a:lnTo>
                  <a:lnTo>
                    <a:pt x="252" y="1386"/>
                  </a:lnTo>
                  <a:lnTo>
                    <a:pt x="266" y="1408"/>
                  </a:lnTo>
                  <a:lnTo>
                    <a:pt x="282" y="1430"/>
                  </a:lnTo>
                  <a:lnTo>
                    <a:pt x="299" y="1451"/>
                  </a:lnTo>
                  <a:lnTo>
                    <a:pt x="316" y="1471"/>
                  </a:lnTo>
                  <a:lnTo>
                    <a:pt x="335" y="1490"/>
                  </a:lnTo>
                  <a:lnTo>
                    <a:pt x="356" y="1508"/>
                  </a:lnTo>
                  <a:lnTo>
                    <a:pt x="378" y="1525"/>
                  </a:lnTo>
                  <a:lnTo>
                    <a:pt x="402" y="1541"/>
                  </a:lnTo>
                  <a:lnTo>
                    <a:pt x="402" y="1541"/>
                  </a:lnTo>
                  <a:lnTo>
                    <a:pt x="416" y="1549"/>
                  </a:lnTo>
                  <a:lnTo>
                    <a:pt x="430" y="1558"/>
                  </a:lnTo>
                  <a:lnTo>
                    <a:pt x="445" y="1565"/>
                  </a:lnTo>
                  <a:lnTo>
                    <a:pt x="460" y="1573"/>
                  </a:lnTo>
                  <a:lnTo>
                    <a:pt x="490" y="1584"/>
                  </a:lnTo>
                  <a:lnTo>
                    <a:pt x="521" y="1594"/>
                  </a:lnTo>
                  <a:lnTo>
                    <a:pt x="552" y="1601"/>
                  </a:lnTo>
                  <a:lnTo>
                    <a:pt x="583" y="1606"/>
                  </a:lnTo>
                  <a:lnTo>
                    <a:pt x="616" y="1609"/>
                  </a:lnTo>
                  <a:lnTo>
                    <a:pt x="649" y="1611"/>
                  </a:lnTo>
                  <a:lnTo>
                    <a:pt x="649" y="1611"/>
                  </a:lnTo>
                  <a:lnTo>
                    <a:pt x="688" y="1612"/>
                  </a:lnTo>
                  <a:lnTo>
                    <a:pt x="727" y="1612"/>
                  </a:lnTo>
                  <a:lnTo>
                    <a:pt x="803" y="1612"/>
                  </a:lnTo>
                  <a:lnTo>
                    <a:pt x="803" y="1612"/>
                  </a:lnTo>
                  <a:lnTo>
                    <a:pt x="877" y="1614"/>
                  </a:lnTo>
                  <a:lnTo>
                    <a:pt x="950" y="1618"/>
                  </a:lnTo>
                  <a:lnTo>
                    <a:pt x="950" y="1618"/>
                  </a:lnTo>
                  <a:lnTo>
                    <a:pt x="957" y="1618"/>
                  </a:lnTo>
                  <a:lnTo>
                    <a:pt x="964" y="1617"/>
                  </a:lnTo>
                  <a:lnTo>
                    <a:pt x="970" y="1614"/>
                  </a:lnTo>
                  <a:lnTo>
                    <a:pt x="975" y="1612"/>
                  </a:lnTo>
                  <a:lnTo>
                    <a:pt x="980" y="1608"/>
                  </a:lnTo>
                  <a:lnTo>
                    <a:pt x="985" y="1604"/>
                  </a:lnTo>
                  <a:lnTo>
                    <a:pt x="988" y="1599"/>
                  </a:lnTo>
                  <a:lnTo>
                    <a:pt x="992" y="1591"/>
                  </a:lnTo>
                  <a:lnTo>
                    <a:pt x="992" y="1591"/>
                  </a:lnTo>
                  <a:lnTo>
                    <a:pt x="1002" y="1573"/>
                  </a:lnTo>
                  <a:lnTo>
                    <a:pt x="1015" y="1554"/>
                  </a:lnTo>
                  <a:lnTo>
                    <a:pt x="1029" y="1536"/>
                  </a:lnTo>
                  <a:lnTo>
                    <a:pt x="1044" y="1519"/>
                  </a:lnTo>
                  <a:lnTo>
                    <a:pt x="1061" y="1504"/>
                  </a:lnTo>
                  <a:lnTo>
                    <a:pt x="1079" y="1490"/>
                  </a:lnTo>
                  <a:lnTo>
                    <a:pt x="1098" y="1477"/>
                  </a:lnTo>
                  <a:lnTo>
                    <a:pt x="1118" y="1466"/>
                  </a:lnTo>
                  <a:lnTo>
                    <a:pt x="1138" y="1456"/>
                  </a:lnTo>
                  <a:lnTo>
                    <a:pt x="1158" y="1448"/>
                  </a:lnTo>
                  <a:lnTo>
                    <a:pt x="1180" y="1440"/>
                  </a:lnTo>
                  <a:lnTo>
                    <a:pt x="1202" y="1436"/>
                  </a:lnTo>
                  <a:lnTo>
                    <a:pt x="1224" y="1433"/>
                  </a:lnTo>
                  <a:lnTo>
                    <a:pt x="1245" y="1431"/>
                  </a:lnTo>
                  <a:lnTo>
                    <a:pt x="1267" y="1432"/>
                  </a:lnTo>
                  <a:lnTo>
                    <a:pt x="1289" y="1434"/>
                  </a:lnTo>
                  <a:lnTo>
                    <a:pt x="1289" y="1434"/>
                  </a:lnTo>
                  <a:lnTo>
                    <a:pt x="1313" y="1439"/>
                  </a:lnTo>
                  <a:lnTo>
                    <a:pt x="1338" y="1447"/>
                  </a:lnTo>
                  <a:lnTo>
                    <a:pt x="1361" y="1455"/>
                  </a:lnTo>
                  <a:lnTo>
                    <a:pt x="1383" y="1465"/>
                  </a:lnTo>
                  <a:lnTo>
                    <a:pt x="1403" y="1476"/>
                  </a:lnTo>
                  <a:lnTo>
                    <a:pt x="1422" y="1490"/>
                  </a:lnTo>
                  <a:lnTo>
                    <a:pt x="1441" y="1503"/>
                  </a:lnTo>
                  <a:lnTo>
                    <a:pt x="1458" y="1519"/>
                  </a:lnTo>
                  <a:lnTo>
                    <a:pt x="1474" y="1536"/>
                  </a:lnTo>
                  <a:lnTo>
                    <a:pt x="1488" y="1554"/>
                  </a:lnTo>
                  <a:lnTo>
                    <a:pt x="1501" y="1573"/>
                  </a:lnTo>
                  <a:lnTo>
                    <a:pt x="1513" y="1592"/>
                  </a:lnTo>
                  <a:lnTo>
                    <a:pt x="1522" y="1613"/>
                  </a:lnTo>
                  <a:lnTo>
                    <a:pt x="1529" y="1635"/>
                  </a:lnTo>
                  <a:lnTo>
                    <a:pt x="1536" y="1659"/>
                  </a:lnTo>
                  <a:lnTo>
                    <a:pt x="1540" y="1682"/>
                  </a:lnTo>
                  <a:lnTo>
                    <a:pt x="1540" y="1682"/>
                  </a:lnTo>
                  <a:lnTo>
                    <a:pt x="1541" y="1695"/>
                  </a:lnTo>
                  <a:lnTo>
                    <a:pt x="1542" y="1709"/>
                  </a:lnTo>
                  <a:lnTo>
                    <a:pt x="1542" y="1735"/>
                  </a:lnTo>
                  <a:lnTo>
                    <a:pt x="1540" y="1761"/>
                  </a:lnTo>
                  <a:lnTo>
                    <a:pt x="1534" y="1787"/>
                  </a:lnTo>
                  <a:lnTo>
                    <a:pt x="1527" y="1812"/>
                  </a:lnTo>
                  <a:lnTo>
                    <a:pt x="1519" y="1836"/>
                  </a:lnTo>
                  <a:lnTo>
                    <a:pt x="1507" y="1859"/>
                  </a:lnTo>
                  <a:lnTo>
                    <a:pt x="1494" y="1881"/>
                  </a:lnTo>
                  <a:lnTo>
                    <a:pt x="1478" y="1902"/>
                  </a:lnTo>
                  <a:lnTo>
                    <a:pt x="1461" y="1921"/>
                  </a:lnTo>
                  <a:lnTo>
                    <a:pt x="1442" y="1938"/>
                  </a:lnTo>
                  <a:lnTo>
                    <a:pt x="1421" y="1954"/>
                  </a:lnTo>
                  <a:lnTo>
                    <a:pt x="1399" y="1969"/>
                  </a:lnTo>
                  <a:lnTo>
                    <a:pt x="1376" y="1981"/>
                  </a:lnTo>
                  <a:lnTo>
                    <a:pt x="1351" y="1992"/>
                  </a:lnTo>
                  <a:lnTo>
                    <a:pt x="1324" y="2000"/>
                  </a:lnTo>
                  <a:lnTo>
                    <a:pt x="1324" y="2000"/>
                  </a:lnTo>
                  <a:lnTo>
                    <a:pt x="1311" y="2003"/>
                  </a:lnTo>
                  <a:lnTo>
                    <a:pt x="1299" y="2007"/>
                  </a:lnTo>
                  <a:lnTo>
                    <a:pt x="1273" y="2010"/>
                  </a:lnTo>
                  <a:lnTo>
                    <a:pt x="1246" y="2010"/>
                  </a:lnTo>
                  <a:lnTo>
                    <a:pt x="1220" y="2009"/>
                  </a:lnTo>
                  <a:lnTo>
                    <a:pt x="1194" y="2004"/>
                  </a:lnTo>
                  <a:lnTo>
                    <a:pt x="1169" y="1998"/>
                  </a:lnTo>
                  <a:lnTo>
                    <a:pt x="1145" y="1991"/>
                  </a:lnTo>
                  <a:lnTo>
                    <a:pt x="1121" y="1980"/>
                  </a:lnTo>
                  <a:lnTo>
                    <a:pt x="1098" y="1968"/>
                  </a:lnTo>
                  <a:lnTo>
                    <a:pt x="1077" y="1953"/>
                  </a:lnTo>
                  <a:lnTo>
                    <a:pt x="1056" y="1937"/>
                  </a:lnTo>
                  <a:lnTo>
                    <a:pt x="1038" y="1920"/>
                  </a:lnTo>
                  <a:lnTo>
                    <a:pt x="1020" y="1900"/>
                  </a:lnTo>
                  <a:lnTo>
                    <a:pt x="1004" y="1879"/>
                  </a:lnTo>
                  <a:lnTo>
                    <a:pt x="998" y="1867"/>
                  </a:lnTo>
                  <a:lnTo>
                    <a:pt x="992" y="1856"/>
                  </a:lnTo>
                  <a:lnTo>
                    <a:pt x="986" y="1844"/>
                  </a:lnTo>
                  <a:lnTo>
                    <a:pt x="980" y="1832"/>
                  </a:lnTo>
                  <a:lnTo>
                    <a:pt x="980" y="1832"/>
                  </a:lnTo>
                  <a:lnTo>
                    <a:pt x="976" y="1824"/>
                  </a:lnTo>
                  <a:lnTo>
                    <a:pt x="973" y="1818"/>
                  </a:lnTo>
                  <a:lnTo>
                    <a:pt x="969" y="1813"/>
                  </a:lnTo>
                  <a:lnTo>
                    <a:pt x="964" y="1808"/>
                  </a:lnTo>
                  <a:lnTo>
                    <a:pt x="958" y="1806"/>
                  </a:lnTo>
                  <a:lnTo>
                    <a:pt x="952" y="1804"/>
                  </a:lnTo>
                  <a:lnTo>
                    <a:pt x="945" y="1803"/>
                  </a:lnTo>
                  <a:lnTo>
                    <a:pt x="936" y="1803"/>
                  </a:lnTo>
                  <a:lnTo>
                    <a:pt x="936" y="1803"/>
                  </a:lnTo>
                  <a:lnTo>
                    <a:pt x="790" y="1803"/>
                  </a:lnTo>
                  <a:lnTo>
                    <a:pt x="643" y="1803"/>
                  </a:lnTo>
                  <a:lnTo>
                    <a:pt x="643" y="1803"/>
                  </a:lnTo>
                  <a:lnTo>
                    <a:pt x="614" y="1803"/>
                  </a:lnTo>
                  <a:lnTo>
                    <a:pt x="586" y="1801"/>
                  </a:lnTo>
                  <a:lnTo>
                    <a:pt x="557" y="1798"/>
                  </a:lnTo>
                  <a:lnTo>
                    <a:pt x="529" y="1794"/>
                  </a:lnTo>
                  <a:lnTo>
                    <a:pt x="502" y="1789"/>
                  </a:lnTo>
                  <a:lnTo>
                    <a:pt x="474" y="1782"/>
                  </a:lnTo>
                  <a:lnTo>
                    <a:pt x="447" y="1774"/>
                  </a:lnTo>
                  <a:lnTo>
                    <a:pt x="421" y="1765"/>
                  </a:lnTo>
                  <a:lnTo>
                    <a:pt x="395" y="1756"/>
                  </a:lnTo>
                  <a:lnTo>
                    <a:pt x="370" y="1746"/>
                  </a:lnTo>
                  <a:lnTo>
                    <a:pt x="346" y="1733"/>
                  </a:lnTo>
                  <a:lnTo>
                    <a:pt x="322" y="1720"/>
                  </a:lnTo>
                  <a:lnTo>
                    <a:pt x="299" y="1707"/>
                  </a:lnTo>
                  <a:lnTo>
                    <a:pt x="275" y="1692"/>
                  </a:lnTo>
                  <a:lnTo>
                    <a:pt x="253" y="1676"/>
                  </a:lnTo>
                  <a:lnTo>
                    <a:pt x="231" y="1660"/>
                  </a:lnTo>
                  <a:lnTo>
                    <a:pt x="212" y="1642"/>
                  </a:lnTo>
                  <a:lnTo>
                    <a:pt x="192" y="1624"/>
                  </a:lnTo>
                  <a:lnTo>
                    <a:pt x="173" y="1604"/>
                  </a:lnTo>
                  <a:lnTo>
                    <a:pt x="154" y="1584"/>
                  </a:lnTo>
                  <a:lnTo>
                    <a:pt x="137" y="1563"/>
                  </a:lnTo>
                  <a:lnTo>
                    <a:pt x="120" y="1541"/>
                  </a:lnTo>
                  <a:lnTo>
                    <a:pt x="105" y="1519"/>
                  </a:lnTo>
                  <a:lnTo>
                    <a:pt x="90" y="1496"/>
                  </a:lnTo>
                  <a:lnTo>
                    <a:pt x="76" y="1472"/>
                  </a:lnTo>
                  <a:lnTo>
                    <a:pt x="64" y="1447"/>
                  </a:lnTo>
                  <a:lnTo>
                    <a:pt x="52" y="1422"/>
                  </a:lnTo>
                  <a:lnTo>
                    <a:pt x="42" y="1395"/>
                  </a:lnTo>
                  <a:lnTo>
                    <a:pt x="32" y="1369"/>
                  </a:lnTo>
                  <a:lnTo>
                    <a:pt x="24" y="1342"/>
                  </a:lnTo>
                  <a:lnTo>
                    <a:pt x="17" y="1314"/>
                  </a:lnTo>
                  <a:lnTo>
                    <a:pt x="12" y="1285"/>
                  </a:lnTo>
                  <a:lnTo>
                    <a:pt x="12" y="1285"/>
                  </a:lnTo>
                  <a:lnTo>
                    <a:pt x="6" y="1253"/>
                  </a:lnTo>
                  <a:lnTo>
                    <a:pt x="2" y="1221"/>
                  </a:lnTo>
                  <a:lnTo>
                    <a:pt x="0" y="1189"/>
                  </a:lnTo>
                  <a:lnTo>
                    <a:pt x="0" y="1157"/>
                  </a:lnTo>
                  <a:lnTo>
                    <a:pt x="1" y="1126"/>
                  </a:lnTo>
                  <a:lnTo>
                    <a:pt x="3" y="1095"/>
                  </a:lnTo>
                  <a:lnTo>
                    <a:pt x="7" y="1064"/>
                  </a:lnTo>
                  <a:lnTo>
                    <a:pt x="13" y="1034"/>
                  </a:lnTo>
                  <a:lnTo>
                    <a:pt x="20" y="1004"/>
                  </a:lnTo>
                  <a:lnTo>
                    <a:pt x="28" y="975"/>
                  </a:lnTo>
                  <a:lnTo>
                    <a:pt x="38" y="947"/>
                  </a:lnTo>
                  <a:lnTo>
                    <a:pt x="48" y="918"/>
                  </a:lnTo>
                  <a:lnTo>
                    <a:pt x="61" y="891"/>
                  </a:lnTo>
                  <a:lnTo>
                    <a:pt x="74" y="864"/>
                  </a:lnTo>
                  <a:lnTo>
                    <a:pt x="89" y="838"/>
                  </a:lnTo>
                  <a:lnTo>
                    <a:pt x="105" y="812"/>
                  </a:lnTo>
                  <a:lnTo>
                    <a:pt x="123" y="787"/>
                  </a:lnTo>
                  <a:lnTo>
                    <a:pt x="140" y="764"/>
                  </a:lnTo>
                  <a:lnTo>
                    <a:pt x="160" y="741"/>
                  </a:lnTo>
                  <a:lnTo>
                    <a:pt x="180" y="719"/>
                  </a:lnTo>
                  <a:lnTo>
                    <a:pt x="202" y="698"/>
                  </a:lnTo>
                  <a:lnTo>
                    <a:pt x="225" y="678"/>
                  </a:lnTo>
                  <a:lnTo>
                    <a:pt x="248" y="659"/>
                  </a:lnTo>
                  <a:lnTo>
                    <a:pt x="273" y="642"/>
                  </a:lnTo>
                  <a:lnTo>
                    <a:pt x="300" y="625"/>
                  </a:lnTo>
                  <a:lnTo>
                    <a:pt x="326" y="609"/>
                  </a:lnTo>
                  <a:lnTo>
                    <a:pt x="353" y="594"/>
                  </a:lnTo>
                  <a:lnTo>
                    <a:pt x="382" y="582"/>
                  </a:lnTo>
                  <a:lnTo>
                    <a:pt x="412" y="569"/>
                  </a:lnTo>
                  <a:lnTo>
                    <a:pt x="441" y="559"/>
                  </a:lnTo>
                  <a:lnTo>
                    <a:pt x="472" y="550"/>
                  </a:lnTo>
                  <a:lnTo>
                    <a:pt x="504" y="542"/>
                  </a:lnTo>
                  <a:lnTo>
                    <a:pt x="504" y="542"/>
                  </a:lnTo>
                  <a:lnTo>
                    <a:pt x="533" y="537"/>
                  </a:lnTo>
                  <a:lnTo>
                    <a:pt x="561" y="533"/>
                  </a:lnTo>
                  <a:lnTo>
                    <a:pt x="591" y="530"/>
                  </a:lnTo>
                  <a:lnTo>
                    <a:pt x="620" y="529"/>
                  </a:lnTo>
                  <a:lnTo>
                    <a:pt x="649" y="528"/>
                  </a:lnTo>
                  <a:lnTo>
                    <a:pt x="678" y="529"/>
                  </a:lnTo>
                  <a:lnTo>
                    <a:pt x="707" y="532"/>
                  </a:lnTo>
                  <a:lnTo>
                    <a:pt x="736" y="534"/>
                  </a:lnTo>
                  <a:lnTo>
                    <a:pt x="736" y="534"/>
                  </a:lnTo>
                  <a:lnTo>
                    <a:pt x="744" y="534"/>
                  </a:lnTo>
                  <a:lnTo>
                    <a:pt x="750" y="533"/>
                  </a:lnTo>
                  <a:lnTo>
                    <a:pt x="754" y="530"/>
                  </a:lnTo>
                  <a:lnTo>
                    <a:pt x="758" y="527"/>
                  </a:lnTo>
                  <a:lnTo>
                    <a:pt x="761" y="523"/>
                  </a:lnTo>
                  <a:lnTo>
                    <a:pt x="765" y="519"/>
                  </a:lnTo>
                  <a:lnTo>
                    <a:pt x="769" y="508"/>
                  </a:lnTo>
                  <a:lnTo>
                    <a:pt x="769" y="508"/>
                  </a:lnTo>
                  <a:lnTo>
                    <a:pt x="789" y="471"/>
                  </a:lnTo>
                  <a:lnTo>
                    <a:pt x="810" y="435"/>
                  </a:lnTo>
                  <a:lnTo>
                    <a:pt x="833" y="399"/>
                  </a:lnTo>
                  <a:lnTo>
                    <a:pt x="857" y="365"/>
                  </a:lnTo>
                  <a:lnTo>
                    <a:pt x="882" y="332"/>
                  </a:lnTo>
                  <a:lnTo>
                    <a:pt x="909" y="300"/>
                  </a:lnTo>
                  <a:lnTo>
                    <a:pt x="939" y="269"/>
                  </a:lnTo>
                  <a:lnTo>
                    <a:pt x="969" y="240"/>
                  </a:lnTo>
                  <a:lnTo>
                    <a:pt x="969" y="240"/>
                  </a:lnTo>
                  <a:lnTo>
                    <a:pt x="994" y="217"/>
                  </a:lnTo>
                  <a:lnTo>
                    <a:pt x="1019" y="195"/>
                  </a:lnTo>
                  <a:lnTo>
                    <a:pt x="1045" y="175"/>
                  </a:lnTo>
                  <a:lnTo>
                    <a:pt x="1073" y="155"/>
                  </a:lnTo>
                  <a:lnTo>
                    <a:pt x="1100" y="136"/>
                  </a:lnTo>
                  <a:lnTo>
                    <a:pt x="1128" y="120"/>
                  </a:lnTo>
                  <a:lnTo>
                    <a:pt x="1156" y="103"/>
                  </a:lnTo>
                  <a:lnTo>
                    <a:pt x="1185" y="88"/>
                  </a:lnTo>
                  <a:lnTo>
                    <a:pt x="1214" y="73"/>
                  </a:lnTo>
                  <a:lnTo>
                    <a:pt x="1244" y="61"/>
                  </a:lnTo>
                  <a:lnTo>
                    <a:pt x="1275" y="49"/>
                  </a:lnTo>
                  <a:lnTo>
                    <a:pt x="1306" y="39"/>
                  </a:lnTo>
                  <a:lnTo>
                    <a:pt x="1338" y="29"/>
                  </a:lnTo>
                  <a:lnTo>
                    <a:pt x="1370" y="22"/>
                  </a:lnTo>
                  <a:lnTo>
                    <a:pt x="1403" y="16"/>
                  </a:lnTo>
                  <a:lnTo>
                    <a:pt x="1436" y="10"/>
                  </a:lnTo>
                  <a:lnTo>
                    <a:pt x="1436" y="10"/>
                  </a:lnTo>
                  <a:lnTo>
                    <a:pt x="1465" y="6"/>
                  </a:lnTo>
                  <a:lnTo>
                    <a:pt x="1494" y="4"/>
                  </a:lnTo>
                  <a:lnTo>
                    <a:pt x="1522" y="2"/>
                  </a:lnTo>
                  <a:lnTo>
                    <a:pt x="1550" y="1"/>
                  </a:lnTo>
                  <a:lnTo>
                    <a:pt x="1577" y="0"/>
                  </a:lnTo>
                  <a:lnTo>
                    <a:pt x="1605" y="1"/>
                  </a:lnTo>
                  <a:lnTo>
                    <a:pt x="1632" y="2"/>
                  </a:lnTo>
                  <a:lnTo>
                    <a:pt x="1659" y="4"/>
                  </a:lnTo>
                  <a:lnTo>
                    <a:pt x="1685" y="7"/>
                  </a:lnTo>
                  <a:lnTo>
                    <a:pt x="1712" y="10"/>
                  </a:lnTo>
                  <a:lnTo>
                    <a:pt x="1738" y="16"/>
                  </a:lnTo>
                  <a:lnTo>
                    <a:pt x="1764" y="21"/>
                  </a:lnTo>
                  <a:lnTo>
                    <a:pt x="1789" y="27"/>
                  </a:lnTo>
                  <a:lnTo>
                    <a:pt x="1814" y="34"/>
                  </a:lnTo>
                  <a:lnTo>
                    <a:pt x="1839" y="41"/>
                  </a:lnTo>
                  <a:lnTo>
                    <a:pt x="1863" y="49"/>
                  </a:lnTo>
                  <a:lnTo>
                    <a:pt x="1889" y="59"/>
                  </a:lnTo>
                  <a:lnTo>
                    <a:pt x="1913" y="69"/>
                  </a:lnTo>
                  <a:lnTo>
                    <a:pt x="1936" y="80"/>
                  </a:lnTo>
                  <a:lnTo>
                    <a:pt x="1960" y="91"/>
                  </a:lnTo>
                  <a:lnTo>
                    <a:pt x="1983" y="104"/>
                  </a:lnTo>
                  <a:lnTo>
                    <a:pt x="2006" y="117"/>
                  </a:lnTo>
                  <a:lnTo>
                    <a:pt x="2029" y="131"/>
                  </a:lnTo>
                  <a:lnTo>
                    <a:pt x="2051" y="146"/>
                  </a:lnTo>
                  <a:lnTo>
                    <a:pt x="2073" y="161"/>
                  </a:lnTo>
                  <a:lnTo>
                    <a:pt x="2095" y="177"/>
                  </a:lnTo>
                  <a:lnTo>
                    <a:pt x="2116" y="195"/>
                  </a:lnTo>
                  <a:lnTo>
                    <a:pt x="2138" y="213"/>
                  </a:lnTo>
                  <a:lnTo>
                    <a:pt x="2159" y="231"/>
                  </a:lnTo>
                  <a:lnTo>
                    <a:pt x="2180" y="251"/>
                  </a:lnTo>
                  <a:lnTo>
                    <a:pt x="2200" y="270"/>
                  </a:lnTo>
                  <a:lnTo>
                    <a:pt x="2220" y="291"/>
                  </a:lnTo>
                  <a:lnTo>
                    <a:pt x="2220" y="291"/>
                  </a:lnTo>
                  <a:lnTo>
                    <a:pt x="2243" y="317"/>
                  </a:lnTo>
                  <a:lnTo>
                    <a:pt x="2264" y="342"/>
                  </a:lnTo>
                  <a:lnTo>
                    <a:pt x="2283" y="368"/>
                  </a:lnTo>
                  <a:lnTo>
                    <a:pt x="2303" y="394"/>
                  </a:lnTo>
                  <a:lnTo>
                    <a:pt x="2321" y="421"/>
                  </a:lnTo>
                  <a:lnTo>
                    <a:pt x="2338" y="450"/>
                  </a:lnTo>
                  <a:lnTo>
                    <a:pt x="2354" y="478"/>
                  </a:lnTo>
                  <a:lnTo>
                    <a:pt x="2368" y="506"/>
                  </a:lnTo>
                  <a:lnTo>
                    <a:pt x="2382" y="536"/>
                  </a:lnTo>
                  <a:lnTo>
                    <a:pt x="2394" y="566"/>
                  </a:lnTo>
                  <a:lnTo>
                    <a:pt x="2406" y="597"/>
                  </a:lnTo>
                  <a:lnTo>
                    <a:pt x="2415" y="627"/>
                  </a:lnTo>
                  <a:lnTo>
                    <a:pt x="2425" y="658"/>
                  </a:lnTo>
                  <a:lnTo>
                    <a:pt x="2432" y="691"/>
                  </a:lnTo>
                  <a:lnTo>
                    <a:pt x="2439" y="723"/>
                  </a:lnTo>
                  <a:lnTo>
                    <a:pt x="2445" y="756"/>
                  </a:lnTo>
                  <a:lnTo>
                    <a:pt x="2445" y="756"/>
                  </a:lnTo>
                  <a:lnTo>
                    <a:pt x="2449" y="784"/>
                  </a:lnTo>
                  <a:lnTo>
                    <a:pt x="2451" y="814"/>
                  </a:lnTo>
                  <a:lnTo>
                    <a:pt x="2452" y="842"/>
                  </a:lnTo>
                  <a:lnTo>
                    <a:pt x="2453" y="871"/>
                  </a:lnTo>
                  <a:lnTo>
                    <a:pt x="2453" y="930"/>
                  </a:lnTo>
                  <a:lnTo>
                    <a:pt x="2452" y="989"/>
                  </a:lnTo>
                  <a:lnTo>
                    <a:pt x="2452" y="989"/>
                  </a:lnTo>
                  <a:lnTo>
                    <a:pt x="2453" y="997"/>
                  </a:lnTo>
                  <a:lnTo>
                    <a:pt x="2454" y="1005"/>
                  </a:lnTo>
                  <a:lnTo>
                    <a:pt x="2456" y="1012"/>
                  </a:lnTo>
                  <a:lnTo>
                    <a:pt x="2459" y="1017"/>
                  </a:lnTo>
                  <a:lnTo>
                    <a:pt x="2464" y="1022"/>
                  </a:lnTo>
                  <a:lnTo>
                    <a:pt x="2469" y="1026"/>
                  </a:lnTo>
                  <a:lnTo>
                    <a:pt x="2476" y="1030"/>
                  </a:lnTo>
                  <a:lnTo>
                    <a:pt x="2486" y="1032"/>
                  </a:lnTo>
                  <a:lnTo>
                    <a:pt x="2486" y="1032"/>
                  </a:lnTo>
                  <a:lnTo>
                    <a:pt x="2514" y="1040"/>
                  </a:lnTo>
                  <a:lnTo>
                    <a:pt x="2540" y="1050"/>
                  </a:lnTo>
                  <a:lnTo>
                    <a:pt x="2565" y="1063"/>
                  </a:lnTo>
                  <a:lnTo>
                    <a:pt x="2590" y="1078"/>
                  </a:lnTo>
                  <a:lnTo>
                    <a:pt x="2612" y="1093"/>
                  </a:lnTo>
                  <a:lnTo>
                    <a:pt x="2634" y="1111"/>
                  </a:lnTo>
                  <a:lnTo>
                    <a:pt x="2654" y="1130"/>
                  </a:lnTo>
                  <a:lnTo>
                    <a:pt x="2673" y="1151"/>
                  </a:lnTo>
                  <a:lnTo>
                    <a:pt x="2690" y="1173"/>
                  </a:lnTo>
                  <a:lnTo>
                    <a:pt x="2704" y="1197"/>
                  </a:lnTo>
                  <a:lnTo>
                    <a:pt x="2718" y="1222"/>
                  </a:lnTo>
                  <a:lnTo>
                    <a:pt x="2730" y="1249"/>
                  </a:lnTo>
                  <a:lnTo>
                    <a:pt x="2740" y="1276"/>
                  </a:lnTo>
                  <a:lnTo>
                    <a:pt x="2747" y="1304"/>
                  </a:lnTo>
                  <a:lnTo>
                    <a:pt x="2754" y="1334"/>
                  </a:lnTo>
                  <a:lnTo>
                    <a:pt x="2758" y="1365"/>
                  </a:lnTo>
                  <a:lnTo>
                    <a:pt x="2758" y="1365"/>
                  </a:lnTo>
                  <a:lnTo>
                    <a:pt x="2760" y="1396"/>
                  </a:lnTo>
                  <a:lnTo>
                    <a:pt x="2760" y="1428"/>
                  </a:lnTo>
                  <a:lnTo>
                    <a:pt x="2758" y="1458"/>
                  </a:lnTo>
                  <a:lnTo>
                    <a:pt x="2755" y="1488"/>
                  </a:lnTo>
                  <a:lnTo>
                    <a:pt x="2748" y="1516"/>
                  </a:lnTo>
                  <a:lnTo>
                    <a:pt x="2741" y="1544"/>
                  </a:lnTo>
                  <a:lnTo>
                    <a:pt x="2732" y="1570"/>
                  </a:lnTo>
                  <a:lnTo>
                    <a:pt x="2720" y="1596"/>
                  </a:lnTo>
                  <a:lnTo>
                    <a:pt x="2707" y="1620"/>
                  </a:lnTo>
                  <a:lnTo>
                    <a:pt x="2691" y="1644"/>
                  </a:lnTo>
                  <a:lnTo>
                    <a:pt x="2673" y="1666"/>
                  </a:lnTo>
                  <a:lnTo>
                    <a:pt x="2654" y="1688"/>
                  </a:lnTo>
                  <a:lnTo>
                    <a:pt x="2632" y="1708"/>
                  </a:lnTo>
                  <a:lnTo>
                    <a:pt x="2609" y="1728"/>
                  </a:lnTo>
                  <a:lnTo>
                    <a:pt x="2583" y="1746"/>
                  </a:lnTo>
                  <a:lnTo>
                    <a:pt x="2556" y="1763"/>
                  </a:lnTo>
                  <a:lnTo>
                    <a:pt x="2556" y="1763"/>
                  </a:lnTo>
                  <a:lnTo>
                    <a:pt x="2536" y="1774"/>
                  </a:lnTo>
                  <a:lnTo>
                    <a:pt x="2515" y="1783"/>
                  </a:lnTo>
                  <a:lnTo>
                    <a:pt x="2494" y="1791"/>
                  </a:lnTo>
                  <a:lnTo>
                    <a:pt x="2473" y="1798"/>
                  </a:lnTo>
                  <a:lnTo>
                    <a:pt x="2451" y="1802"/>
                  </a:lnTo>
                  <a:lnTo>
                    <a:pt x="2428" y="1806"/>
                  </a:lnTo>
                  <a:lnTo>
                    <a:pt x="2406" y="1808"/>
                  </a:lnTo>
                  <a:lnTo>
                    <a:pt x="2382" y="1809"/>
                  </a:lnTo>
                  <a:lnTo>
                    <a:pt x="2382" y="1809"/>
                  </a:lnTo>
                  <a:lnTo>
                    <a:pt x="2149" y="1812"/>
                  </a:lnTo>
                  <a:lnTo>
                    <a:pt x="1916" y="1814"/>
                  </a:lnTo>
                  <a:lnTo>
                    <a:pt x="1916" y="1814"/>
                  </a:lnTo>
                  <a:lnTo>
                    <a:pt x="1907" y="1815"/>
                  </a:lnTo>
                  <a:lnTo>
                    <a:pt x="1901" y="1816"/>
                  </a:lnTo>
                  <a:lnTo>
                    <a:pt x="1896" y="1818"/>
                  </a:lnTo>
                  <a:lnTo>
                    <a:pt x="1892" y="1821"/>
                  </a:lnTo>
                  <a:lnTo>
                    <a:pt x="1889" y="1825"/>
                  </a:lnTo>
                  <a:lnTo>
                    <a:pt x="1886" y="1830"/>
                  </a:lnTo>
                  <a:lnTo>
                    <a:pt x="1884" y="1837"/>
                  </a:lnTo>
                  <a:lnTo>
                    <a:pt x="1882" y="1844"/>
                  </a:lnTo>
                  <a:lnTo>
                    <a:pt x="1882" y="1844"/>
                  </a:lnTo>
                  <a:lnTo>
                    <a:pt x="1878" y="1868"/>
                  </a:lnTo>
                  <a:lnTo>
                    <a:pt x="1873" y="1893"/>
                  </a:lnTo>
                  <a:lnTo>
                    <a:pt x="1867" y="1917"/>
                  </a:lnTo>
                  <a:lnTo>
                    <a:pt x="1858" y="1942"/>
                  </a:lnTo>
                  <a:lnTo>
                    <a:pt x="1850" y="1966"/>
                  </a:lnTo>
                  <a:lnTo>
                    <a:pt x="1840" y="1989"/>
                  </a:lnTo>
                  <a:lnTo>
                    <a:pt x="1830" y="2012"/>
                  </a:lnTo>
                  <a:lnTo>
                    <a:pt x="1818" y="2034"/>
                  </a:lnTo>
                  <a:lnTo>
                    <a:pt x="1807" y="2056"/>
                  </a:lnTo>
                  <a:lnTo>
                    <a:pt x="1793" y="2078"/>
                  </a:lnTo>
                  <a:lnTo>
                    <a:pt x="1780" y="2099"/>
                  </a:lnTo>
                  <a:lnTo>
                    <a:pt x="1765" y="2119"/>
                  </a:lnTo>
                  <a:lnTo>
                    <a:pt x="1750" y="2139"/>
                  </a:lnTo>
                  <a:lnTo>
                    <a:pt x="1734" y="2158"/>
                  </a:lnTo>
                  <a:lnTo>
                    <a:pt x="1717" y="2176"/>
                  </a:lnTo>
                  <a:lnTo>
                    <a:pt x="1699" y="2194"/>
                  </a:lnTo>
                  <a:lnTo>
                    <a:pt x="1681" y="2212"/>
                  </a:lnTo>
                  <a:lnTo>
                    <a:pt x="1662" y="2229"/>
                  </a:lnTo>
                  <a:lnTo>
                    <a:pt x="1643" y="2245"/>
                  </a:lnTo>
                  <a:lnTo>
                    <a:pt x="1622" y="2259"/>
                  </a:lnTo>
                  <a:lnTo>
                    <a:pt x="1603" y="2274"/>
                  </a:lnTo>
                  <a:lnTo>
                    <a:pt x="1582" y="2288"/>
                  </a:lnTo>
                  <a:lnTo>
                    <a:pt x="1560" y="2300"/>
                  </a:lnTo>
                  <a:lnTo>
                    <a:pt x="1538" y="2313"/>
                  </a:lnTo>
                  <a:lnTo>
                    <a:pt x="1515" y="2323"/>
                  </a:lnTo>
                  <a:lnTo>
                    <a:pt x="1492" y="2334"/>
                  </a:lnTo>
                  <a:lnTo>
                    <a:pt x="1469" y="2343"/>
                  </a:lnTo>
                  <a:lnTo>
                    <a:pt x="1444" y="2352"/>
                  </a:lnTo>
                  <a:lnTo>
                    <a:pt x="1420" y="2359"/>
                  </a:lnTo>
                  <a:lnTo>
                    <a:pt x="1396" y="2366"/>
                  </a:lnTo>
                  <a:lnTo>
                    <a:pt x="1371" y="2371"/>
                  </a:lnTo>
                  <a:lnTo>
                    <a:pt x="1346" y="2376"/>
                  </a:lnTo>
                  <a:lnTo>
                    <a:pt x="1346" y="2376"/>
                  </a:lnTo>
                  <a:lnTo>
                    <a:pt x="1321" y="2380"/>
                  </a:lnTo>
                  <a:lnTo>
                    <a:pt x="1295" y="2382"/>
                  </a:lnTo>
                  <a:lnTo>
                    <a:pt x="1268" y="2383"/>
                  </a:lnTo>
                  <a:lnTo>
                    <a:pt x="1243" y="2384"/>
                  </a:lnTo>
                  <a:lnTo>
                    <a:pt x="1218" y="2384"/>
                  </a:lnTo>
                  <a:lnTo>
                    <a:pt x="1192" y="2382"/>
                  </a:lnTo>
                  <a:lnTo>
                    <a:pt x="1168" y="2380"/>
                  </a:lnTo>
                  <a:lnTo>
                    <a:pt x="1143" y="2376"/>
                  </a:lnTo>
                  <a:lnTo>
                    <a:pt x="1118" y="2371"/>
                  </a:lnTo>
                  <a:lnTo>
                    <a:pt x="1094" y="2366"/>
                  </a:lnTo>
                  <a:lnTo>
                    <a:pt x="1068" y="2360"/>
                  </a:lnTo>
                  <a:lnTo>
                    <a:pt x="1044" y="2353"/>
                  </a:lnTo>
                  <a:lnTo>
                    <a:pt x="1020" y="2344"/>
                  </a:lnTo>
                  <a:lnTo>
                    <a:pt x="996" y="2336"/>
                  </a:lnTo>
                  <a:lnTo>
                    <a:pt x="973" y="2325"/>
                  </a:lnTo>
                  <a:lnTo>
                    <a:pt x="949" y="2315"/>
                  </a:lnTo>
                  <a:lnTo>
                    <a:pt x="949" y="2315"/>
                  </a:lnTo>
                  <a:lnTo>
                    <a:pt x="927" y="2303"/>
                  </a:lnTo>
                  <a:lnTo>
                    <a:pt x="904" y="2290"/>
                  </a:lnTo>
                  <a:lnTo>
                    <a:pt x="904" y="2290"/>
                  </a:lnTo>
                  <a:close/>
                </a:path>
              </a:pathLst>
            </a:custGeom>
            <a:solidFill>
              <a:schemeClr val="tx2"/>
            </a:solidFill>
            <a:ln w="15875">
              <a:solidFill>
                <a:schemeClr val="bg1"/>
              </a:solidFill>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70" name="Group 69">
              <a:extLst>
                <a:ext uri="{FF2B5EF4-FFF2-40B4-BE49-F238E27FC236}">
                  <a16:creationId xmlns:a16="http://schemas.microsoft.com/office/drawing/2014/main" id="{C59C9D89-FB10-46BD-853A-959C4BC064B2}"/>
                </a:ext>
              </a:extLst>
            </p:cNvPr>
            <p:cNvGrpSpPr/>
            <p:nvPr/>
          </p:nvGrpSpPr>
          <p:grpSpPr>
            <a:xfrm>
              <a:off x="9087722" y="1290701"/>
              <a:ext cx="587297" cy="254447"/>
              <a:chOff x="9486900" y="1775232"/>
              <a:chExt cx="587297" cy="254447"/>
            </a:xfrm>
          </p:grpSpPr>
          <p:sp>
            <p:nvSpPr>
              <p:cNvPr id="62" name="Freeform 146">
                <a:extLst>
                  <a:ext uri="{FF2B5EF4-FFF2-40B4-BE49-F238E27FC236}">
                    <a16:creationId xmlns:a16="http://schemas.microsoft.com/office/drawing/2014/main" id="{28CA7174-1254-44E3-9C60-8516E22D53DA}"/>
                  </a:ext>
                </a:extLst>
              </p:cNvPr>
              <p:cNvSpPr>
                <a:spLocks noChangeAspect="1"/>
              </p:cNvSpPr>
              <p:nvPr/>
            </p:nvSpPr>
            <p:spPr bwMode="auto">
              <a:xfrm>
                <a:off x="9672422" y="1775232"/>
                <a:ext cx="401775" cy="25444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cxnSp>
            <p:nvCxnSpPr>
              <p:cNvPr id="64" name="Straight Connector 63">
                <a:extLst>
                  <a:ext uri="{FF2B5EF4-FFF2-40B4-BE49-F238E27FC236}">
                    <a16:creationId xmlns:a16="http://schemas.microsoft.com/office/drawing/2014/main" id="{F8952C0A-B926-4DA0-A2E2-E6B526A92CFA}"/>
                  </a:ext>
                </a:extLst>
              </p:cNvPr>
              <p:cNvCxnSpPr>
                <a:cxnSpLocks/>
                <a:stCxn id="62" idx="4"/>
              </p:cNvCxnSpPr>
              <p:nvPr/>
            </p:nvCxnSpPr>
            <p:spPr>
              <a:xfrm flipH="1">
                <a:off x="9546958" y="2029679"/>
                <a:ext cx="212604"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3B741BD-B395-40A1-B4E2-1B0CDD67C8D1}"/>
                  </a:ext>
                </a:extLst>
              </p:cNvPr>
              <p:cNvCxnSpPr>
                <a:cxnSpLocks/>
                <a:stCxn id="62" idx="5"/>
              </p:cNvCxnSpPr>
              <p:nvPr/>
            </p:nvCxnSpPr>
            <p:spPr>
              <a:xfrm flipH="1" flipV="1">
                <a:off x="9486900" y="1934564"/>
                <a:ext cx="185541"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A00D9F7-4919-49F3-81CE-1F47936F8778}"/>
                  </a:ext>
                </a:extLst>
              </p:cNvPr>
              <p:cNvCxnSpPr>
                <a:cxnSpLocks/>
              </p:cNvCxnSpPr>
              <p:nvPr/>
            </p:nvCxnSpPr>
            <p:spPr>
              <a:xfrm flipH="1">
                <a:off x="9574157" y="1820264"/>
                <a:ext cx="2291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FA96DA49-26C4-48BC-AC3F-50F423343349}"/>
                </a:ext>
              </a:extLst>
            </p:cNvPr>
            <p:cNvSpPr txBox="1"/>
            <p:nvPr/>
          </p:nvSpPr>
          <p:spPr>
            <a:xfrm>
              <a:off x="8788468" y="1578149"/>
              <a:ext cx="1166914" cy="238527"/>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CDN</a:t>
              </a:r>
            </a:p>
          </p:txBody>
        </p:sp>
        <p:sp>
          <p:nvSpPr>
            <p:cNvPr id="72" name="TextBox 71">
              <a:extLst>
                <a:ext uri="{FF2B5EF4-FFF2-40B4-BE49-F238E27FC236}">
                  <a16:creationId xmlns:a16="http://schemas.microsoft.com/office/drawing/2014/main" id="{61EE9FE8-0764-41E9-A5E1-FFA945A7C824}"/>
                </a:ext>
              </a:extLst>
            </p:cNvPr>
            <p:cNvSpPr txBox="1"/>
            <p:nvPr/>
          </p:nvSpPr>
          <p:spPr>
            <a:xfrm>
              <a:off x="10093674" y="1578149"/>
              <a:ext cx="1166914" cy="384721"/>
            </a:xfrm>
            <a:prstGeom prst="rect">
              <a:avLst/>
            </a:prstGeom>
          </p:spPr>
          <p:txBody>
            <a:bodyPr wrap="square" rtlCol="0">
              <a:spAutoFit/>
            </a:bodyPr>
            <a:lstStyle/>
            <a:p>
              <a:pPr algn="ctr"/>
              <a:r>
                <a:rPr lang="en-US" sz="95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Storage (Game files)</a:t>
              </a:r>
            </a:p>
          </p:txBody>
        </p:sp>
      </p:grpSp>
      <p:grpSp>
        <p:nvGrpSpPr>
          <p:cNvPr id="60" name="Group 59">
            <a:extLst>
              <a:ext uri="{FF2B5EF4-FFF2-40B4-BE49-F238E27FC236}">
                <a16:creationId xmlns:a16="http://schemas.microsoft.com/office/drawing/2014/main" id="{13CA41DD-1A77-AA47-BBF2-0A637A0896CC}"/>
              </a:ext>
            </a:extLst>
          </p:cNvPr>
          <p:cNvGrpSpPr/>
          <p:nvPr/>
        </p:nvGrpSpPr>
        <p:grpSpPr>
          <a:xfrm>
            <a:off x="10412752" y="2481298"/>
            <a:ext cx="460017" cy="387996"/>
            <a:chOff x="5818113" y="2550840"/>
            <a:chExt cx="529278" cy="431824"/>
          </a:xfrm>
        </p:grpSpPr>
        <p:sp>
          <p:nvSpPr>
            <p:cNvPr id="63" name="Diamond 62">
              <a:extLst>
                <a:ext uri="{FF2B5EF4-FFF2-40B4-BE49-F238E27FC236}">
                  <a16:creationId xmlns:a16="http://schemas.microsoft.com/office/drawing/2014/main" id="{853BFC27-F89A-6342-8682-9F85FCA18DA7}"/>
                </a:ext>
              </a:extLst>
            </p:cNvPr>
            <p:cNvSpPr/>
            <p:nvPr/>
          </p:nvSpPr>
          <p:spPr bwMode="auto">
            <a:xfrm>
              <a:off x="5818113" y="2550840"/>
              <a:ext cx="529278" cy="274527"/>
            </a:xfrm>
            <a:prstGeom prst="diamond">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Freeform: Shape 52">
              <a:extLst>
                <a:ext uri="{FF2B5EF4-FFF2-40B4-BE49-F238E27FC236}">
                  <a16:creationId xmlns:a16="http://schemas.microsoft.com/office/drawing/2014/main" id="{5A35BF8D-E6AE-304C-8EB9-E15766AA3554}"/>
                </a:ext>
              </a:extLst>
            </p:cNvPr>
            <p:cNvSpPr/>
            <p:nvPr/>
          </p:nvSpPr>
          <p:spPr bwMode="auto">
            <a:xfrm>
              <a:off x="5818113" y="2797200"/>
              <a:ext cx="529278" cy="185464"/>
            </a:xfrm>
            <a:custGeom>
              <a:avLst/>
              <a:gdLst>
                <a:gd name="connsiteX0" fmla="*/ 92930 w 529278"/>
                <a:gd name="connsiteY0" fmla="*/ 0 h 185464"/>
                <a:gd name="connsiteX1" fmla="*/ 264639 w 529278"/>
                <a:gd name="connsiteY1" fmla="*/ 89062 h 185464"/>
                <a:gd name="connsiteX2" fmla="*/ 436348 w 529278"/>
                <a:gd name="connsiteY2" fmla="*/ 0 h 185464"/>
                <a:gd name="connsiteX3" fmla="*/ 529278 w 529278"/>
                <a:gd name="connsiteY3" fmla="*/ 48201 h 185464"/>
                <a:gd name="connsiteX4" fmla="*/ 264639 w 529278"/>
                <a:gd name="connsiteY4" fmla="*/ 185464 h 185464"/>
                <a:gd name="connsiteX5" fmla="*/ 0 w 529278"/>
                <a:gd name="connsiteY5" fmla="*/ 48201 h 185464"/>
                <a:gd name="connsiteX6" fmla="*/ 92930 w 529278"/>
                <a:gd name="connsiteY6" fmla="*/ 0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6" fmla="*/ 356079 w 529278"/>
                <a:gd name="connsiteY6" fmla="*/ 180502 h 185464"/>
                <a:gd name="connsiteX0" fmla="*/ 264639 w 529278"/>
                <a:gd name="connsiteY0" fmla="*/ 89062 h 185464"/>
                <a:gd name="connsiteX1" fmla="*/ 436348 w 529278"/>
                <a:gd name="connsiteY1" fmla="*/ 0 h 185464"/>
                <a:gd name="connsiteX2" fmla="*/ 529278 w 529278"/>
                <a:gd name="connsiteY2" fmla="*/ 48201 h 185464"/>
                <a:gd name="connsiteX3" fmla="*/ 264639 w 529278"/>
                <a:gd name="connsiteY3" fmla="*/ 185464 h 185464"/>
                <a:gd name="connsiteX4" fmla="*/ 0 w 529278"/>
                <a:gd name="connsiteY4" fmla="*/ 48201 h 185464"/>
                <a:gd name="connsiteX5" fmla="*/ 92930 w 529278"/>
                <a:gd name="connsiteY5" fmla="*/ 0 h 185464"/>
                <a:gd name="connsiteX0" fmla="*/ 436348 w 529278"/>
                <a:gd name="connsiteY0" fmla="*/ 0 h 185464"/>
                <a:gd name="connsiteX1" fmla="*/ 529278 w 529278"/>
                <a:gd name="connsiteY1" fmla="*/ 48201 h 185464"/>
                <a:gd name="connsiteX2" fmla="*/ 264639 w 529278"/>
                <a:gd name="connsiteY2" fmla="*/ 185464 h 185464"/>
                <a:gd name="connsiteX3" fmla="*/ 0 w 529278"/>
                <a:gd name="connsiteY3" fmla="*/ 48201 h 185464"/>
                <a:gd name="connsiteX4" fmla="*/ 92930 w 529278"/>
                <a:gd name="connsiteY4" fmla="*/ 0 h 18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278" h="185464">
                  <a:moveTo>
                    <a:pt x="436348" y="0"/>
                  </a:moveTo>
                  <a:lnTo>
                    <a:pt x="529278" y="48201"/>
                  </a:lnTo>
                  <a:lnTo>
                    <a:pt x="264639" y="185464"/>
                  </a:lnTo>
                  <a:lnTo>
                    <a:pt x="0" y="48201"/>
                  </a:lnTo>
                  <a:lnTo>
                    <a:pt x="9293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02567305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theme/theme1.xml><?xml version="1.0" encoding="utf-8"?>
<a:theme xmlns:a="http://schemas.openxmlformats.org/drawingml/2006/main" name="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9050">
          <a:solidFill>
            <a:schemeClr val="bg1">
              <a:lumMod val="50000"/>
            </a:schemeClr>
          </a:solidFill>
          <a:miter lim="800000"/>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2.xml><?xml version="1.0" encoding="utf-8"?>
<a:theme xmlns:a="http://schemas.openxmlformats.org/drawingml/2006/main" name="1_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4" ma:contentTypeDescription="" ma:contentTypeScope="" ma:versionID="72d833b188a81adbbc96db5da9a62afb">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16a783604848ae8e672138f26402e99c"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ma:taxonomy="true" ma:internalName="k8073fd852084ec1ba6e2c8d5ade6bf8" ma:taxonomyFieldName="Solution_x0020_Areas" ma:displayName="Solution Areas" ma:default="" ma:fieldId="{48073fd8-5208-4ec1-ba6e-2c8d5ade6bf8}" ma:taxonomyMulti="true" ma:sspId="e385fb40-52d4-4fae-9c5b-3e8ff8a5878e" ma:termSetId="b3c4a436-adac-4141-8add-ff9b56e1c976"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dexed="true"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Technical deep dive covering capablities of Azure Cosmos DB with use cases. partitioning, SLAs and more.</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customer presentations</TermName>
          <TermId xmlns="http://schemas.microsoft.com/office/infopath/2007/PartnerControls">18e9ae94-e321-4eea-82d2-ad5b2f470f3c</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Nikisha Reyes-Grange</DisplayName>
        <AccountId>171557</AccountId>
        <AccountType/>
      </UserInfo>
    </Owner>
    <PublishDate xmlns="230E9DF3-BE65-4C73-A93B-D1236EBD677E">2018-08-16T07:00:00+00:00</PublishDate>
    <GenericHTML1 xmlns="230e9df3-be65-4c73-a93b-d1236ebd677e" xsi:nil="true"/>
    <k21a64daf20d4502b2796a1c6b8ce6c8 xmlns="230e9df3-be65-4c73-a93b-d1236ebd677e">
      <Terms xmlns="http://schemas.microsoft.com/office/infopath/2007/PartnerControls"/>
    </k21a64daf20d4502b2796a1c6b8ce6c8>
    <lbla xmlns="b3bc04a5-d503-43b1-b98c-a8cf663329d9">
      <UserInfo>
        <DisplayName/>
        <AccountId xsi:nil="true"/>
        <AccountType/>
      </UserInfo>
    </lbla>
    <Expire_x0020_Review xmlns="230e9df3-be65-4c73-a93b-d1236ebd677e">2019-08-31T07:00:00+00:00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Azure Marketing</TermName>
          <TermId xmlns="http://schemas.microsoft.com/office/infopath/2007/PartnerControls">0958c357-5252-473f-8b4e-42f27525a99d</TermId>
        </TermInfo>
        <TermInfo xmlns="http://schemas.microsoft.com/office/infopath/2007/PartnerControls">
          <TermName xmlns="http://schemas.microsoft.com/office/infopath/2007/PartnerControls"> Cloud + AI Marketing</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internal users</TermName>
          <TermId xmlns="http://schemas.microsoft.com/office/infopath/2007/PartnerControls">461efa83-0283-486a-a8d5-943328f3693f</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s>
    </eb54ac91059940029a3cc8a4ff5af673>
    <PublishingPageContent xmlns="http://schemas.microsoft.com/sharepoint/v3" xsi:nil="true"/>
    <ContentID xmlns="230e9df3-be65-4c73-a93b-d1236ebd677e" xsi:nil="true"/>
    <Coowner xmlns="230e9df3-be65-4c73-a93b-d1236ebd677e">
      <UserInfo>
        <DisplayName>i:0#.f|membership|nrg@microsoft.com</DisplayName>
        <AccountId>171557</AccountId>
        <AccountType/>
      </UserInfo>
      <UserInfo>
        <DisplayName>i:0#.f|membership|jupongra@microsoft.com</DisplayName>
        <AccountId>89218</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Cosmos DB</TermName>
          <TermId xmlns="http://schemas.microsoft.com/office/infopath/2007/PartnerControls">8dac6ac4-f531-4a37-861f-2c36a218359b</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200 (intermediate)</TermName>
          <TermId xmlns="http://schemas.microsoft.com/office/infopath/2007/PartnerControls">855c9113-a119-44e7-b3de-bccffe25ed46</TermId>
        </TermInfo>
      </Terms>
    </m6d26e40ac264097a006193f92232ece>
    <b60f8d2dbb984f349d80d8196897f4d3 xmlns="230e9df3-be65-4c73-a93b-d1236ebd677e">
      <Terms xmlns="http://schemas.microsoft.com/office/infopath/2007/PartnerControl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dkll xmlns="b3bc04a5-d503-43b1-b98c-a8cf663329d9"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42</Value>
      <Value>3067</Value>
      <Value>2325</Value>
      <Value>31</Value>
      <Value>29</Value>
      <Value>2660</Value>
      <Value>3094</Value>
      <Value>21</Value>
      <Value>20</Value>
      <Value>3091</Value>
      <Value>16</Value>
      <Value>5</Value>
      <Value>3478</Value>
    </TaxCatchAll>
    <Update_x0020_Expiration_x0020_Date_x0020_For_x0020_Docset xmlns="b3bc04a5-d503-43b1-b98c-a8cf663329d9">
      <Url xsi:nil="true"/>
      <Description xsi:nil="true"/>
    </Update_x0020_Expiration_x0020_Date_x0020_For_x0020_Docset>
    <mb88723863e1404388ba3733387d48df xmlns="230e9df3-be65-4c73-a93b-d1236ebd677e">
      <Terms xmlns="http://schemas.microsoft.com/office/infopath/2007/PartnerControls"/>
    </mb88723863e1404388ba3733387d48df>
    <ParentID1 xmlns="230e9df3-be65-4c73-a93b-d1236ebd677e">G01KC-1-28072</ParentID1>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features</TermName>
          <TermId xmlns="http://schemas.microsoft.com/office/infopath/2007/PartnerControls">94b87768-f145-4764-adbd-fec700e47348</TermId>
        </TermInfo>
      </Terms>
    </m6c7b4717b6346e6a075a59dd47eac69>
    <_dlc_DocId xmlns="230e9df3-be65-4c73-a93b-d1236ebd677e">G01KC-99682991-37842</_dlc_DocId>
    <_dlc_DocIdUrl xmlns="230e9df3-be65-4c73-a93b-d1236ebd677e">
      <Url>https://microsoft.sharepoint.com/sites/Infopedia_G01KC/_layouts/15/DocIdRedir.aspx?ID=G01KC-99682991-37842</Url>
      <Description>G01KC-99682991-37842</Description>
    </_dlc_DocIdUrl>
    <_dlc_ExpireDateSaved xmlns="http://schemas.microsoft.com/sharepoint/v3" xsi:nil="true"/>
    <_dlc_ExpireDate xmlns="http://schemas.microsoft.com/sharepoint/v3">2019-08-31T07:00:00+00:00</_dlc_ExpireDate>
    <MediaServiceKeyPoints xmlns="b3bc04a5-d503-43b1-b98c-a8cf663329d9" xsi:nil="true"/>
    <OwnersManager xmlns="230e9df3-be65-4c73-a93b-d1236ebd677e">
      <UserInfo>
        <DisplayName>Wisam Hirzalla</DisplayName>
        <AccountId>17115</AccountId>
        <AccountType/>
      </UserInfo>
    </OwnersManager>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Sales</TermName>
          <TermId xmlns="http://schemas.microsoft.com/office/infopath/2007/PartnerControls">72627068-acd7-4c1a-8b95-a0256be5dc9f</TermId>
        </TermInfo>
      </Terms>
    </mafbf0bb15774bf782b6f7937f17c8ce>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s>
    </k8073fd852084ec1ba6e2c8d5ade6bf8>
  </documentManagement>
</p:properties>
</file>

<file path=customXml/item3.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4.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50AD028F-2EAD-490B-85D3-6AA45F1E7A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79FDFB-E612-4116-8186-59A9696B8D53}">
  <ds:schemaRefs>
    <ds:schemaRef ds:uri="http://schemas.microsoft.com/office/2006/metadata/properties"/>
    <ds:schemaRef ds:uri="http://schemas.microsoft.com/office/infopath/2007/PartnerControls"/>
    <ds:schemaRef ds:uri="230e9df3-be65-4c73-a93b-d1236ebd677e"/>
    <ds:schemaRef ds:uri="230E9DF3-BE65-4C73-A93B-D1236EBD677E"/>
    <ds:schemaRef ds:uri="b3bc04a5-d503-43b1-b98c-a8cf663329d9"/>
    <ds:schemaRef ds:uri="http://schemas.microsoft.com/sharepoint/v3"/>
  </ds:schemaRefs>
</ds:datastoreItem>
</file>

<file path=customXml/itemProps3.xml><?xml version="1.0" encoding="utf-8"?>
<ds:datastoreItem xmlns:ds="http://schemas.openxmlformats.org/officeDocument/2006/customXml" ds:itemID="{51AC4E68-2AF9-4A38-9497-572E57F456DB}">
  <ds:schemaRefs>
    <ds:schemaRef ds:uri="office.server.policy"/>
  </ds:schemaRefs>
</ds:datastoreItem>
</file>

<file path=customXml/itemProps4.xml><?xml version="1.0" encoding="utf-8"?>
<ds:datastoreItem xmlns:ds="http://schemas.openxmlformats.org/officeDocument/2006/customXml" ds:itemID="{A7A55C67-350C-4AA9-A126-4F65DF0DA02A}">
  <ds:schemaRefs>
    <ds:schemaRef ds:uri="Microsoft.SharePoint.Taxonomy.ContentTypeSync"/>
  </ds:schemaRefs>
</ds:datastoreItem>
</file>

<file path=customXml/itemProps5.xml><?xml version="1.0" encoding="utf-8"?>
<ds:datastoreItem xmlns:ds="http://schemas.openxmlformats.org/officeDocument/2006/customXml" ds:itemID="{C23CAE8A-3F6D-4CB8-B206-E5A696901EC8}">
  <ds:schemaRefs>
    <ds:schemaRef ds:uri="http://schemas.microsoft.com/sharepoint/v3/contenttype/forms"/>
  </ds:schemaRefs>
</ds:datastoreItem>
</file>

<file path=customXml/itemProps6.xml><?xml version="1.0" encoding="utf-8"?>
<ds:datastoreItem xmlns:ds="http://schemas.openxmlformats.org/officeDocument/2006/customXml" ds:itemID="{BB0632C5-85CE-4E4F-8709-0E3AD98FF125}">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0</TotalTime>
  <Words>5601</Words>
  <Application>Microsoft Macintosh PowerPoint</Application>
  <PresentationFormat>Widescreen</PresentationFormat>
  <Paragraphs>1141</Paragraphs>
  <Slides>63</Slides>
  <Notes>63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63</vt:i4>
      </vt:variant>
    </vt:vector>
  </HeadingPairs>
  <TitlesOfParts>
    <vt:vector size="76" baseType="lpstr">
      <vt:lpstr>Arial</vt:lpstr>
      <vt:lpstr>Calibri</vt:lpstr>
      <vt:lpstr>Calibri Light</vt:lpstr>
      <vt:lpstr>Consolas</vt:lpstr>
      <vt:lpstr>Gill Sans</vt:lpstr>
      <vt:lpstr>Segoe MDL2 Assets</vt:lpstr>
      <vt:lpstr>Segoe UI</vt:lpstr>
      <vt:lpstr>Segoe UI Light</vt:lpstr>
      <vt:lpstr>Segoe UI Semibold</vt:lpstr>
      <vt:lpstr>Segoe UI Semilight</vt:lpstr>
      <vt:lpstr>Wingdings</vt:lpstr>
      <vt:lpstr>WHITE TEMPLATE</vt:lpstr>
      <vt:lpstr>1_WHITE TEMPLATE</vt:lpstr>
      <vt:lpstr>Azure Cosmos DB</vt:lpstr>
      <vt:lpstr>Modern apps face new challenges</vt:lpstr>
      <vt:lpstr>Azure Cosmos DB </vt:lpstr>
      <vt:lpstr>Azure Cosmos DB     </vt:lpstr>
      <vt:lpstr>Top 10 reasons why customers use Azure Cosmos DB</vt:lpstr>
      <vt:lpstr>Powering global solutions</vt:lpstr>
      <vt:lpstr>Data distributed and available globally</vt:lpstr>
      <vt:lpstr>Build Real-Time Customer experiences</vt:lpstr>
      <vt:lpstr>Ideal for gaming, IoT and ecommerce</vt:lpstr>
      <vt:lpstr>Massive Scale Telemetry Stores for IOT</vt:lpstr>
      <vt:lpstr>simplified development with serverless architecture</vt:lpstr>
      <vt:lpstr>Run spark over operational data</vt:lpstr>
      <vt:lpstr>Migrate nosql apps</vt:lpstr>
      <vt:lpstr>Turnkey global distribution</vt:lpstr>
      <vt:lpstr>GUARANTEED LOW LATENCY</vt:lpstr>
      <vt:lpstr>Turnkey Global Distribution</vt:lpstr>
      <vt:lpstr>Replicating Data Globally</vt:lpstr>
      <vt:lpstr>Replicating Data Globally</vt:lpstr>
      <vt:lpstr>Replicating Data Globally</vt:lpstr>
      <vt:lpstr>FIVE WELL-DEFINED CONSISTENCY MODELS</vt:lpstr>
      <vt:lpstr>ELASTIC SCALE OUT OF STORAGE AND THROUGHPUT</vt:lpstr>
      <vt:lpstr>Resource Model</vt:lpstr>
      <vt:lpstr>Account URI and Credentials</vt:lpstr>
      <vt:lpstr>Creating Account</vt:lpstr>
      <vt:lpstr>Database Representations</vt:lpstr>
      <vt:lpstr>Container Representations</vt:lpstr>
      <vt:lpstr>Creating Collections – SQL API</vt:lpstr>
      <vt:lpstr>Container-Level Resources</vt:lpstr>
      <vt:lpstr>Resource Hierarchy</vt:lpstr>
      <vt:lpstr>Partitioning</vt:lpstr>
      <vt:lpstr>Partitions</vt:lpstr>
      <vt:lpstr>Partitions</vt:lpstr>
      <vt:lpstr>Partitions</vt:lpstr>
      <vt:lpstr>Partitions</vt:lpstr>
      <vt:lpstr>Partition Design</vt:lpstr>
      <vt:lpstr>Partition Design</vt:lpstr>
      <vt:lpstr>Partition Key Choices</vt:lpstr>
      <vt:lpstr>Partition Key Choices</vt:lpstr>
      <vt:lpstr>Partition Granularity</vt:lpstr>
      <vt:lpstr>Partition Granularity</vt:lpstr>
      <vt:lpstr>Partition Granularity</vt:lpstr>
      <vt:lpstr>Partitions</vt:lpstr>
      <vt:lpstr>Handle any data with no schema or indexing required</vt:lpstr>
      <vt:lpstr>INDEXING JSON Documents</vt:lpstr>
      <vt:lpstr>INDEXING JSON Documents</vt:lpstr>
      <vt:lpstr>INDEXING JSON Documents</vt:lpstr>
      <vt:lpstr>Inverted Index</vt:lpstr>
      <vt:lpstr>Index POLICIES</vt:lpstr>
      <vt:lpstr>Online Index Transformations</vt:lpstr>
      <vt:lpstr>Index Tuning</vt:lpstr>
      <vt:lpstr>Request Units</vt:lpstr>
      <vt:lpstr>Request Units</vt:lpstr>
      <vt:lpstr>Request Units</vt:lpstr>
      <vt:lpstr>Measuring RU CHARGE</vt:lpstr>
      <vt:lpstr>Measuring RU CHARGE</vt:lpstr>
      <vt:lpstr>RU Charge Measurement Example</vt:lpstr>
      <vt:lpstr>RU Charge Measurement Example</vt:lpstr>
      <vt:lpstr>RU Charge Measurement Example</vt:lpstr>
      <vt:lpstr>Request Unit Pricing Example</vt:lpstr>
      <vt:lpstr>Multiple data models and apis</vt:lpstr>
      <vt:lpstr>COMPREHENSIVE SLAs</vt:lpstr>
      <vt:lpstr>Trust your data to industry-leading Security &amp; Compliance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Cosmos DB Overview Pitch Deck L200</dc:title>
  <cp:keywords/>
  <cp:revision>25</cp:revision>
  <dcterms:modified xsi:type="dcterms:W3CDTF">2020-02-24T20:29:43Z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andrl@microsoft.com</vt:lpwstr>
  </property>
  <property fmtid="{D5CDD505-2E9C-101B-9397-08002B2CF9AE}" pid="5" name="MSIP_Label_f42aa342-8706-4288-bd11-ebb85995028c_SetDate">
    <vt:lpwstr>2018-03-31T02:49:07.4096078Z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0x0101000E4CB7077FEE4FF7AE86D4A500EEC780030016C849C62B10EB41ACA8C7EEDEF40BB20099ECF64382448D48A56095091C66B1A9</vt:lpwstr>
  </property>
  <property fmtid="{D5CDD505-2E9C-101B-9397-08002B2CF9AE}" pid="11" name="_dlc_policyId">
    <vt:lpwstr>0x0101000E4CB7077FEE4FF7AE86D4A500EEC780030016C849C62B10EB41ACA8C7EEDEF40BB20099ECF64382448D48A56095091C66B1A9|-661092312</vt:lpwstr>
  </property>
  <property fmtid="{D5CDD505-2E9C-101B-9397-08002B2CF9AE}" pid="12"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13" name="_dlc_DocIdItemGuid">
    <vt:lpwstr>951f3f75-9eb0-42d8-b2d2-453eb2db2fba</vt:lpwstr>
  </property>
  <property fmtid="{D5CDD505-2E9C-101B-9397-08002B2CF9AE}" pid="14" name="TaxKeyword">
    <vt:lpwstr/>
  </property>
  <property fmtid="{D5CDD505-2E9C-101B-9397-08002B2CF9AE}" pid="15" name="Region">
    <vt:lpwstr/>
  </property>
  <property fmtid="{D5CDD505-2E9C-101B-9397-08002B2CF9AE}" pid="16" name="ItemType">
    <vt:lpwstr>16;#customer presentations|18e9ae94-e321-4eea-82d2-ad5b2f470f3c</vt:lpwstr>
  </property>
  <property fmtid="{D5CDD505-2E9C-101B-9397-08002B2CF9AE}" pid="17" name="Confidentiality">
    <vt:lpwstr>5;#internal users|461efa83-0283-486a-a8d5-943328f3693f</vt:lpwstr>
  </property>
  <property fmtid="{D5CDD505-2E9C-101B-9397-08002B2CF9AE}" pid="18" name="Industries">
    <vt:lpwstr/>
  </property>
  <property fmtid="{D5CDD505-2E9C-101B-9397-08002B2CF9AE}" pid="19" name="SMSGDomain">
    <vt:lpwstr>21;#Intelligent Cloud|adc2fe87-c79a-4ded-a449-3f86b954069d;#20;#Microsoft Azure Domain|d600a391-d529-4311-892b-2c05c1ab2538</vt:lpwstr>
  </property>
  <property fmtid="{D5CDD505-2E9C-101B-9397-08002B2CF9AE}" pid="20" name="Competitors">
    <vt:lpwstr/>
  </property>
  <property fmtid="{D5CDD505-2E9C-101B-9397-08002B2CF9AE}" pid="21" name="ExperienceContentType">
    <vt:lpwstr/>
  </property>
  <property fmtid="{D5CDD505-2E9C-101B-9397-08002B2CF9AE}" pid="22" name="BusinessArchitecture">
    <vt:lpwstr>2325;#Data and AI|60d86926-9fc6-4873-ad19-e15bf82160d7</vt:lpwstr>
  </property>
  <property fmtid="{D5CDD505-2E9C-101B-9397-08002B2CF9AE}" pid="23" name="Products">
    <vt:lpwstr>2660;#Azure Cosmos DB|8dac6ac4-f531-4a37-861f-2c36a218359b</vt:lpwstr>
  </property>
  <property fmtid="{D5CDD505-2E9C-101B-9397-08002B2CF9AE}" pid="24" name="EnterpriseDomainTags">
    <vt:lpwstr/>
  </property>
  <property fmtid="{D5CDD505-2E9C-101B-9397-08002B2CF9AE}" pid="25" name="ActivitiesAndPrograms">
    <vt:lpwstr/>
  </property>
  <property fmtid="{D5CDD505-2E9C-101B-9397-08002B2CF9AE}" pid="26" name="Partners">
    <vt:lpwstr/>
  </property>
  <property fmtid="{D5CDD505-2E9C-101B-9397-08002B2CF9AE}" pid="27" name="Segments">
    <vt:lpwstr/>
  </property>
  <property fmtid="{D5CDD505-2E9C-101B-9397-08002B2CF9AE}" pid="28" name="Topics">
    <vt:lpwstr>29;#features|94b87768-f145-4764-adbd-fec700e47348</vt:lpwstr>
  </property>
  <property fmtid="{D5CDD505-2E9C-101B-9397-08002B2CF9AE}" pid="29" name="Groups">
    <vt:lpwstr>31;#Azure Marketing|0958c357-5252-473f-8b4e-42f27525a99d;#42;# Cloud + AI Marketing|4f75e184-e5aa-4234-a07f-b032d60df254</vt:lpwstr>
  </property>
  <property fmtid="{D5CDD505-2E9C-101B-9397-08002B2CF9AE}" pid="30" name="_docset_NoMedatataSyncRequired">
    <vt:lpwstr>False</vt:lpwstr>
  </property>
  <property fmtid="{D5CDD505-2E9C-101B-9397-08002B2CF9AE}" pid="31" name="Languages">
    <vt:lpwstr/>
  </property>
  <property fmtid="{D5CDD505-2E9C-101B-9397-08002B2CF9AE}" pid="32" name="TechnicalLevel">
    <vt:lpwstr>3067;#200 (intermediate)|855c9113-a119-44e7-b3de-bccffe25ed46</vt:lpwstr>
  </property>
  <property fmtid="{D5CDD505-2E9C-101B-9397-08002B2CF9AE}" pid="33" name="Audiences">
    <vt:lpwstr/>
  </property>
  <property fmtid="{D5CDD505-2E9C-101B-9397-08002B2CF9AE}" pid="34" name="Roles">
    <vt:lpwstr/>
  </property>
  <property fmtid="{D5CDD505-2E9C-101B-9397-08002B2CF9AE}" pid="35" name="of67e5d4b76f4a9db8769983fda9cec0">
    <vt:lpwstr/>
  </property>
  <property fmtid="{D5CDD505-2E9C-101B-9397-08002B2CF9AE}" pid="36" name="NewsType">
    <vt:lpwstr/>
  </property>
  <property fmtid="{D5CDD505-2E9C-101B-9397-08002B2CF9AE}" pid="37" name="MSProducts">
    <vt:lpwstr/>
  </property>
  <property fmtid="{D5CDD505-2E9C-101B-9397-08002B2CF9AE}" pid="38" name="l6f004f21209409da86a713c0f24627d">
    <vt:lpwstr/>
  </property>
  <property fmtid="{D5CDD505-2E9C-101B-9397-08002B2CF9AE}" pid="39" name="MSProductsTaxHTField0">
    <vt:lpwstr/>
  </property>
  <property fmtid="{D5CDD505-2E9C-101B-9397-08002B2CF9AE}" pid="40" name="e8080b0481964c759b2c36ae49591b31">
    <vt:lpwstr/>
  </property>
  <property fmtid="{D5CDD505-2E9C-101B-9397-08002B2CF9AE}" pid="41" name="ldac8aee9d1f469e8cd8c3f8d6a615f2">
    <vt:lpwstr/>
  </property>
  <property fmtid="{D5CDD505-2E9C-101B-9397-08002B2CF9AE}" pid="42" name="EmployeeRole">
    <vt:lpwstr/>
  </property>
  <property fmtid="{D5CDD505-2E9C-101B-9397-08002B2CF9AE}" pid="43" name="NewsTopic">
    <vt:lpwstr/>
  </property>
  <property fmtid="{D5CDD505-2E9C-101B-9397-08002B2CF9AE}" pid="44" name="NewsSource">
    <vt:lpwstr/>
  </property>
  <property fmtid="{D5CDD505-2E9C-101B-9397-08002B2CF9AE}" pid="45" name="SMSGTags">
    <vt:lpwstr/>
  </property>
  <property fmtid="{D5CDD505-2E9C-101B-9397-08002B2CF9AE}" pid="46" name="MSPhysicalGeography">
    <vt:lpwstr/>
  </property>
  <property fmtid="{D5CDD505-2E9C-101B-9397-08002B2CF9AE}" pid="47" name="j3562c58ee414e028925bc902cfc01a1">
    <vt:lpwstr/>
  </property>
  <property fmtid="{D5CDD505-2E9C-101B-9397-08002B2CF9AE}" pid="48" name="la4444b61d19467597d63190b69ac227">
    <vt:lpwstr/>
  </property>
  <property fmtid="{D5CDD505-2E9C-101B-9397-08002B2CF9AE}" pid="49" name="SMSG Items">
    <vt:lpwstr>3091;#documents|e037ed84-7d8e-4cbb-9c8f-61e80301a44f</vt:lpwstr>
  </property>
  <property fmtid="{D5CDD505-2E9C-101B-9397-08002B2CF9AE}" pid="50" name="Solution Areas">
    <vt:lpwstr>3478;#Data and AI|60d86926-9fc6-4873-ad19-e15bf82160d7</vt:lpwstr>
  </property>
  <property fmtid="{D5CDD505-2E9C-101B-9397-08002B2CF9AE}" pid="51" name="MSProfessions">
    <vt:lpwstr>3094;#Sales|72627068-acd7-4c1a-8b95-a0256be5dc9f</vt:lpwstr>
  </property>
</Properties>
</file>